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7.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8.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9.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0.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1.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2.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3.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4.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5.xml" ContentType="application/vnd.openxmlformats-officedocument.drawingml.chartshapes+xml"/>
  <Override PartName="/ppt/comments/modernComment_485_B1B770B6.xml" ContentType="application/vnd.ms-powerpoint.comment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6.xml" ContentType="application/vnd.openxmlformats-officedocument.drawingml.chartshape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theme/themeOverride3.xml" ContentType="application/vnd.openxmlformats-officedocument.themeOverride+xml"/>
  <Override PartName="/ppt/charts/chart26.xml" ContentType="application/vnd.openxmlformats-officedocument.drawingml.chart+xml"/>
  <Override PartName="/ppt/theme/themeOverride4.xml" ContentType="application/vnd.openxmlformats-officedocument.themeOverride+xml"/>
  <Override PartName="/ppt/charts/chart27.xml" ContentType="application/vnd.openxmlformats-officedocument.drawingml.chart+xml"/>
  <Override PartName="/ppt/theme/themeOverride5.xml" ContentType="application/vnd.openxmlformats-officedocument.themeOverride+xml"/>
  <Override PartName="/ppt/charts/chart28.xml" ContentType="application/vnd.openxmlformats-officedocument.drawingml.chart+xml"/>
  <Override PartName="/ppt/theme/themeOverride6.xml" ContentType="application/vnd.openxmlformats-officedocument.themeOverride+xml"/>
  <Override PartName="/ppt/comments/modernComment_17B_27DB1C2A.xml" ContentType="application/vnd.ms-powerpoint.comments+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7.xml" ContentType="application/vnd.openxmlformats-officedocument.themeOverride+xml"/>
  <Override PartName="/ppt/charts/chart30.xml" ContentType="application/vnd.openxmlformats-officedocument.drawingml.chart+xml"/>
  <Override PartName="/ppt/theme/themeOverride8.xml" ContentType="application/vnd.openxmlformats-officedocument.themeOverride+xml"/>
  <Override PartName="/ppt/comments/modernComment_180_67E7A5C4.xml" ContentType="application/vnd.ms-powerpoint.comments+xml"/>
  <Override PartName="/ppt/charts/chart31.xml" ContentType="application/vnd.openxmlformats-officedocument.drawingml.chart+xml"/>
  <Override PartName="/ppt/theme/themeOverride9.xml" ContentType="application/vnd.openxmlformats-officedocument.themeOverride+xml"/>
  <Override PartName="/ppt/charts/chart32.xml" ContentType="application/vnd.openxmlformats-officedocument.drawingml.chart+xml"/>
  <Override PartName="/ppt/theme/themeOverride10.xml" ContentType="application/vnd.openxmlformats-officedocument.themeOverride+xml"/>
  <Override PartName="/ppt/charts/chart33.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1.xml" ContentType="application/vnd.openxmlformats-officedocument.themeOverride+xml"/>
  <Override PartName="/ppt/charts/chart34.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5.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2.xml" ContentType="application/vnd.openxmlformats-officedocument.themeOverride+xml"/>
  <Override PartName="/ppt/charts/chart36.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3.xml" ContentType="application/vnd.openxmlformats-officedocument.themeOverride+xml"/>
  <Override PartName="/ppt/charts/chart37.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4.xml" ContentType="application/vnd.openxmlformats-officedocument.themeOverride+xml"/>
  <Override PartName="/ppt/charts/chart38.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5.xml" ContentType="application/vnd.openxmlformats-officedocument.themeOverride+xml"/>
  <Override PartName="/ppt/charts/chart39.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16.xml" ContentType="application/vnd.openxmlformats-officedocument.themeOverride+xml"/>
  <Override PartName="/ppt/charts/chart40.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7.xml" ContentType="application/vnd.openxmlformats-officedocument.themeOverride+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8.xml" ContentType="application/vnd.openxmlformats-officedocument.themeOverride+xml"/>
  <Override PartName="/ppt/charts/chart42.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19.xml" ContentType="application/vnd.openxmlformats-officedocument.themeOverride+xml"/>
  <Override PartName="/ppt/charts/chart43.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4.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5.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6.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7.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8.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9.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50.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51.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52.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53.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54.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5.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20.xml" ContentType="application/vnd.openxmlformats-officedocument.themeOverride+xml"/>
  <Override PartName="/ppt/charts/chart56.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21.xml" ContentType="application/vnd.openxmlformats-officedocument.themeOverride+xml"/>
  <Override PartName="/ppt/charts/chart57.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22.xml" ContentType="application/vnd.openxmlformats-officedocument.themeOverride+xml"/>
  <Override PartName="/ppt/charts/chart58.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23.xml" ContentType="application/vnd.openxmlformats-officedocument.themeOverride+xml"/>
  <Override PartName="/ppt/charts/chart59.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24.xml" ContentType="application/vnd.openxmlformats-officedocument.themeOverride+xml"/>
  <Override PartName="/ppt/charts/chart60.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25.xml" ContentType="application/vnd.openxmlformats-officedocument.themeOverride+xml"/>
  <Override PartName="/ppt/charts/chart61.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26.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64"/>
  </p:notesMasterIdLst>
  <p:handoutMasterIdLst>
    <p:handoutMasterId r:id="rId65"/>
  </p:handoutMasterIdLst>
  <p:sldIdLst>
    <p:sldId id="256" r:id="rId5"/>
    <p:sldId id="335" r:id="rId6"/>
    <p:sldId id="387" r:id="rId7"/>
    <p:sldId id="280" r:id="rId8"/>
    <p:sldId id="323" r:id="rId9"/>
    <p:sldId id="324" r:id="rId10"/>
    <p:sldId id="325" r:id="rId11"/>
    <p:sldId id="271" r:id="rId12"/>
    <p:sldId id="267" r:id="rId13"/>
    <p:sldId id="268" r:id="rId14"/>
    <p:sldId id="269" r:id="rId15"/>
    <p:sldId id="270" r:id="rId16"/>
    <p:sldId id="1103" r:id="rId17"/>
    <p:sldId id="1156" r:id="rId18"/>
    <p:sldId id="1129" r:id="rId19"/>
    <p:sldId id="1145" r:id="rId20"/>
    <p:sldId id="1146" r:id="rId21"/>
    <p:sldId id="1152" r:id="rId22"/>
    <p:sldId id="1147" r:id="rId23"/>
    <p:sldId id="1149" r:id="rId24"/>
    <p:sldId id="1150" r:id="rId25"/>
    <p:sldId id="1151" r:id="rId26"/>
    <p:sldId id="1153" r:id="rId27"/>
    <p:sldId id="1154" r:id="rId28"/>
    <p:sldId id="1157" r:id="rId29"/>
    <p:sldId id="1155" r:id="rId30"/>
    <p:sldId id="345" r:id="rId31"/>
    <p:sldId id="1148" r:id="rId32"/>
    <p:sldId id="379" r:id="rId33"/>
    <p:sldId id="1123" r:id="rId34"/>
    <p:sldId id="384" r:id="rId35"/>
    <p:sldId id="1142" r:id="rId36"/>
    <p:sldId id="386" r:id="rId37"/>
    <p:sldId id="351" r:id="rId38"/>
    <p:sldId id="1136" r:id="rId39"/>
    <p:sldId id="1104" r:id="rId40"/>
    <p:sldId id="1144" r:id="rId41"/>
    <p:sldId id="1125" r:id="rId42"/>
    <p:sldId id="346" r:id="rId43"/>
    <p:sldId id="347" r:id="rId44"/>
    <p:sldId id="349" r:id="rId45"/>
    <p:sldId id="1122" r:id="rId46"/>
    <p:sldId id="352" r:id="rId47"/>
    <p:sldId id="1130" r:id="rId48"/>
    <p:sldId id="1131" r:id="rId49"/>
    <p:sldId id="340" r:id="rId50"/>
    <p:sldId id="272" r:id="rId51"/>
    <p:sldId id="1132" r:id="rId52"/>
    <p:sldId id="1133" r:id="rId53"/>
    <p:sldId id="1134" r:id="rId54"/>
    <p:sldId id="263" r:id="rId55"/>
    <p:sldId id="342" r:id="rId56"/>
    <p:sldId id="343" r:id="rId57"/>
    <p:sldId id="344" r:id="rId58"/>
    <p:sldId id="389" r:id="rId59"/>
    <p:sldId id="1115" r:id="rId60"/>
    <p:sldId id="1139" r:id="rId61"/>
    <p:sldId id="1137" r:id="rId62"/>
    <p:sldId id="261" r:id="rId63"/>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533B98-E196-F95C-1045-312EFC2929D1}" name="Rennis Delgado" initials="RD" userId="S::rennis.delgado@pahc.com::ed2949e5-17b2-49ef-8361-4a886c4949d9" providerId="AD"/>
  <p188:author id="{8D5A31C5-87DC-C211-708B-EB8A09642E3D}" name="Chris Hart-Nieland" initials="CHN" userId="S::christine.hartnielan@pahc.com::e30825f0-3b5c-49da-9cb8-ab830bc999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B33F"/>
    <a:srgbClr val="000000"/>
    <a:srgbClr val="FDFFFC"/>
    <a:srgbClr val="578E32"/>
    <a:srgbClr val="599232"/>
    <a:srgbClr val="5C9834"/>
    <a:srgbClr val="619F37"/>
    <a:srgbClr val="FFFFFF"/>
    <a:srgbClr val="4D4D4D"/>
    <a:srgbClr val="0046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9EC03F-8A4E-4F2E-96F8-700CB4F4B21A}" v="60" dt="2022-06-21T20:00:19.441"/>
    <p1510:client id="{C61C99FA-064B-C721-137E-3ECCD1DB7CB3}" v="8" dt="2022-06-27T17:49:37.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12" y="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OmniGen%20presentation%20grpah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pahs.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pahs.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7.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2.bin"/></Relationships>
</file>

<file path=ppt/charts/_rels/chart13.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OmniGen%20presentation%20grpahs.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8.xml"/></Relationships>
</file>

<file path=ppt/charts/_rels/chart14.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aphs.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9.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Stacy.Tsang\AppData\Local\Microsoft\Windows\INetCache\Content.Outlook\XE7FO1SL\OmniGen%20presentation%20graphs.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0.xml"/></Relationships>
</file>

<file path=ppt/charts/_rels/chart16.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pahs.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1.xml"/></Relationships>
</file>

<file path=ppt/charts/_rels/chart17.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pahs.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2.xml"/></Relationships>
</file>

<file path=ppt/charts/_rels/chart18.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pahs.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3.xml"/></Relationships>
</file>

<file path=ppt/charts/_rels/chart19.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pahs.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4.xml"/></Relationships>
</file>

<file path=ppt/charts/_rels/chart2.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OmniGen%20presentation%20grpa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aphs.xlsx" TargetMode="Externa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5.xml"/></Relationships>
</file>

<file path=ppt/charts/_rels/chart21.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aphs.xlsx" TargetMode="Externa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6.xml"/></Relationships>
</file>

<file path=ppt/charts/_rels/chart22.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pah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pahs.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pahs.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embeddings/oleObject3.bin"/></Relationships>
</file>

<file path=ppt/charts/_rels/chart3.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OmniGen%20presentation%20grpah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10.xlsx"/></Relationships>
</file>

<file path=ppt/charts/_rels/chart34.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esktop/2022%20Rockshar%2004.04.22.xlsx" TargetMode="External"/><Relationship Id="rId2" Type="http://schemas.microsoft.com/office/2011/relationships/chartColorStyle" Target="colors27.xml"/><Relationship Id="rId1" Type="http://schemas.microsoft.com/office/2011/relationships/chartStyle" Target="style27.xm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11.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12.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13.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14.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15.xlsx"/></Relationships>
</file>

<file path=ppt/charts/_rels/chart4.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OmniGen/Presentation%20figure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16.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17.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18.xlsx"/></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36.xml"/><Relationship Id="rId1" Type="http://schemas.microsoft.com/office/2011/relationships/chartStyle" Target="style36.xml"/></Relationships>
</file>

<file path=ppt/charts/_rels/chart44.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summer%20feeding%20for%20big%20PPT%204.25.22.xlsx" TargetMode="External"/><Relationship Id="rId2" Type="http://schemas.microsoft.com/office/2011/relationships/chartColorStyle" Target="colors37.xml"/><Relationship Id="rId1" Type="http://schemas.microsoft.com/office/2011/relationships/chartStyle" Target="style37.xml"/></Relationships>
</file>

<file path=ppt/charts/_rels/chart45.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summer%20feeding%20for%20big%20PPT%204.25.22.xlsx" TargetMode="External"/><Relationship Id="rId2" Type="http://schemas.microsoft.com/office/2011/relationships/chartColorStyle" Target="colors38.xml"/><Relationship Id="rId1" Type="http://schemas.microsoft.com/office/2011/relationships/chartStyle" Target="style38.xml"/></Relationships>
</file>

<file path=ppt/charts/_rels/chart46.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summer%20feeding%20for%20big%20PPT%204.25.22.xlsx" TargetMode="External"/><Relationship Id="rId2" Type="http://schemas.microsoft.com/office/2011/relationships/chartColorStyle" Target="colors39.xml"/><Relationship Id="rId1" Type="http://schemas.microsoft.com/office/2011/relationships/chartStyle" Target="style39.xml"/></Relationships>
</file>

<file path=ppt/charts/_rels/chart47.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summer%20feeding%20for%20big%20PPT%204.25.22.xlsx" TargetMode="External"/><Relationship Id="rId2" Type="http://schemas.microsoft.com/office/2011/relationships/chartColorStyle" Target="colors40.xml"/><Relationship Id="rId1" Type="http://schemas.microsoft.com/office/2011/relationships/chartStyle" Target="style40.xml"/></Relationships>
</file>

<file path=ppt/charts/_rels/chart48.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summer%20feeding%20for%20big%20PPT%204.25.22.xlsx" TargetMode="External"/><Relationship Id="rId2" Type="http://schemas.microsoft.com/office/2011/relationships/chartColorStyle" Target="colors41.xml"/><Relationship Id="rId1" Type="http://schemas.microsoft.com/office/2011/relationships/chartStyle" Target="style41.xml"/></Relationships>
</file>

<file path=ppt/charts/_rels/chart49.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summer%20feeding%20for%20big%20PPT%204.25.22.xlsx" TargetMode="External"/><Relationship Id="rId2" Type="http://schemas.microsoft.com/office/2011/relationships/chartColorStyle" Target="colors42.xml"/><Relationship Id="rId1" Type="http://schemas.microsoft.com/office/2011/relationships/chartStyle" Target="style42.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summer%20feeding%20for%20big%20PPT%204.25.22.xlsx" TargetMode="External"/><Relationship Id="rId2" Type="http://schemas.microsoft.com/office/2011/relationships/chartColorStyle" Target="colors43.xml"/><Relationship Id="rId1" Type="http://schemas.microsoft.com/office/2011/relationships/chartStyle" Target="style43.xml"/></Relationships>
</file>

<file path=ppt/charts/_rels/chart51.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OmniGen%20Feeding%20Summer%202021.xlsx" TargetMode="External"/><Relationship Id="rId2" Type="http://schemas.microsoft.com/office/2011/relationships/chartColorStyle" Target="colors44.xml"/><Relationship Id="rId1" Type="http://schemas.microsoft.com/office/2011/relationships/chartStyle" Target="style44.xml"/></Relationships>
</file>

<file path=ppt/charts/_rels/chart52.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OmniGen%20Feeding%20Summer%202021.xlsx" TargetMode="External"/><Relationship Id="rId2" Type="http://schemas.microsoft.com/office/2011/relationships/chartColorStyle" Target="colors45.xml"/><Relationship Id="rId1" Type="http://schemas.microsoft.com/office/2011/relationships/chartStyle" Target="style45.xml"/></Relationships>
</file>

<file path=ppt/charts/_rels/chart53.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OmniGen%20Feeding%20Summer%202021.xlsx" TargetMode="External"/><Relationship Id="rId2" Type="http://schemas.microsoft.com/office/2011/relationships/chartColorStyle" Target="colors46.xml"/><Relationship Id="rId1" Type="http://schemas.microsoft.com/office/2011/relationships/chartStyle" Target="style46.xml"/></Relationships>
</file>

<file path=ppt/charts/_rels/chart54.xml.rels><?xml version="1.0" encoding="UTF-8" standalone="yes"?>
<Relationships xmlns="http://schemas.openxmlformats.org/package/2006/relationships"><Relationship Id="rId3" Type="http://schemas.openxmlformats.org/officeDocument/2006/relationships/oleObject" Target="https://pahc-my.sharepoint.com/personal/stacy_tsang_pahc_com/Documents/Documents/Dairy%20Results/JDS%20Ranch/IC%202019-2020/JDS%20Ranch%20OmniGen%20Feeding%20Summer%202021.xlsx" TargetMode="External"/><Relationship Id="rId2" Type="http://schemas.microsoft.com/office/2011/relationships/chartColorStyle" Target="colors47.xml"/><Relationship Id="rId1" Type="http://schemas.microsoft.com/office/2011/relationships/chartStyle" Target="style47.xml"/></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20.xlsx"/></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21.xlsx"/></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package" Target="../embeddings/Microsoft_Excel_Worksheet22.xlsx"/></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Microsoft_Excel_Worksheet23.xlsx"/></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package" Target="../embeddings/Microsoft_Excel_Worksheet2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xlsx"/></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Microsoft_Excel_Worksheet25.xlsx"/></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package" Target="../embeddings/Microsoft_Excel_Worksheet26.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pahc-my.sharepoint.com/personal/rodrigo_souza_pahc_com/Documents/Lab%20tests_feed%20samples/Rennis%20Delgado/Summary%20Dairy/OmniGen%20presentation%20graphs.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'DCAD Herds'!$B$5</c:f>
              <c:strCache>
                <c:ptCount val="1"/>
                <c:pt idx="0">
                  <c:v>Milk Yield</c:v>
                </c:pt>
              </c:strCache>
            </c:strRef>
          </c:tx>
          <c:spPr>
            <a:solidFill>
              <a:schemeClr val="accent3"/>
            </a:solidFill>
            <a:ln>
              <a:noFill/>
            </a:ln>
            <a:effectLst/>
          </c:spPr>
          <c:invertIfNegative val="0"/>
          <c:dPt>
            <c:idx val="0"/>
            <c:invertIfNegative val="0"/>
            <c:bubble3D val="0"/>
            <c:spPr>
              <a:solidFill>
                <a:schemeClr val="accent3"/>
              </a:solidFill>
              <a:ln>
                <a:noFill/>
              </a:ln>
              <a:effectLst/>
              <a:scene3d>
                <a:camera prst="orthographicFront"/>
                <a:lightRig rig="threePt" dir="t"/>
              </a:scene3d>
              <a:sp3d>
                <a:bevelT/>
              </a:sp3d>
            </c:spPr>
            <c:extLst>
              <c:ext xmlns:c16="http://schemas.microsoft.com/office/drawing/2014/chart" uri="{C3380CC4-5D6E-409C-BE32-E72D297353CC}">
                <c16:uniqueId val="{00000001-A230-4F64-A4FA-15B30964D446}"/>
              </c:ext>
            </c:extLst>
          </c:dPt>
          <c:dPt>
            <c:idx val="1"/>
            <c:invertIfNegative val="0"/>
            <c:bubble3D val="0"/>
            <c:spPr>
              <a:solidFill>
                <a:srgbClr val="6DB33F"/>
              </a:solidFill>
              <a:ln>
                <a:noFill/>
              </a:ln>
              <a:effectLst/>
              <a:scene3d>
                <a:camera prst="orthographicFront"/>
                <a:lightRig rig="threePt" dir="t"/>
              </a:scene3d>
              <a:sp3d>
                <a:bevelT/>
              </a:sp3d>
            </c:spPr>
            <c:extLst>
              <c:ext xmlns:c16="http://schemas.microsoft.com/office/drawing/2014/chart" uri="{C3380CC4-5D6E-409C-BE32-E72D297353CC}">
                <c16:uniqueId val="{00000003-A230-4F64-A4FA-15B30964D446}"/>
              </c:ext>
            </c:extLst>
          </c:dPt>
          <c:errBars>
            <c:errBarType val="both"/>
            <c:errValType val="cust"/>
            <c:noEndCap val="0"/>
            <c:plus>
              <c:numRef>
                <c:f>'DCAD Herds'!$C$6:$D$6</c:f>
                <c:numCache>
                  <c:formatCode>General</c:formatCode>
                  <c:ptCount val="2"/>
                  <c:pt idx="0">
                    <c:v>0.9</c:v>
                  </c:pt>
                  <c:pt idx="1">
                    <c:v>0.9</c:v>
                  </c:pt>
                </c:numCache>
              </c:numRef>
            </c:plus>
            <c:minus>
              <c:numRef>
                <c:f>'DCAD Herds'!$C$6:$D$6</c:f>
                <c:numCache>
                  <c:formatCode>General</c:formatCode>
                  <c:ptCount val="2"/>
                  <c:pt idx="0">
                    <c:v>0.9</c:v>
                  </c:pt>
                  <c:pt idx="1">
                    <c:v>0.9</c:v>
                  </c:pt>
                </c:numCache>
              </c:numRef>
            </c:minus>
            <c:spPr>
              <a:noFill/>
              <a:ln w="9525" cap="flat" cmpd="sng" algn="ctr">
                <a:solidFill>
                  <a:schemeClr val="tx1">
                    <a:lumMod val="65000"/>
                    <a:lumOff val="35000"/>
                  </a:schemeClr>
                </a:solidFill>
                <a:round/>
              </a:ln>
              <a:effectLst/>
            </c:spPr>
          </c:errBars>
          <c:cat>
            <c:strRef>
              <c:f>'DCAD Herds'!$C$4:$D$4</c:f>
              <c:strCache>
                <c:ptCount val="2"/>
                <c:pt idx="0">
                  <c:v>Control</c:v>
                </c:pt>
                <c:pt idx="1">
                  <c:v>OmniGen</c:v>
                </c:pt>
              </c:strCache>
            </c:strRef>
          </c:cat>
          <c:val>
            <c:numRef>
              <c:f>'DCAD Herds'!$C$5:$D$5</c:f>
              <c:numCache>
                <c:formatCode>General</c:formatCode>
                <c:ptCount val="2"/>
                <c:pt idx="0">
                  <c:v>27.1</c:v>
                </c:pt>
                <c:pt idx="1">
                  <c:v>30.3</c:v>
                </c:pt>
              </c:numCache>
            </c:numRef>
          </c:val>
          <c:extLst>
            <c:ext xmlns:c16="http://schemas.microsoft.com/office/drawing/2014/chart" uri="{C3380CC4-5D6E-409C-BE32-E72D297353CC}">
              <c16:uniqueId val="{00000004-A230-4F64-A4FA-15B30964D446}"/>
            </c:ext>
          </c:extLst>
        </c:ser>
        <c:dLbls>
          <c:showLegendKey val="0"/>
          <c:showVal val="0"/>
          <c:showCatName val="0"/>
          <c:showSerName val="0"/>
          <c:showPercent val="0"/>
          <c:showBubbleSize val="0"/>
        </c:dLbls>
        <c:gapWidth val="219"/>
        <c:overlap val="-27"/>
        <c:axId val="587188000"/>
        <c:axId val="587188328"/>
      </c:barChart>
      <c:catAx>
        <c:axId val="587188000"/>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587188328"/>
        <c:crosses val="autoZero"/>
        <c:auto val="1"/>
        <c:lblAlgn val="ctr"/>
        <c:lblOffset val="100"/>
        <c:noMultiLvlLbl val="0"/>
      </c:catAx>
      <c:valAx>
        <c:axId val="587188328"/>
        <c:scaling>
          <c:orientation val="minMax"/>
          <c:min val="23"/>
        </c:scaling>
        <c:delete val="0"/>
        <c:axPos val="l"/>
        <c:title>
          <c:tx>
            <c:rich>
              <a:bodyPr rot="-5400000" spcFirstLastPara="1" vertOverflow="ellipsis" vert="horz" wrap="square" anchor="ctr" anchorCtr="1"/>
              <a:lstStyle/>
              <a:p>
                <a:pPr>
                  <a:defRPr sz="1400" b="0" i="0" u="none" strike="noStrike" kern="1200" baseline="0">
                    <a:solidFill>
                      <a:srgbClr val="000000"/>
                    </a:solidFill>
                    <a:latin typeface="+mn-lt"/>
                    <a:ea typeface="+mn-ea"/>
                    <a:cs typeface="+mn-cs"/>
                  </a:defRPr>
                </a:pPr>
                <a:r>
                  <a:rPr lang="en-US"/>
                  <a:t>Milk Yield (kg/day)</a:t>
                </a:r>
              </a:p>
            </c:rich>
          </c:tx>
          <c:layout>
            <c:manualLayout>
              <c:xMode val="edge"/>
              <c:yMode val="edge"/>
              <c:x val="0"/>
              <c:y val="0.2179546705597970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5871880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rgbClr val="000000"/>
          </a:solidFill>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Dead (all cows)</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Sheet1!#REF!</c:f>
              <c:strCache>
                <c:ptCount val="1"/>
                <c:pt idx="0">
                  <c:v>#REF!</c:v>
                </c:pt>
              </c:strCache>
            </c:strRef>
          </c:tx>
          <c:spPr>
            <a:solidFill>
              <a:schemeClr val="bg2"/>
            </a:solidFill>
            <a:ln>
              <a:noFill/>
            </a:ln>
            <a:effectLst/>
            <a:scene3d>
              <a:camera prst="orthographicFront"/>
              <a:lightRig rig="threePt" dir="t"/>
            </a:scene3d>
            <a:sp3d>
              <a:bevelT/>
            </a:sp3d>
          </c:spPr>
          <c:invertIfNegative val="0"/>
          <c:cat>
            <c:strRef>
              <c:f>Sheet1!$A$18:$A$22</c:f>
              <c:strCache>
                <c:ptCount val="5"/>
                <c:pt idx="0">
                  <c:v>Dairy 1                               (5 months)</c:v>
                </c:pt>
                <c:pt idx="1">
                  <c:v>Dairy 2</c:v>
                </c:pt>
                <c:pt idx="2">
                  <c:v>Dairy 3</c:v>
                </c:pt>
                <c:pt idx="3">
                  <c:v>Dairy 4</c:v>
                </c:pt>
                <c:pt idx="4">
                  <c:v>Dairy 5</c:v>
                </c:pt>
              </c:strCache>
            </c:strRef>
          </c:cat>
          <c:val>
            <c:numRef>
              <c:f>Sheet1!$F$18:$F$22</c:f>
              <c:numCache>
                <c:formatCode>0.00%</c:formatCode>
                <c:ptCount val="5"/>
                <c:pt idx="0">
                  <c:v>2.4E-2</c:v>
                </c:pt>
                <c:pt idx="1">
                  <c:v>0.02</c:v>
                </c:pt>
                <c:pt idx="2">
                  <c:v>0</c:v>
                </c:pt>
                <c:pt idx="3">
                  <c:v>3.7999999999999999E-2</c:v>
                </c:pt>
                <c:pt idx="4">
                  <c:v>0.06</c:v>
                </c:pt>
              </c:numCache>
            </c:numRef>
          </c:val>
          <c:extLst>
            <c:ext xmlns:c16="http://schemas.microsoft.com/office/drawing/2014/chart" uri="{C3380CC4-5D6E-409C-BE32-E72D297353CC}">
              <c16:uniqueId val="{00000000-7D37-44A2-B624-58F66FA3BA0E}"/>
            </c:ext>
          </c:extLst>
        </c:ser>
        <c:ser>
          <c:idx val="1"/>
          <c:order val="1"/>
          <c:tx>
            <c:strRef>
              <c:f>Sheet1!$G$17</c:f>
              <c:strCache>
                <c:ptCount val="1"/>
              </c:strCache>
            </c:strRef>
          </c:tx>
          <c:spPr>
            <a:solidFill>
              <a:srgbClr val="6DB33F"/>
            </a:solidFill>
            <a:ln>
              <a:noFill/>
            </a:ln>
            <a:effectLst/>
            <a:scene3d>
              <a:camera prst="orthographicFront"/>
              <a:lightRig rig="threePt" dir="t"/>
            </a:scene3d>
            <a:sp3d>
              <a:bevelT/>
            </a:sp3d>
          </c:spPr>
          <c:invertIfNegative val="0"/>
          <c:val>
            <c:numRef>
              <c:f>Sheet1!$G$18:$G$22</c:f>
              <c:numCache>
                <c:formatCode>0.00%</c:formatCode>
                <c:ptCount val="5"/>
                <c:pt idx="0">
                  <c:v>1.9E-2</c:v>
                </c:pt>
                <c:pt idx="1">
                  <c:v>0.02</c:v>
                </c:pt>
                <c:pt idx="2">
                  <c:v>3.5999999999999997E-2</c:v>
                </c:pt>
                <c:pt idx="3">
                  <c:v>2.4E-2</c:v>
                </c:pt>
                <c:pt idx="4">
                  <c:v>0.04</c:v>
                </c:pt>
              </c:numCache>
            </c:numRef>
          </c:val>
          <c:extLst>
            <c:ext xmlns:c16="http://schemas.microsoft.com/office/drawing/2014/chart" uri="{C3380CC4-5D6E-409C-BE32-E72D297353CC}">
              <c16:uniqueId val="{00000001-7D37-44A2-B624-58F66FA3BA0E}"/>
            </c:ext>
          </c:extLst>
        </c:ser>
        <c:ser>
          <c:idx val="2"/>
          <c:order val="2"/>
          <c:tx>
            <c:strRef>
              <c:f>Sheet1!$H$17</c:f>
              <c:strCache>
                <c:ptCount val="1"/>
              </c:strCache>
            </c:strRef>
          </c:tx>
          <c:spPr>
            <a:solidFill>
              <a:schemeClr val="bg2"/>
            </a:solidFill>
            <a:ln>
              <a:noFill/>
            </a:ln>
            <a:effectLst/>
            <a:scene3d>
              <a:camera prst="orthographicFront"/>
              <a:lightRig rig="threePt" dir="t"/>
            </a:scene3d>
            <a:sp3d>
              <a:bevelT/>
            </a:sp3d>
          </c:spPr>
          <c:invertIfNegative val="0"/>
          <c:val>
            <c:numRef>
              <c:f>Sheet1!$H$18:$H$22</c:f>
              <c:numCache>
                <c:formatCode>0.00%</c:formatCode>
                <c:ptCount val="5"/>
                <c:pt idx="0">
                  <c:v>2.8000000000000001E-2</c:v>
                </c:pt>
                <c:pt idx="1">
                  <c:v>0</c:v>
                </c:pt>
                <c:pt idx="2">
                  <c:v>3.6999999999999998E-2</c:v>
                </c:pt>
                <c:pt idx="3">
                  <c:v>0</c:v>
                </c:pt>
                <c:pt idx="4">
                  <c:v>0</c:v>
                </c:pt>
              </c:numCache>
            </c:numRef>
          </c:val>
          <c:extLst>
            <c:ext xmlns:c16="http://schemas.microsoft.com/office/drawing/2014/chart" uri="{C3380CC4-5D6E-409C-BE32-E72D297353CC}">
              <c16:uniqueId val="{00000002-7D37-44A2-B624-58F66FA3BA0E}"/>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Mastitis</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bg2"/>
            </a:solidFill>
            <a:ln>
              <a:noFill/>
            </a:ln>
            <a:effectLst/>
            <a:scene3d>
              <a:camera prst="orthographicFront"/>
              <a:lightRig rig="threePt" dir="t"/>
            </a:scene3d>
            <a:sp3d>
              <a:bevelT/>
            </a:sp3d>
          </c:spPr>
          <c:invertIfNegative val="0"/>
          <c:cat>
            <c:strRef>
              <c:f>Sheet1!$A$38:$A$42</c:f>
              <c:strCache>
                <c:ptCount val="5"/>
                <c:pt idx="0">
                  <c:v>Dairy 1                        (5 months)</c:v>
                </c:pt>
                <c:pt idx="1">
                  <c:v>Dairy 2</c:v>
                </c:pt>
                <c:pt idx="2">
                  <c:v>Dairy 3</c:v>
                </c:pt>
                <c:pt idx="3">
                  <c:v>Dairy 4</c:v>
                </c:pt>
                <c:pt idx="4">
                  <c:v>Dairy 5</c:v>
                </c:pt>
              </c:strCache>
            </c:strRef>
          </c:cat>
          <c:val>
            <c:numRef>
              <c:f>Sheet1!$C$38:$C$42</c:f>
              <c:numCache>
                <c:formatCode>0%</c:formatCode>
                <c:ptCount val="5"/>
                <c:pt idx="0" formatCode="0.00%">
                  <c:v>0.16500000000000001</c:v>
                </c:pt>
                <c:pt idx="1">
                  <c:v>0.2</c:v>
                </c:pt>
                <c:pt idx="3" formatCode="0.00%">
                  <c:v>0.21460000000000001</c:v>
                </c:pt>
                <c:pt idx="4">
                  <c:v>0.27</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0-5493-4C3D-BC5A-4607073691D2}"/>
            </c:ext>
          </c:extLst>
        </c:ser>
        <c:ser>
          <c:idx val="1"/>
          <c:order val="1"/>
          <c:spPr>
            <a:solidFill>
              <a:schemeClr val="accent2"/>
            </a:solidFill>
            <a:ln>
              <a:noFill/>
            </a:ln>
            <a:effectLst/>
            <a:scene3d>
              <a:camera prst="orthographicFront"/>
              <a:lightRig rig="threePt" dir="t"/>
            </a:scene3d>
            <a:sp3d>
              <a:bevelT/>
            </a:sp3d>
          </c:spPr>
          <c:invertIfNegative val="0"/>
          <c:cat>
            <c:strRef>
              <c:f>Sheet1!$A$38:$A$42</c:f>
              <c:strCache>
                <c:ptCount val="5"/>
                <c:pt idx="0">
                  <c:v>Dairy 1                        (5 months)</c:v>
                </c:pt>
                <c:pt idx="1">
                  <c:v>Dairy 2</c:v>
                </c:pt>
                <c:pt idx="2">
                  <c:v>Dairy 3</c:v>
                </c:pt>
                <c:pt idx="3">
                  <c:v>Dairy 4</c:v>
                </c:pt>
                <c:pt idx="4">
                  <c:v>Dairy 5</c:v>
                </c:pt>
              </c:strCache>
            </c:strRef>
          </c:cat>
          <c:val>
            <c:numRef>
              <c:f>Sheet1!$D$38:$D$42</c:f>
              <c:numCache>
                <c:formatCode>0%</c:formatCode>
                <c:ptCount val="5"/>
                <c:pt idx="0" formatCode="0.00%">
                  <c:v>0.22800000000000001</c:v>
                </c:pt>
                <c:pt idx="1">
                  <c:v>0.14000000000000001</c:v>
                </c:pt>
                <c:pt idx="2" formatCode="0.00%">
                  <c:v>0.13100000000000001</c:v>
                </c:pt>
                <c:pt idx="3" formatCode="0.00%">
                  <c:v>0.1356</c:v>
                </c:pt>
                <c:pt idx="4">
                  <c:v>0.22</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1-5493-4C3D-BC5A-4607073691D2}"/>
            </c:ext>
          </c:extLst>
        </c:ser>
        <c:ser>
          <c:idx val="2"/>
          <c:order val="2"/>
          <c:spPr>
            <a:solidFill>
              <a:schemeClr val="bg2"/>
            </a:solidFill>
            <a:ln>
              <a:noFill/>
            </a:ln>
            <a:effectLst/>
            <a:scene3d>
              <a:camera prst="orthographicFront"/>
              <a:lightRig rig="threePt" dir="t"/>
            </a:scene3d>
            <a:sp3d>
              <a:bevelT/>
            </a:sp3d>
          </c:spPr>
          <c:invertIfNegative val="0"/>
          <c:cat>
            <c:strRef>
              <c:f>Sheet1!$A$38:$A$42</c:f>
              <c:strCache>
                <c:ptCount val="5"/>
                <c:pt idx="0">
                  <c:v>Dairy 1                        (5 months)</c:v>
                </c:pt>
                <c:pt idx="1">
                  <c:v>Dairy 2</c:v>
                </c:pt>
                <c:pt idx="2">
                  <c:v>Dairy 3</c:v>
                </c:pt>
                <c:pt idx="3">
                  <c:v>Dairy 4</c:v>
                </c:pt>
                <c:pt idx="4">
                  <c:v>Dairy 5</c:v>
                </c:pt>
              </c:strCache>
            </c:strRef>
          </c:cat>
          <c:val>
            <c:numRef>
              <c:f>Sheet1!$E$38:$E$42</c:f>
              <c:numCache>
                <c:formatCode>General</c:formatCode>
                <c:ptCount val="5"/>
                <c:pt idx="0" formatCode="0.00%">
                  <c:v>0.17299999999999999</c:v>
                </c:pt>
                <c:pt idx="2" formatCode="0.00%">
                  <c:v>0.32700000000000001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2-5493-4C3D-BC5A-4607073691D2}"/>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rgbClr val="000000"/>
                </a:solidFill>
                <a:latin typeface="+mn-lt"/>
                <a:ea typeface="+mn-ea"/>
                <a:cs typeface="+mn-cs"/>
              </a:defRPr>
            </a:pPr>
            <a:r>
              <a:rPr lang="en-US"/>
              <a:t>Mastitis tube per cow (Dairy 1)</a:t>
            </a:r>
          </a:p>
        </c:rich>
      </c:tx>
      <c:layout>
        <c:manualLayout>
          <c:xMode val="edge"/>
          <c:yMode val="edge"/>
          <c:x val="0.27313657714912259"/>
          <c:y val="0.11117158923375814"/>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6.8741983353013889E-2"/>
          <c:y val="0.15707985323949633"/>
          <c:w val="0.91278311269466594"/>
          <c:h val="0.72946227440264533"/>
        </c:manualLayout>
      </c:layout>
      <c:barChart>
        <c:barDir val="col"/>
        <c:grouping val="clustered"/>
        <c:varyColors val="0"/>
        <c:ser>
          <c:idx val="0"/>
          <c:order val="0"/>
          <c:spPr>
            <a:solidFill>
              <a:schemeClr val="accent1"/>
            </a:solidFill>
            <a:ln>
              <a:noFill/>
            </a:ln>
            <a:effectLst/>
            <a:scene3d>
              <a:camera prst="orthographicFront"/>
              <a:lightRig rig="threePt" dir="t"/>
            </a:scene3d>
            <a:sp3d>
              <a:bevelT/>
            </a:sp3d>
          </c:spPr>
          <c:invertIfNegative val="0"/>
          <c:dPt>
            <c:idx val="0"/>
            <c:invertIfNegative val="0"/>
            <c:bubble3D val="0"/>
            <c:spPr>
              <a:solidFill>
                <a:srgbClr val="919291"/>
              </a:solidFill>
              <a:ln>
                <a:noFill/>
              </a:ln>
              <a:effectLst/>
              <a:scene3d>
                <a:camera prst="orthographicFront"/>
                <a:lightRig rig="threePt" dir="t"/>
              </a:scene3d>
              <a:sp3d>
                <a:bevelT/>
              </a:sp3d>
            </c:spPr>
            <c:extLst>
              <c:ext xmlns:c16="http://schemas.microsoft.com/office/drawing/2014/chart" uri="{C3380CC4-5D6E-409C-BE32-E72D297353CC}">
                <c16:uniqueId val="{00000001-93E2-4560-994C-68A3882C825E}"/>
              </c:ext>
            </c:extLst>
          </c:dPt>
          <c:dPt>
            <c:idx val="1"/>
            <c:invertIfNegative val="0"/>
            <c:bubble3D val="0"/>
            <c:spPr>
              <a:solidFill>
                <a:srgbClr val="6DB33F"/>
              </a:solidFill>
              <a:ln>
                <a:noFill/>
              </a:ln>
              <a:effectLst/>
              <a:scene3d>
                <a:camera prst="orthographicFront"/>
                <a:lightRig rig="threePt" dir="t"/>
              </a:scene3d>
              <a:sp3d>
                <a:bevelT/>
              </a:sp3d>
            </c:spPr>
            <c:extLst>
              <c:ext xmlns:c16="http://schemas.microsoft.com/office/drawing/2014/chart" uri="{C3380CC4-5D6E-409C-BE32-E72D297353CC}">
                <c16:uniqueId val="{00000003-93E2-4560-994C-68A3882C825E}"/>
              </c:ext>
            </c:extLst>
          </c:dPt>
          <c:dPt>
            <c:idx val="2"/>
            <c:invertIfNegative val="0"/>
            <c:bubble3D val="0"/>
            <c:spPr>
              <a:solidFill>
                <a:srgbClr val="919291"/>
              </a:solidFill>
              <a:ln>
                <a:noFill/>
              </a:ln>
              <a:effectLst/>
              <a:scene3d>
                <a:camera prst="orthographicFront"/>
                <a:lightRig rig="threePt" dir="t"/>
              </a:scene3d>
              <a:sp3d>
                <a:bevelT/>
              </a:sp3d>
            </c:spPr>
            <c:extLst>
              <c:ext xmlns:c16="http://schemas.microsoft.com/office/drawing/2014/chart" uri="{C3380CC4-5D6E-409C-BE32-E72D297353CC}">
                <c16:uniqueId val="{00000005-93E2-4560-994C-68A3882C825E}"/>
              </c:ext>
            </c:extLst>
          </c:dPt>
          <c:dLbls>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'[2020 monthly Williams mast tubes 07.16.20.xlsm]Sheet2'!$N$17:$N$19</c:f>
              <c:strCache>
                <c:ptCount val="3"/>
                <c:pt idx="0">
                  <c:v>60d Prior</c:v>
                </c:pt>
                <c:pt idx="1">
                  <c:v>60d OGP</c:v>
                </c:pt>
                <c:pt idx="2">
                  <c:v>No OG</c:v>
                </c:pt>
              </c:strCache>
            </c:strRef>
          </c:cat>
          <c:val>
            <c:numRef>
              <c:f>'[2020 monthly Williams mast tubes 07.16.20.xlsm]Sheet2'!$O$17:$O$19</c:f>
              <c:numCache>
                <c:formatCode>General</c:formatCode>
                <c:ptCount val="3"/>
                <c:pt idx="0">
                  <c:v>5.09</c:v>
                </c:pt>
                <c:pt idx="1">
                  <c:v>4.84</c:v>
                </c:pt>
                <c:pt idx="2">
                  <c:v>6.3</c:v>
                </c:pt>
              </c:numCache>
            </c:numRef>
          </c:val>
          <c:extLst>
            <c:ext xmlns:c16="http://schemas.microsoft.com/office/drawing/2014/chart" uri="{C3380CC4-5D6E-409C-BE32-E72D297353CC}">
              <c16:uniqueId val="{00000006-93E2-4560-994C-68A3882C825E}"/>
            </c:ext>
          </c:extLst>
        </c:ser>
        <c:dLbls>
          <c:showLegendKey val="0"/>
          <c:showVal val="0"/>
          <c:showCatName val="0"/>
          <c:showSerName val="0"/>
          <c:showPercent val="0"/>
          <c:showBubbleSize val="0"/>
        </c:dLbls>
        <c:gapWidth val="219"/>
        <c:overlap val="-27"/>
        <c:axId val="510960624"/>
        <c:axId val="510960952"/>
      </c:barChart>
      <c:catAx>
        <c:axId val="510960624"/>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510960952"/>
        <c:crosses val="autoZero"/>
        <c:auto val="1"/>
        <c:lblAlgn val="ctr"/>
        <c:lblOffset val="100"/>
        <c:noMultiLvlLbl val="0"/>
      </c:catAx>
      <c:valAx>
        <c:axId val="510960952"/>
        <c:scaling>
          <c:orientation val="minMax"/>
          <c:min val="4"/>
        </c:scaling>
        <c:delete val="0"/>
        <c:axPos val="l"/>
        <c:numFmt formatCode="#,##0.0" sourceLinked="0"/>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510960624"/>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rgbClr val="000000"/>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SCC (1,000)</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Sheet1!$U$2</c:f>
              <c:strCache>
                <c:ptCount val="1"/>
              </c:strCache>
            </c:strRef>
          </c:tx>
          <c:spPr>
            <a:solidFill>
              <a:schemeClr val="bg2"/>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(Sheet1!$A$24,Sheet1!$A$27)</c:f>
              <c:strCache>
                <c:ptCount val="2"/>
                <c:pt idx="0">
                  <c:v>Dairy 2</c:v>
                </c:pt>
                <c:pt idx="1">
                  <c:v>Dairy 5</c:v>
                </c:pt>
              </c:strCache>
              <c:extLst/>
            </c:strRef>
          </c:cat>
          <c:val>
            <c:numRef>
              <c:f>(Sheet1!$W$24,Sheet1!$W$27)</c:f>
              <c:numCache>
                <c:formatCode>General</c:formatCode>
                <c:ptCount val="2"/>
                <c:pt idx="0" formatCode="0.00">
                  <c:v>253</c:v>
                </c:pt>
                <c:pt idx="1">
                  <c:v>171</c:v>
                </c:pt>
              </c:numCache>
              <c:extLst/>
            </c:numRef>
          </c:val>
          <c:extLst>
            <c:ext xmlns:c16="http://schemas.microsoft.com/office/drawing/2014/chart" uri="{C3380CC4-5D6E-409C-BE32-E72D297353CC}">
              <c16:uniqueId val="{00000000-AF08-4479-8B8F-670D8FBEEBC5}"/>
            </c:ext>
          </c:extLst>
        </c:ser>
        <c:ser>
          <c:idx val="1"/>
          <c:order val="1"/>
          <c:tx>
            <c:strRef>
              <c:f>Sheet1!$V$2</c:f>
              <c:strCache>
                <c:ptCount val="1"/>
              </c:strCache>
            </c:strRef>
          </c:tx>
          <c:spPr>
            <a:solidFill>
              <a:schemeClr val="accent2"/>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(Sheet1!$A$24,Sheet1!$A$27)</c:f>
              <c:strCache>
                <c:ptCount val="2"/>
                <c:pt idx="0">
                  <c:v>Dairy 2</c:v>
                </c:pt>
                <c:pt idx="1">
                  <c:v>Dairy 5</c:v>
                </c:pt>
              </c:strCache>
              <c:extLst/>
            </c:strRef>
          </c:cat>
          <c:val>
            <c:numRef>
              <c:f>(Sheet1!$X$24,Sheet1!$X$27)</c:f>
              <c:numCache>
                <c:formatCode>General</c:formatCode>
                <c:ptCount val="2"/>
                <c:pt idx="0" formatCode="0.00">
                  <c:v>181</c:v>
                </c:pt>
                <c:pt idx="1">
                  <c:v>162</c:v>
                </c:pt>
              </c:numCache>
              <c:extLst/>
            </c:numRef>
          </c:val>
          <c:extLst>
            <c:ext xmlns:c16="http://schemas.microsoft.com/office/drawing/2014/chart" uri="{C3380CC4-5D6E-409C-BE32-E72D297353CC}">
              <c16:uniqueId val="{00000001-AF08-4479-8B8F-670D8FBEEBC5}"/>
            </c:ext>
          </c:extLst>
        </c:ser>
        <c:ser>
          <c:idx val="2"/>
          <c:order val="2"/>
          <c:tx>
            <c:strRef>
              <c:f>Sheet1!$W$2</c:f>
              <c:strCache>
                <c:ptCount val="1"/>
              </c:strCache>
            </c:strRef>
          </c:tx>
          <c:spPr>
            <a:solidFill>
              <a:schemeClr val="accent3"/>
            </a:solidFill>
            <a:ln>
              <a:noFill/>
            </a:ln>
            <a:effectLst/>
          </c:spPr>
          <c:invertIfNegative val="0"/>
          <c:cat>
            <c:strRef>
              <c:f>(Sheet1!$A$24,Sheet1!$A$27)</c:f>
              <c:strCache>
                <c:ptCount val="2"/>
                <c:pt idx="0">
                  <c:v>Dairy 2</c:v>
                </c:pt>
                <c:pt idx="1">
                  <c:v>Dairy 5</c:v>
                </c:pt>
              </c:strCache>
              <c:extLst/>
            </c:strRef>
          </c:cat>
          <c:val>
            <c:numRef>
              <c:f>(Sheet1!$Y$24,Sheet1!$Y$27)</c:f>
              <c:numCache>
                <c:formatCode>General</c:formatCode>
                <c:ptCount val="2"/>
              </c:numCache>
              <c:extLst/>
            </c:numRef>
          </c:val>
          <c:extLst>
            <c:ext xmlns:c16="http://schemas.microsoft.com/office/drawing/2014/chart" uri="{C3380CC4-5D6E-409C-BE32-E72D297353CC}">
              <c16:uniqueId val="{00000002-AF08-4479-8B8F-670D8FBEEBC5}"/>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Late Term Abortions (DCC &gt; 180)</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168537304832089E-2"/>
          <c:y val="0.17337544430345134"/>
          <c:w val="0.8889258683235427"/>
          <c:h val="0.69713630213335753"/>
        </c:manualLayout>
      </c:layout>
      <c:barChart>
        <c:barDir val="col"/>
        <c:grouping val="clustered"/>
        <c:varyColors val="0"/>
        <c:ser>
          <c:idx val="0"/>
          <c:order val="0"/>
          <c:tx>
            <c:strRef>
              <c:f>Sheet1!$H$17</c:f>
              <c:strCache>
                <c:ptCount val="1"/>
              </c:strCache>
            </c:strRef>
          </c:tx>
          <c:spPr>
            <a:solidFill>
              <a:schemeClr val="bg2"/>
            </a:solidFill>
            <a:ln>
              <a:noFill/>
            </a:ln>
            <a:effectLst/>
            <a:scene3d>
              <a:camera prst="orthographicFront"/>
              <a:lightRig rig="threePt" dir="t"/>
            </a:scene3d>
            <a:sp3d>
              <a:bevelT/>
            </a:sp3d>
          </c:spPr>
          <c:invertIfNegative val="0"/>
          <c:cat>
            <c:strRef>
              <c:f>(Sheet1!$A$38:$A$39,Sheet1!$A$41:$A$42)</c:f>
              <c:strCache>
                <c:ptCount val="4"/>
                <c:pt idx="0">
                  <c:v>Dairy 1                        (5 months)</c:v>
                </c:pt>
                <c:pt idx="1">
                  <c:v>Dairy 2</c:v>
                </c:pt>
                <c:pt idx="2">
                  <c:v>Dairy 4</c:v>
                </c:pt>
                <c:pt idx="3">
                  <c:v>Dairy 5</c:v>
                </c:pt>
              </c:strCache>
              <c:extLst/>
            </c:strRef>
          </c:cat>
          <c:val>
            <c:numRef>
              <c:f>(Sheet1!$K$38:$K$39,Sheet1!$K$41:$K$42)</c:f>
              <c:numCache>
                <c:formatCode>General</c:formatCode>
                <c:ptCount val="4"/>
                <c:pt idx="0" formatCode="0.00">
                  <c:v>71</c:v>
                </c:pt>
                <c:pt idx="1">
                  <c:v>151</c:v>
                </c:pt>
                <c:pt idx="2">
                  <c:v>66</c:v>
                </c:pt>
                <c:pt idx="3">
                  <c:v>140</c:v>
                </c:pt>
              </c:numCache>
              <c:extLst/>
            </c:numRef>
          </c:val>
          <c:extLst>
            <c:ext xmlns:c16="http://schemas.microsoft.com/office/drawing/2014/chart" uri="{C3380CC4-5D6E-409C-BE32-E72D297353CC}">
              <c16:uniqueId val="{00000000-B51E-4EA3-98EF-40051F9DEF3E}"/>
            </c:ext>
          </c:extLst>
        </c:ser>
        <c:ser>
          <c:idx val="1"/>
          <c:order val="1"/>
          <c:tx>
            <c:strRef>
              <c:f>Sheet1!$I$17</c:f>
              <c:strCache>
                <c:ptCount val="1"/>
              </c:strCache>
            </c:strRef>
          </c:tx>
          <c:spPr>
            <a:solidFill>
              <a:schemeClr val="accent2"/>
            </a:solidFill>
            <a:ln>
              <a:noFill/>
            </a:ln>
            <a:effectLst/>
            <a:scene3d>
              <a:camera prst="orthographicFront"/>
              <a:lightRig rig="threePt" dir="t"/>
            </a:scene3d>
            <a:sp3d>
              <a:bevelT/>
            </a:sp3d>
          </c:spPr>
          <c:invertIfNegative val="0"/>
          <c:cat>
            <c:strRef>
              <c:f>(Sheet1!$A$38:$A$39,Sheet1!$A$41:$A$42)</c:f>
              <c:strCache>
                <c:ptCount val="4"/>
                <c:pt idx="0">
                  <c:v>Dairy 1                        (5 months)</c:v>
                </c:pt>
                <c:pt idx="1">
                  <c:v>Dairy 2</c:v>
                </c:pt>
                <c:pt idx="2">
                  <c:v>Dairy 4</c:v>
                </c:pt>
                <c:pt idx="3">
                  <c:v>Dairy 5</c:v>
                </c:pt>
              </c:strCache>
              <c:extLst/>
            </c:strRef>
          </c:cat>
          <c:val>
            <c:numRef>
              <c:f>(Sheet1!$L$38:$L$39,Sheet1!$L$41:$L$42)</c:f>
              <c:numCache>
                <c:formatCode>General</c:formatCode>
                <c:ptCount val="4"/>
                <c:pt idx="0" formatCode="0.00">
                  <c:v>54</c:v>
                </c:pt>
                <c:pt idx="1">
                  <c:v>71</c:v>
                </c:pt>
                <c:pt idx="2">
                  <c:v>67</c:v>
                </c:pt>
                <c:pt idx="3">
                  <c:v>96</c:v>
                </c:pt>
              </c:numCache>
              <c:extLst/>
            </c:numRef>
          </c:val>
          <c:extLst>
            <c:ext xmlns:c16="http://schemas.microsoft.com/office/drawing/2014/chart" uri="{C3380CC4-5D6E-409C-BE32-E72D297353CC}">
              <c16:uniqueId val="{00000001-B51E-4EA3-98EF-40051F9DEF3E}"/>
            </c:ext>
          </c:extLst>
        </c:ser>
        <c:ser>
          <c:idx val="2"/>
          <c:order val="2"/>
          <c:tx>
            <c:strRef>
              <c:f>Sheet1!$M$17</c:f>
              <c:strCache>
                <c:ptCount val="1"/>
              </c:strCache>
            </c:strRef>
          </c:tx>
          <c:spPr>
            <a:solidFill>
              <a:schemeClr val="bg2"/>
            </a:solidFill>
            <a:ln>
              <a:noFill/>
            </a:ln>
            <a:effectLst/>
            <a:scene3d>
              <a:camera prst="orthographicFront"/>
              <a:lightRig rig="threePt" dir="t"/>
            </a:scene3d>
            <a:sp3d>
              <a:bevelT/>
            </a:sp3d>
          </c:spPr>
          <c:invertIfNegative val="0"/>
          <c:cat>
            <c:strRef>
              <c:f>(Sheet1!$A$38:$A$39,Sheet1!$A$41:$A$42)</c:f>
              <c:strCache>
                <c:ptCount val="4"/>
                <c:pt idx="0">
                  <c:v>Dairy 1                        (5 months)</c:v>
                </c:pt>
                <c:pt idx="1">
                  <c:v>Dairy 2</c:v>
                </c:pt>
                <c:pt idx="2">
                  <c:v>Dairy 4</c:v>
                </c:pt>
                <c:pt idx="3">
                  <c:v>Dairy 5</c:v>
                </c:pt>
              </c:strCache>
              <c:extLst/>
            </c:strRef>
          </c:cat>
          <c:val>
            <c:numRef>
              <c:f>(Sheet1!$M$38:$M$39,Sheet1!$M$41:$M$42)</c:f>
              <c:numCache>
                <c:formatCode>General</c:formatCode>
                <c:ptCount val="4"/>
                <c:pt idx="0" formatCode="0.00">
                  <c:v>94</c:v>
                </c:pt>
              </c:numCache>
              <c:extLst/>
            </c:numRef>
          </c:val>
          <c:extLst>
            <c:ext xmlns:c16="http://schemas.microsoft.com/office/drawing/2014/chart" uri="{C3380CC4-5D6E-409C-BE32-E72D297353CC}">
              <c16:uniqueId val="{00000002-B51E-4EA3-98EF-40051F9DEF3E}"/>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Abortion - All Cows</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lumMod val="60000"/>
                <a:lumOff val="40000"/>
              </a:schemeClr>
            </a:solidFill>
            <a:ln>
              <a:noFill/>
            </a:ln>
            <a:effectLst/>
            <a:scene3d>
              <a:camera prst="orthographicFront"/>
              <a:lightRig rig="threePt" dir="t"/>
            </a:scene3d>
            <a:sp3d>
              <a:bevelT/>
            </a:sp3d>
          </c:spPr>
          <c:invertIfNegative val="0"/>
          <c:cat>
            <c:strRef>
              <c:f>Sheet1!$A$38:$A$42</c:f>
              <c:strCache>
                <c:ptCount val="5"/>
                <c:pt idx="0">
                  <c:v>Dairy 1                        (5 months)</c:v>
                </c:pt>
                <c:pt idx="1">
                  <c:v>Dairy 2</c:v>
                </c:pt>
                <c:pt idx="2">
                  <c:v>Dairy 3</c:v>
                </c:pt>
                <c:pt idx="3">
                  <c:v>Dairy 4</c:v>
                </c:pt>
                <c:pt idx="4">
                  <c:v>Dairy 5</c:v>
                </c:pt>
              </c:strCache>
            </c:strRef>
          </c:cat>
          <c:val>
            <c:numRef>
              <c:f>Sheet1!$G$38:$G$42</c:f>
              <c:numCache>
                <c:formatCode>0%</c:formatCode>
                <c:ptCount val="5"/>
                <c:pt idx="0" formatCode="0.00%">
                  <c:v>5.0999999999999997E-2</c:v>
                </c:pt>
                <c:pt idx="1">
                  <c:v>0.17</c:v>
                </c:pt>
                <c:pt idx="3" formatCode="0.00%">
                  <c:v>0.1338</c:v>
                </c:pt>
                <c:pt idx="4" formatCode="0.00%">
                  <c:v>9.0200000000000002E-2</c:v>
                </c:pt>
              </c:numCache>
            </c:numRef>
          </c:val>
          <c:extLst>
            <c:ext xmlns:c16="http://schemas.microsoft.com/office/drawing/2014/chart" uri="{C3380CC4-5D6E-409C-BE32-E72D297353CC}">
              <c16:uniqueId val="{00000000-3673-40F4-BFA0-C610348D7A6D}"/>
            </c:ext>
          </c:extLst>
        </c:ser>
        <c:ser>
          <c:idx val="1"/>
          <c:order val="1"/>
          <c:spPr>
            <a:solidFill>
              <a:schemeClr val="accent2"/>
            </a:solidFill>
            <a:ln>
              <a:noFill/>
            </a:ln>
            <a:effectLst/>
            <a:scene3d>
              <a:camera prst="orthographicFront"/>
              <a:lightRig rig="threePt" dir="t"/>
            </a:scene3d>
            <a:sp3d>
              <a:bevelT/>
            </a:sp3d>
          </c:spPr>
          <c:invertIfNegative val="0"/>
          <c:cat>
            <c:strRef>
              <c:f>Sheet1!$A$38:$A$42</c:f>
              <c:strCache>
                <c:ptCount val="5"/>
                <c:pt idx="0">
                  <c:v>Dairy 1                        (5 months)</c:v>
                </c:pt>
                <c:pt idx="1">
                  <c:v>Dairy 2</c:v>
                </c:pt>
                <c:pt idx="2">
                  <c:v>Dairy 3</c:v>
                </c:pt>
                <c:pt idx="3">
                  <c:v>Dairy 4</c:v>
                </c:pt>
                <c:pt idx="4">
                  <c:v>Dairy 5</c:v>
                </c:pt>
              </c:strCache>
            </c:strRef>
          </c:cat>
          <c:val>
            <c:numRef>
              <c:f>Sheet1!$H$38:$H$42</c:f>
              <c:numCache>
                <c:formatCode>0%</c:formatCode>
                <c:ptCount val="5"/>
                <c:pt idx="0" formatCode="0.00%">
                  <c:v>0.04</c:v>
                </c:pt>
                <c:pt idx="1">
                  <c:v>0.15</c:v>
                </c:pt>
                <c:pt idx="2" formatCode="0.00%">
                  <c:v>8.5999999999999993E-2</c:v>
                </c:pt>
                <c:pt idx="3" formatCode="0.00%">
                  <c:v>0.10340000000000001</c:v>
                </c:pt>
                <c:pt idx="4" formatCode="0.00%">
                  <c:v>9.4899999999999998E-2</c:v>
                </c:pt>
              </c:numCache>
            </c:numRef>
          </c:val>
          <c:extLst>
            <c:ext xmlns:c16="http://schemas.microsoft.com/office/drawing/2014/chart" uri="{C3380CC4-5D6E-409C-BE32-E72D297353CC}">
              <c16:uniqueId val="{00000001-3673-40F4-BFA0-C610348D7A6D}"/>
            </c:ext>
          </c:extLst>
        </c:ser>
        <c:ser>
          <c:idx val="2"/>
          <c:order val="2"/>
          <c:spPr>
            <a:solidFill>
              <a:schemeClr val="tx1">
                <a:lumMod val="60000"/>
                <a:lumOff val="40000"/>
              </a:schemeClr>
            </a:solidFill>
            <a:ln>
              <a:noFill/>
            </a:ln>
            <a:effectLst/>
            <a:scene3d>
              <a:camera prst="orthographicFront"/>
              <a:lightRig rig="threePt" dir="t"/>
            </a:scene3d>
            <a:sp3d>
              <a:bevelT/>
            </a:sp3d>
          </c:spPr>
          <c:invertIfNegative val="0"/>
          <c:cat>
            <c:strRef>
              <c:f>Sheet1!$A$38:$A$42</c:f>
              <c:strCache>
                <c:ptCount val="5"/>
                <c:pt idx="0">
                  <c:v>Dairy 1                        (5 months)</c:v>
                </c:pt>
                <c:pt idx="1">
                  <c:v>Dairy 2</c:v>
                </c:pt>
                <c:pt idx="2">
                  <c:v>Dairy 3</c:v>
                </c:pt>
                <c:pt idx="3">
                  <c:v>Dairy 4</c:v>
                </c:pt>
                <c:pt idx="4">
                  <c:v>Dairy 5</c:v>
                </c:pt>
              </c:strCache>
            </c:strRef>
          </c:cat>
          <c:val>
            <c:numRef>
              <c:f>Sheet1!$I$38:$I$42</c:f>
              <c:numCache>
                <c:formatCode>General</c:formatCode>
                <c:ptCount val="5"/>
                <c:pt idx="0" formatCode="0.00%">
                  <c:v>4.4999999999999998E-2</c:v>
                </c:pt>
                <c:pt idx="2" formatCode="0.00%">
                  <c:v>7.1999999999999995E-2</c:v>
                </c:pt>
              </c:numCache>
            </c:numRef>
          </c:val>
          <c:extLst>
            <c:ext xmlns:c16="http://schemas.microsoft.com/office/drawing/2014/chart" uri="{C3380CC4-5D6E-409C-BE32-E72D297353CC}">
              <c16:uniqueId val="{00000002-3673-40F4-BFA0-C610348D7A6D}"/>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Lame</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'[OmniGen presentation grpahs.xlsx]Sheet1'!$R$17</c:f>
              <c:strCache>
                <c:ptCount val="1"/>
              </c:strCache>
            </c:strRef>
          </c:tx>
          <c:spPr>
            <a:solidFill>
              <a:schemeClr val="bg2"/>
            </a:solidFill>
            <a:ln>
              <a:noFill/>
            </a:ln>
            <a:effectLst/>
            <a:scene3d>
              <a:camera prst="orthographicFront"/>
              <a:lightRig rig="threePt" dir="t"/>
            </a:scene3d>
            <a:sp3d>
              <a:bevelT/>
            </a:sp3d>
          </c:spPr>
          <c:invertIfNegative val="0"/>
          <c:cat>
            <c:strRef>
              <c:f>'[OmniGen presentation grpahs.xlsx]Sheet1'!$A$38:$A$42</c:f>
              <c:strCache>
                <c:ptCount val="4"/>
                <c:pt idx="0">
                  <c:v>Dairy 2</c:v>
                </c:pt>
                <c:pt idx="1">
                  <c:v>Dairy 3</c:v>
                </c:pt>
                <c:pt idx="2">
                  <c:v>Dairy 4</c:v>
                </c:pt>
                <c:pt idx="3">
                  <c:v>Dairy 5</c:v>
                </c:pt>
              </c:strCache>
              <c:extLst/>
            </c:strRef>
          </c:cat>
          <c:val>
            <c:numRef>
              <c:f>'[OmniGen presentation grpahs.xlsx]Sheet1'!$S$38:$S$42</c:f>
              <c:numCache>
                <c:formatCode>General</c:formatCode>
                <c:ptCount val="4"/>
                <c:pt idx="0" formatCode="0%">
                  <c:v>0.14000000000000001</c:v>
                </c:pt>
                <c:pt idx="2" formatCode="0.00%">
                  <c:v>0.11799999999999999</c:v>
                </c:pt>
                <c:pt idx="3" formatCode="0%">
                  <c:v>0.19</c:v>
                </c:pt>
              </c:numCache>
              <c:extLst/>
            </c:numRef>
          </c:val>
          <c:extLst>
            <c:ext xmlns:c16="http://schemas.microsoft.com/office/drawing/2014/chart" uri="{C3380CC4-5D6E-409C-BE32-E72D297353CC}">
              <c16:uniqueId val="{00000000-05D9-4A1A-8340-598F89D8FB6E}"/>
            </c:ext>
          </c:extLst>
        </c:ser>
        <c:ser>
          <c:idx val="1"/>
          <c:order val="1"/>
          <c:tx>
            <c:strRef>
              <c:f>'[OmniGen presentation grpahs.xlsx]Sheet1'!$S$17</c:f>
              <c:strCache>
                <c:ptCount val="1"/>
              </c:strCache>
            </c:strRef>
          </c:tx>
          <c:spPr>
            <a:solidFill>
              <a:schemeClr val="accent2"/>
            </a:solidFill>
            <a:ln>
              <a:noFill/>
            </a:ln>
            <a:effectLst/>
            <a:scene3d>
              <a:camera prst="orthographicFront"/>
              <a:lightRig rig="threePt" dir="t"/>
            </a:scene3d>
            <a:sp3d>
              <a:bevelT/>
            </a:sp3d>
          </c:spPr>
          <c:invertIfNegative val="0"/>
          <c:cat>
            <c:strRef>
              <c:f>'[OmniGen presentation grpahs.xlsx]Sheet1'!$A$38:$A$42</c:f>
              <c:strCache>
                <c:ptCount val="4"/>
                <c:pt idx="0">
                  <c:v>Dairy 2</c:v>
                </c:pt>
                <c:pt idx="1">
                  <c:v>Dairy 3</c:v>
                </c:pt>
                <c:pt idx="2">
                  <c:v>Dairy 4</c:v>
                </c:pt>
                <c:pt idx="3">
                  <c:v>Dairy 5</c:v>
                </c:pt>
              </c:strCache>
              <c:extLst/>
            </c:strRef>
          </c:cat>
          <c:val>
            <c:numRef>
              <c:f>'[OmniGen presentation grpahs.xlsx]Sheet1'!$T$38:$T$42</c:f>
              <c:numCache>
                <c:formatCode>0.00%</c:formatCode>
                <c:ptCount val="4"/>
                <c:pt idx="0" formatCode="0%">
                  <c:v>0.08</c:v>
                </c:pt>
                <c:pt idx="1">
                  <c:v>0.106</c:v>
                </c:pt>
                <c:pt idx="2">
                  <c:v>0.08</c:v>
                </c:pt>
                <c:pt idx="3" formatCode="0%">
                  <c:v>0.17</c:v>
                </c:pt>
              </c:numCache>
              <c:extLst/>
            </c:numRef>
          </c:val>
          <c:extLst>
            <c:ext xmlns:c16="http://schemas.microsoft.com/office/drawing/2014/chart" uri="{C3380CC4-5D6E-409C-BE32-E72D297353CC}">
              <c16:uniqueId val="{00000001-05D9-4A1A-8340-598F89D8FB6E}"/>
            </c:ext>
          </c:extLst>
        </c:ser>
        <c:ser>
          <c:idx val="2"/>
          <c:order val="2"/>
          <c:tx>
            <c:strRef>
              <c:f>'[OmniGen presentation grpahs.xlsx]Sheet1'!$T$17</c:f>
              <c:strCache>
                <c:ptCount val="1"/>
              </c:strCache>
            </c:strRef>
          </c:tx>
          <c:spPr>
            <a:solidFill>
              <a:schemeClr val="bg2"/>
            </a:solidFill>
            <a:ln>
              <a:noFill/>
            </a:ln>
            <a:effectLst/>
            <a:scene3d>
              <a:camera prst="orthographicFront"/>
              <a:lightRig rig="threePt" dir="t"/>
            </a:scene3d>
            <a:sp3d>
              <a:bevelT/>
            </a:sp3d>
          </c:spPr>
          <c:invertIfNegative val="0"/>
          <c:cat>
            <c:strRef>
              <c:f>'[OmniGen presentation grpahs.xlsx]Sheet1'!$A$38:$A$42</c:f>
              <c:strCache>
                <c:ptCount val="4"/>
                <c:pt idx="0">
                  <c:v>Dairy 2</c:v>
                </c:pt>
                <c:pt idx="1">
                  <c:v>Dairy 3</c:v>
                </c:pt>
                <c:pt idx="2">
                  <c:v>Dairy 4</c:v>
                </c:pt>
                <c:pt idx="3">
                  <c:v>Dairy 5</c:v>
                </c:pt>
              </c:strCache>
              <c:extLst/>
            </c:strRef>
          </c:cat>
          <c:val>
            <c:numRef>
              <c:f>'[OmniGen presentation grpahs.xlsx]Sheet1'!$U$38:$U$42</c:f>
              <c:numCache>
                <c:formatCode>0.00%</c:formatCode>
                <c:ptCount val="4"/>
                <c:pt idx="1">
                  <c:v>0.126</c:v>
                </c:pt>
              </c:numCache>
              <c:extLst/>
            </c:numRef>
          </c:val>
          <c:extLst>
            <c:ext xmlns:c16="http://schemas.microsoft.com/office/drawing/2014/chart" uri="{C3380CC4-5D6E-409C-BE32-E72D297353CC}">
              <c16:uniqueId val="{00000002-05D9-4A1A-8340-598F89D8FB6E}"/>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Service per Conception </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bg2"/>
            </a:solidFill>
            <a:ln>
              <a:noFill/>
            </a:ln>
            <a:effectLst/>
            <a:scene3d>
              <a:camera prst="orthographicFront"/>
              <a:lightRig rig="threePt" dir="t"/>
            </a:scene3d>
            <a:sp3d>
              <a:bevelT/>
            </a:sp3d>
          </c:spPr>
          <c:invertIfNegative val="0"/>
          <c:cat>
            <c:strRef>
              <c:f>(Sheet1!$A$87,Sheet1!$A$89:$A$90)</c:f>
              <c:strCache>
                <c:ptCount val="3"/>
                <c:pt idx="0">
                  <c:v>Dairy 2</c:v>
                </c:pt>
                <c:pt idx="1">
                  <c:v>Dairy 4</c:v>
                </c:pt>
                <c:pt idx="2">
                  <c:v>Dairy 5</c:v>
                </c:pt>
              </c:strCache>
              <c:extLst/>
            </c:strRef>
          </c:cat>
          <c:val>
            <c:numRef>
              <c:f>(Sheet1!$C$87,Sheet1!$C$89:$C$90)</c:f>
              <c:numCache>
                <c:formatCode>General</c:formatCode>
                <c:ptCount val="3"/>
                <c:pt idx="0">
                  <c:v>2.74</c:v>
                </c:pt>
                <c:pt idx="1">
                  <c:v>3.1</c:v>
                </c:pt>
                <c:pt idx="2">
                  <c:v>2.86</c:v>
                </c:pt>
              </c:numCache>
              <c:extLst/>
            </c:numRef>
          </c:val>
          <c:extLst>
            <c:ext xmlns:c16="http://schemas.microsoft.com/office/drawing/2014/chart" uri="{C3380CC4-5D6E-409C-BE32-E72D297353CC}">
              <c16:uniqueId val="{00000000-4F12-4A2C-A34B-04A2FF17B5E8}"/>
            </c:ext>
          </c:extLst>
        </c:ser>
        <c:ser>
          <c:idx val="1"/>
          <c:order val="1"/>
          <c:spPr>
            <a:solidFill>
              <a:schemeClr val="accent2"/>
            </a:solidFill>
            <a:ln>
              <a:noFill/>
            </a:ln>
            <a:effectLst/>
            <a:scene3d>
              <a:camera prst="orthographicFront"/>
              <a:lightRig rig="threePt" dir="t"/>
            </a:scene3d>
            <a:sp3d>
              <a:bevelT/>
            </a:sp3d>
          </c:spPr>
          <c:invertIfNegative val="0"/>
          <c:cat>
            <c:strRef>
              <c:f>(Sheet1!$A$87,Sheet1!$A$89:$A$90)</c:f>
              <c:strCache>
                <c:ptCount val="3"/>
                <c:pt idx="0">
                  <c:v>Dairy 2</c:v>
                </c:pt>
                <c:pt idx="1">
                  <c:v>Dairy 4</c:v>
                </c:pt>
                <c:pt idx="2">
                  <c:v>Dairy 5</c:v>
                </c:pt>
              </c:strCache>
              <c:extLst/>
            </c:strRef>
          </c:cat>
          <c:val>
            <c:numRef>
              <c:f>(Sheet1!$D$87,Sheet1!$D$89:$D$90)</c:f>
              <c:numCache>
                <c:formatCode>General</c:formatCode>
                <c:ptCount val="3"/>
                <c:pt idx="0">
                  <c:v>2.48</c:v>
                </c:pt>
                <c:pt idx="1">
                  <c:v>2.7</c:v>
                </c:pt>
                <c:pt idx="2">
                  <c:v>2.1800000000000002</c:v>
                </c:pt>
              </c:numCache>
              <c:extLst/>
            </c:numRef>
          </c:val>
          <c:extLst>
            <c:ext xmlns:c16="http://schemas.microsoft.com/office/drawing/2014/chart" uri="{C3380CC4-5D6E-409C-BE32-E72D297353CC}">
              <c16:uniqueId val="{00000001-4F12-4A2C-A34B-04A2FF17B5E8}"/>
            </c:ext>
          </c:extLst>
        </c:ser>
        <c:ser>
          <c:idx val="2"/>
          <c:order val="2"/>
          <c:spPr>
            <a:solidFill>
              <a:schemeClr val="accent3"/>
            </a:solidFill>
            <a:ln>
              <a:noFill/>
            </a:ln>
            <a:effectLst/>
          </c:spPr>
          <c:invertIfNegative val="0"/>
          <c:cat>
            <c:strRef>
              <c:f>(Sheet1!$A$87,Sheet1!$A$89:$A$90)</c:f>
              <c:strCache>
                <c:ptCount val="3"/>
                <c:pt idx="0">
                  <c:v>Dairy 2</c:v>
                </c:pt>
                <c:pt idx="1">
                  <c:v>Dairy 4</c:v>
                </c:pt>
                <c:pt idx="2">
                  <c:v>Dairy 5</c:v>
                </c:pt>
              </c:strCache>
              <c:extLst/>
            </c:strRef>
          </c:cat>
          <c:val>
            <c:numRef>
              <c:f>(Sheet1!$E$87,Sheet1!$E$89:$E$90)</c:f>
              <c:numCache>
                <c:formatCode>General</c:formatCode>
                <c:ptCount val="3"/>
              </c:numCache>
              <c:extLst/>
            </c:numRef>
          </c:val>
          <c:extLst>
            <c:ext xmlns:c16="http://schemas.microsoft.com/office/drawing/2014/chart" uri="{C3380CC4-5D6E-409C-BE32-E72D297353CC}">
              <c16:uniqueId val="{00000002-4F12-4A2C-A34B-04A2FF17B5E8}"/>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scaling>
        <c:delete val="0"/>
        <c:axPos val="l"/>
        <c:numFmt formatCode="#,##0.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Days Open</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bg2"/>
            </a:solidFill>
            <a:ln>
              <a:noFill/>
            </a:ln>
            <a:effectLst/>
            <a:scene3d>
              <a:camera prst="orthographicFront"/>
              <a:lightRig rig="threePt" dir="t"/>
            </a:scene3d>
            <a:sp3d>
              <a:bevelT/>
            </a:sp3d>
          </c:spPr>
          <c:invertIfNegative val="0"/>
          <c:cat>
            <c:strRef>
              <c:f>(Sheet1!$A$87,Sheet1!$A$89:$A$90)</c:f>
              <c:strCache>
                <c:ptCount val="3"/>
                <c:pt idx="0">
                  <c:v>Dairy 2</c:v>
                </c:pt>
                <c:pt idx="1">
                  <c:v>Dairy 4</c:v>
                </c:pt>
                <c:pt idx="2">
                  <c:v>Dairy 5</c:v>
                </c:pt>
              </c:strCache>
              <c:extLst/>
            </c:strRef>
          </c:cat>
          <c:val>
            <c:numRef>
              <c:f>(Sheet1!$G$87,Sheet1!$G$89:$G$90)</c:f>
              <c:numCache>
                <c:formatCode>General</c:formatCode>
                <c:ptCount val="3"/>
                <c:pt idx="0">
                  <c:v>104</c:v>
                </c:pt>
                <c:pt idx="1">
                  <c:v>104</c:v>
                </c:pt>
                <c:pt idx="2">
                  <c:v>98</c:v>
                </c:pt>
              </c:numCache>
              <c:extLst/>
            </c:numRef>
          </c:val>
          <c:extLst>
            <c:ext xmlns:c16="http://schemas.microsoft.com/office/drawing/2014/chart" uri="{C3380CC4-5D6E-409C-BE32-E72D297353CC}">
              <c16:uniqueId val="{00000000-436D-444A-AD91-BBE9F96B1D91}"/>
            </c:ext>
          </c:extLst>
        </c:ser>
        <c:ser>
          <c:idx val="1"/>
          <c:order val="1"/>
          <c:spPr>
            <a:solidFill>
              <a:schemeClr val="accent2"/>
            </a:solidFill>
            <a:ln>
              <a:noFill/>
            </a:ln>
            <a:effectLst/>
            <a:scene3d>
              <a:camera prst="orthographicFront"/>
              <a:lightRig rig="threePt" dir="t"/>
            </a:scene3d>
            <a:sp3d>
              <a:bevelT/>
            </a:sp3d>
          </c:spPr>
          <c:invertIfNegative val="0"/>
          <c:cat>
            <c:strRef>
              <c:f>(Sheet1!$A$87,Sheet1!$A$89:$A$90)</c:f>
              <c:strCache>
                <c:ptCount val="3"/>
                <c:pt idx="0">
                  <c:v>Dairy 2</c:v>
                </c:pt>
                <c:pt idx="1">
                  <c:v>Dairy 4</c:v>
                </c:pt>
                <c:pt idx="2">
                  <c:v>Dairy 5</c:v>
                </c:pt>
              </c:strCache>
              <c:extLst/>
            </c:strRef>
          </c:cat>
          <c:val>
            <c:numRef>
              <c:f>(Sheet1!$H$87,Sheet1!$H$89:$H$90)</c:f>
              <c:numCache>
                <c:formatCode>General</c:formatCode>
                <c:ptCount val="3"/>
                <c:pt idx="0">
                  <c:v>99</c:v>
                </c:pt>
                <c:pt idx="1">
                  <c:v>97.5</c:v>
                </c:pt>
                <c:pt idx="2">
                  <c:v>90</c:v>
                </c:pt>
              </c:numCache>
              <c:extLst/>
            </c:numRef>
          </c:val>
          <c:extLst>
            <c:ext xmlns:c16="http://schemas.microsoft.com/office/drawing/2014/chart" uri="{C3380CC4-5D6E-409C-BE32-E72D297353CC}">
              <c16:uniqueId val="{00000001-436D-444A-AD91-BBE9F96B1D91}"/>
            </c:ext>
          </c:extLst>
        </c:ser>
        <c:ser>
          <c:idx val="2"/>
          <c:order val="2"/>
          <c:spPr>
            <a:solidFill>
              <a:schemeClr val="accent3"/>
            </a:solidFill>
            <a:ln>
              <a:noFill/>
            </a:ln>
            <a:effectLst/>
          </c:spPr>
          <c:invertIfNegative val="0"/>
          <c:cat>
            <c:strRef>
              <c:f>(Sheet1!$A$87,Sheet1!$A$89:$A$90)</c:f>
              <c:strCache>
                <c:ptCount val="3"/>
                <c:pt idx="0">
                  <c:v>Dairy 2</c:v>
                </c:pt>
                <c:pt idx="1">
                  <c:v>Dairy 4</c:v>
                </c:pt>
                <c:pt idx="2">
                  <c:v>Dairy 5</c:v>
                </c:pt>
              </c:strCache>
              <c:extLst/>
            </c:strRef>
          </c:cat>
          <c:val>
            <c:numRef>
              <c:f>(Sheet1!$I$87,Sheet1!$I$89:$I$90)</c:f>
              <c:numCache>
                <c:formatCode>General</c:formatCode>
                <c:ptCount val="3"/>
              </c:numCache>
              <c:extLst/>
            </c:numRef>
          </c:val>
          <c:extLst>
            <c:ext xmlns:c16="http://schemas.microsoft.com/office/drawing/2014/chart" uri="{C3380CC4-5D6E-409C-BE32-E72D297353CC}">
              <c16:uniqueId val="{00000002-436D-444A-AD91-BBE9F96B1D91}"/>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21-d Preg Risk</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bg2"/>
            </a:solidFill>
            <a:ln>
              <a:noFill/>
            </a:ln>
            <a:effectLst/>
            <a:scene3d>
              <a:camera prst="orthographicFront"/>
              <a:lightRig rig="threePt" dir="t"/>
            </a:scene3d>
            <a:sp3d>
              <a:bevelT/>
            </a:sp3d>
          </c:spPr>
          <c:invertIfNegative val="0"/>
          <c:cat>
            <c:strRef>
              <c:f>(Sheet1!$A$87,Sheet1!$A$89:$A$90)</c:f>
              <c:strCache>
                <c:ptCount val="3"/>
                <c:pt idx="0">
                  <c:v>Dairy 2</c:v>
                </c:pt>
                <c:pt idx="1">
                  <c:v>Dairy 4</c:v>
                </c:pt>
                <c:pt idx="2">
                  <c:v>Dairy 5</c:v>
                </c:pt>
              </c:strCache>
              <c:extLst/>
            </c:strRef>
          </c:cat>
          <c:val>
            <c:numRef>
              <c:f>(Sheet1!$K$87,Sheet1!$K$89:$K$90)</c:f>
              <c:numCache>
                <c:formatCode>0.00%</c:formatCode>
                <c:ptCount val="3"/>
                <c:pt idx="0" formatCode="0%">
                  <c:v>0.27</c:v>
                </c:pt>
                <c:pt idx="1">
                  <c:v>0.22070000000000001</c:v>
                </c:pt>
                <c:pt idx="2" formatCode="0%">
                  <c:v>0.28000000000000003</c:v>
                </c:pt>
              </c:numCache>
              <c:extLst/>
            </c:numRef>
          </c:val>
          <c:extLst>
            <c:ext xmlns:c16="http://schemas.microsoft.com/office/drawing/2014/chart" uri="{C3380CC4-5D6E-409C-BE32-E72D297353CC}">
              <c16:uniqueId val="{00000000-FC7C-4FDC-9172-E6CA58ACECFD}"/>
            </c:ext>
          </c:extLst>
        </c:ser>
        <c:ser>
          <c:idx val="1"/>
          <c:order val="1"/>
          <c:spPr>
            <a:solidFill>
              <a:schemeClr val="accent2"/>
            </a:solidFill>
            <a:ln>
              <a:noFill/>
            </a:ln>
            <a:effectLst/>
            <a:scene3d>
              <a:camera prst="orthographicFront"/>
              <a:lightRig rig="threePt" dir="t"/>
            </a:scene3d>
            <a:sp3d>
              <a:bevelT/>
            </a:sp3d>
          </c:spPr>
          <c:invertIfNegative val="0"/>
          <c:cat>
            <c:strRef>
              <c:f>(Sheet1!$A$87,Sheet1!$A$89:$A$90)</c:f>
              <c:strCache>
                <c:ptCount val="3"/>
                <c:pt idx="0">
                  <c:v>Dairy 2</c:v>
                </c:pt>
                <c:pt idx="1">
                  <c:v>Dairy 4</c:v>
                </c:pt>
                <c:pt idx="2">
                  <c:v>Dairy 5</c:v>
                </c:pt>
              </c:strCache>
              <c:extLst/>
            </c:strRef>
          </c:cat>
          <c:val>
            <c:numRef>
              <c:f>(Sheet1!$L$87,Sheet1!$L$89:$L$90)</c:f>
              <c:numCache>
                <c:formatCode>0.00%</c:formatCode>
                <c:ptCount val="3"/>
                <c:pt idx="0" formatCode="0%">
                  <c:v>0.27</c:v>
                </c:pt>
                <c:pt idx="1">
                  <c:v>0.2843</c:v>
                </c:pt>
                <c:pt idx="2" formatCode="0%">
                  <c:v>0.33</c:v>
                </c:pt>
              </c:numCache>
              <c:extLst/>
            </c:numRef>
          </c:val>
          <c:extLst>
            <c:ext xmlns:c16="http://schemas.microsoft.com/office/drawing/2014/chart" uri="{C3380CC4-5D6E-409C-BE32-E72D297353CC}">
              <c16:uniqueId val="{00000001-FC7C-4FDC-9172-E6CA58ACECFD}"/>
            </c:ext>
          </c:extLst>
        </c:ser>
        <c:ser>
          <c:idx val="2"/>
          <c:order val="2"/>
          <c:spPr>
            <a:solidFill>
              <a:schemeClr val="accent3"/>
            </a:solidFill>
            <a:ln>
              <a:noFill/>
            </a:ln>
            <a:effectLst/>
          </c:spPr>
          <c:invertIfNegative val="0"/>
          <c:cat>
            <c:strRef>
              <c:f>(Sheet1!$A$87,Sheet1!$A$89:$A$90)</c:f>
              <c:strCache>
                <c:ptCount val="3"/>
                <c:pt idx="0">
                  <c:v>Dairy 2</c:v>
                </c:pt>
                <c:pt idx="1">
                  <c:v>Dairy 4</c:v>
                </c:pt>
                <c:pt idx="2">
                  <c:v>Dairy 5</c:v>
                </c:pt>
              </c:strCache>
              <c:extLst/>
            </c:strRef>
          </c:cat>
          <c:val>
            <c:numRef>
              <c:f>(Sheet1!$M$87,Sheet1!$M$89:$M$90)</c:f>
              <c:numCache>
                <c:formatCode>General</c:formatCode>
                <c:ptCount val="3"/>
              </c:numCache>
              <c:extLst/>
            </c:numRef>
          </c:val>
          <c:extLst>
            <c:ext xmlns:c16="http://schemas.microsoft.com/office/drawing/2014/chart" uri="{C3380CC4-5D6E-409C-BE32-E72D297353CC}">
              <c16:uniqueId val="{00000002-FC7C-4FDC-9172-E6CA58ACECFD}"/>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min val="0.15000000000000002"/>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'DCAD Herds'!$B$21</c:f>
              <c:strCache>
                <c:ptCount val="1"/>
                <c:pt idx="0">
                  <c:v>% of time with vaginal temp above 39.1 </c:v>
                </c:pt>
              </c:strCache>
            </c:strRef>
          </c:tx>
          <c:spPr>
            <a:solidFill>
              <a:schemeClr val="accent3"/>
            </a:solidFill>
            <a:ln>
              <a:noFill/>
            </a:ln>
            <a:effectLst/>
            <a:scene3d>
              <a:camera prst="orthographicFront"/>
              <a:lightRig rig="threePt" dir="t"/>
            </a:scene3d>
            <a:sp3d>
              <a:bevelT/>
            </a:sp3d>
          </c:spPr>
          <c:invertIfNegative val="0"/>
          <c:dPt>
            <c:idx val="1"/>
            <c:invertIfNegative val="0"/>
            <c:bubble3D val="0"/>
            <c:spPr>
              <a:solidFill>
                <a:srgbClr val="6DB33F"/>
              </a:solidFill>
              <a:ln>
                <a:noFill/>
              </a:ln>
              <a:effectLst/>
              <a:scene3d>
                <a:camera prst="orthographicFront"/>
                <a:lightRig rig="threePt" dir="t"/>
              </a:scene3d>
              <a:sp3d>
                <a:bevelT/>
              </a:sp3d>
            </c:spPr>
            <c:extLst>
              <c:ext xmlns:c16="http://schemas.microsoft.com/office/drawing/2014/chart" uri="{C3380CC4-5D6E-409C-BE32-E72D297353CC}">
                <c16:uniqueId val="{00000002-7D25-4CE8-B371-7BDBE6B0CD2F}"/>
              </c:ext>
            </c:extLst>
          </c:dPt>
          <c:errBars>
            <c:errBarType val="both"/>
            <c:errValType val="fixedVal"/>
            <c:noEndCap val="0"/>
            <c:val val="8.0000000000000016E-2"/>
            <c:spPr>
              <a:noFill/>
              <a:ln w="9525" cap="flat" cmpd="sng" algn="ctr">
                <a:solidFill>
                  <a:schemeClr val="tx1">
                    <a:lumMod val="65000"/>
                    <a:lumOff val="35000"/>
                  </a:schemeClr>
                </a:solidFill>
                <a:round/>
              </a:ln>
              <a:effectLst/>
            </c:spPr>
          </c:errBars>
          <c:cat>
            <c:strRef>
              <c:f>'DCAD Herds'!$C$4:$D$4</c:f>
              <c:strCache>
                <c:ptCount val="2"/>
                <c:pt idx="0">
                  <c:v>Control</c:v>
                </c:pt>
                <c:pt idx="1">
                  <c:v>OmniGen</c:v>
                </c:pt>
              </c:strCache>
            </c:strRef>
          </c:cat>
          <c:val>
            <c:numRef>
              <c:f>'DCAD Herds'!$C$21:$D$21</c:f>
              <c:numCache>
                <c:formatCode>0.00%</c:formatCode>
                <c:ptCount val="2"/>
                <c:pt idx="0">
                  <c:v>0.36699999999999999</c:v>
                </c:pt>
                <c:pt idx="1">
                  <c:v>0.183</c:v>
                </c:pt>
              </c:numCache>
            </c:numRef>
          </c:val>
          <c:extLst>
            <c:ext xmlns:c16="http://schemas.microsoft.com/office/drawing/2014/chart" uri="{C3380CC4-5D6E-409C-BE32-E72D297353CC}">
              <c16:uniqueId val="{00000000-7D25-4CE8-B371-7BDBE6B0CD2F}"/>
            </c:ext>
          </c:extLst>
        </c:ser>
        <c:dLbls>
          <c:showLegendKey val="0"/>
          <c:showVal val="0"/>
          <c:showCatName val="0"/>
          <c:showSerName val="0"/>
          <c:showPercent val="0"/>
          <c:showBubbleSize val="0"/>
        </c:dLbls>
        <c:gapWidth val="219"/>
        <c:overlap val="-27"/>
        <c:axId val="587188000"/>
        <c:axId val="587188328"/>
      </c:barChart>
      <c:catAx>
        <c:axId val="5871880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87188328"/>
        <c:crosses val="autoZero"/>
        <c:auto val="1"/>
        <c:lblAlgn val="ctr"/>
        <c:lblOffset val="100"/>
        <c:noMultiLvlLbl val="0"/>
      </c:catAx>
      <c:valAx>
        <c:axId val="587188328"/>
        <c:scaling>
          <c:orientation val="minMax"/>
          <c:max val="0.5"/>
          <c:min val="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 of time when</a:t>
                </a:r>
                <a:r>
                  <a:rPr lang="en-US" baseline="0"/>
                  <a:t> THI&gt;69</a:t>
                </a:r>
                <a:r>
                  <a:rPr lang="en-US"/>
                  <a:t> with vaginal temp. ≥ 39.1</a:t>
                </a:r>
                <a:r>
                  <a:rPr lang="en-US" baseline="30000"/>
                  <a:t>o</a:t>
                </a:r>
                <a:r>
                  <a:rPr lang="en-US"/>
                  <a:t>C</a:t>
                </a:r>
              </a:p>
            </c:rich>
          </c:tx>
          <c:layout>
            <c:manualLayout>
              <c:xMode val="edge"/>
              <c:yMode val="edge"/>
              <c:x val="2.1811991243030102E-2"/>
              <c:y val="0.140953657388571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87188000"/>
        <c:crosses val="autoZero"/>
        <c:crossBetween val="between"/>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Milk Production - overall (lbs/day)</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bg2"/>
            </a:solidFill>
            <a:ln>
              <a:noFill/>
            </a:ln>
            <a:effectLst/>
            <a:scene3d>
              <a:camera prst="orthographicFront"/>
              <a:lightRig rig="threePt" dir="t"/>
            </a:scene3d>
            <a:sp3d>
              <a:bevelT/>
            </a:sp3d>
          </c:spPr>
          <c:invertIfNegative val="0"/>
          <c:cat>
            <c:strRef>
              <c:f>Sheet1!$A$134:$A$138</c:f>
              <c:strCache>
                <c:ptCount val="5"/>
                <c:pt idx="0">
                  <c:v>Dairy 1                        (5 months)</c:v>
                </c:pt>
                <c:pt idx="1">
                  <c:v>Dairy 2</c:v>
                </c:pt>
                <c:pt idx="2">
                  <c:v>Dairy 3</c:v>
                </c:pt>
                <c:pt idx="3">
                  <c:v>Dairy 4</c:v>
                </c:pt>
                <c:pt idx="4">
                  <c:v>Dairy 5</c:v>
                </c:pt>
              </c:strCache>
            </c:strRef>
          </c:cat>
          <c:val>
            <c:numRef>
              <c:f>Sheet1!$C$134:$C$138</c:f>
              <c:numCache>
                <c:formatCode>General</c:formatCode>
                <c:ptCount val="5"/>
                <c:pt idx="0">
                  <c:v>74.5</c:v>
                </c:pt>
                <c:pt idx="1">
                  <c:v>81.25</c:v>
                </c:pt>
                <c:pt idx="3">
                  <c:v>83.2</c:v>
                </c:pt>
                <c:pt idx="4">
                  <c:v>61.7</c:v>
                </c:pt>
              </c:numCache>
            </c:numRef>
          </c:val>
          <c:extLst>
            <c:ext xmlns:c16="http://schemas.microsoft.com/office/drawing/2014/chart" uri="{C3380CC4-5D6E-409C-BE32-E72D297353CC}">
              <c16:uniqueId val="{00000000-4EF2-495D-95FA-A4DA03BFA63E}"/>
            </c:ext>
          </c:extLst>
        </c:ser>
        <c:ser>
          <c:idx val="1"/>
          <c:order val="1"/>
          <c:spPr>
            <a:solidFill>
              <a:schemeClr val="accent2"/>
            </a:solidFill>
            <a:ln>
              <a:noFill/>
            </a:ln>
            <a:effectLst/>
            <a:scene3d>
              <a:camera prst="orthographicFront"/>
              <a:lightRig rig="threePt" dir="t"/>
            </a:scene3d>
            <a:sp3d>
              <a:bevelT/>
            </a:sp3d>
          </c:spPr>
          <c:invertIfNegative val="0"/>
          <c:cat>
            <c:strRef>
              <c:f>Sheet1!$A$134:$A$138</c:f>
              <c:strCache>
                <c:ptCount val="5"/>
                <c:pt idx="0">
                  <c:v>Dairy 1                        (5 months)</c:v>
                </c:pt>
                <c:pt idx="1">
                  <c:v>Dairy 2</c:v>
                </c:pt>
                <c:pt idx="2">
                  <c:v>Dairy 3</c:v>
                </c:pt>
                <c:pt idx="3">
                  <c:v>Dairy 4</c:v>
                </c:pt>
                <c:pt idx="4">
                  <c:v>Dairy 5</c:v>
                </c:pt>
              </c:strCache>
            </c:strRef>
          </c:cat>
          <c:val>
            <c:numRef>
              <c:f>Sheet1!$D$134:$D$138</c:f>
              <c:numCache>
                <c:formatCode>General</c:formatCode>
                <c:ptCount val="5"/>
                <c:pt idx="0">
                  <c:v>80.5</c:v>
                </c:pt>
                <c:pt idx="1">
                  <c:v>83</c:v>
                </c:pt>
                <c:pt idx="2">
                  <c:v>94.1</c:v>
                </c:pt>
                <c:pt idx="3">
                  <c:v>86.6</c:v>
                </c:pt>
                <c:pt idx="4">
                  <c:v>63.8</c:v>
                </c:pt>
              </c:numCache>
            </c:numRef>
          </c:val>
          <c:extLst>
            <c:ext xmlns:c16="http://schemas.microsoft.com/office/drawing/2014/chart" uri="{C3380CC4-5D6E-409C-BE32-E72D297353CC}">
              <c16:uniqueId val="{00000001-4EF2-495D-95FA-A4DA03BFA63E}"/>
            </c:ext>
          </c:extLst>
        </c:ser>
        <c:ser>
          <c:idx val="2"/>
          <c:order val="2"/>
          <c:spPr>
            <a:solidFill>
              <a:schemeClr val="bg2"/>
            </a:solidFill>
            <a:ln>
              <a:noFill/>
            </a:ln>
            <a:effectLst/>
            <a:scene3d>
              <a:camera prst="orthographicFront"/>
              <a:lightRig rig="threePt" dir="t"/>
            </a:scene3d>
            <a:sp3d>
              <a:bevelT/>
            </a:sp3d>
          </c:spPr>
          <c:invertIfNegative val="0"/>
          <c:cat>
            <c:strRef>
              <c:f>Sheet1!$A$134:$A$138</c:f>
              <c:strCache>
                <c:ptCount val="5"/>
                <c:pt idx="0">
                  <c:v>Dairy 1                        (5 months)</c:v>
                </c:pt>
                <c:pt idx="1">
                  <c:v>Dairy 2</c:v>
                </c:pt>
                <c:pt idx="2">
                  <c:v>Dairy 3</c:v>
                </c:pt>
                <c:pt idx="3">
                  <c:v>Dairy 4</c:v>
                </c:pt>
                <c:pt idx="4">
                  <c:v>Dairy 5</c:v>
                </c:pt>
              </c:strCache>
            </c:strRef>
          </c:cat>
          <c:val>
            <c:numRef>
              <c:f>Sheet1!$E$134:$E$138</c:f>
              <c:numCache>
                <c:formatCode>General</c:formatCode>
                <c:ptCount val="5"/>
                <c:pt idx="0">
                  <c:v>79.8</c:v>
                </c:pt>
                <c:pt idx="2">
                  <c:v>90.4</c:v>
                </c:pt>
              </c:numCache>
            </c:numRef>
          </c:val>
          <c:extLst>
            <c:ext xmlns:c16="http://schemas.microsoft.com/office/drawing/2014/chart" uri="{C3380CC4-5D6E-409C-BE32-E72D297353CC}">
              <c16:uniqueId val="{00000002-4EF2-495D-95FA-A4DA03BFA63E}"/>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min val="40"/>
        </c:scaling>
        <c:delete val="0"/>
        <c:axPos val="l"/>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r>
              <a:rPr lang="en-US"/>
              <a:t>Milk Production During Summer - overall (lbs/day)</a:t>
            </a:r>
          </a:p>
        </c:rich>
      </c:tx>
      <c:overlay val="0"/>
      <c:spPr>
        <a:noFill/>
        <a:ln>
          <a:noFill/>
        </a:ln>
        <a:effectLst/>
      </c:spPr>
      <c:txPr>
        <a:bodyPr rot="0" spcFirstLastPara="1" vertOverflow="ellipsis" vert="horz" wrap="square" anchor="ctr" anchorCtr="1"/>
        <a:lstStyle/>
        <a:p>
          <a:pPr>
            <a:defRPr sz="216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Sheet1!$A$136:$A$138</c:f>
              <c:strCache>
                <c:ptCount val="3"/>
                <c:pt idx="0">
                  <c:v>Dairy 3</c:v>
                </c:pt>
                <c:pt idx="1">
                  <c:v>Dairy 4</c:v>
                </c:pt>
                <c:pt idx="2">
                  <c:v>Dairy 5</c:v>
                </c:pt>
              </c:strCache>
              <c:extLst/>
            </c:strRef>
          </c:cat>
          <c:val>
            <c:numRef>
              <c:f>Sheet1!$Q$136:$Q$138</c:f>
              <c:numCache>
                <c:formatCode>General</c:formatCode>
                <c:ptCount val="3"/>
              </c:numCache>
              <c:extLst/>
            </c:numRef>
          </c:val>
          <c:extLst>
            <c:ext xmlns:c16="http://schemas.microsoft.com/office/drawing/2014/chart" uri="{C3380CC4-5D6E-409C-BE32-E72D297353CC}">
              <c16:uniqueId val="{00000000-1051-41C9-92AC-5B740EB18A2C}"/>
            </c:ext>
          </c:extLst>
        </c:ser>
        <c:ser>
          <c:idx val="1"/>
          <c:order val="1"/>
          <c:spPr>
            <a:solidFill>
              <a:schemeClr val="bg2"/>
            </a:solidFill>
            <a:ln>
              <a:noFill/>
            </a:ln>
            <a:effectLst/>
            <a:scene3d>
              <a:camera prst="orthographicFront"/>
              <a:lightRig rig="threePt" dir="t"/>
            </a:scene3d>
            <a:sp3d>
              <a:bevelT/>
            </a:sp3d>
          </c:spPr>
          <c:invertIfNegative val="0"/>
          <c:cat>
            <c:strRef>
              <c:f>Sheet1!$A$136:$A$138</c:f>
              <c:strCache>
                <c:ptCount val="3"/>
                <c:pt idx="0">
                  <c:v>Dairy 3</c:v>
                </c:pt>
                <c:pt idx="1">
                  <c:v>Dairy 4</c:v>
                </c:pt>
                <c:pt idx="2">
                  <c:v>Dairy 5</c:v>
                </c:pt>
              </c:strCache>
              <c:extLst/>
            </c:strRef>
          </c:cat>
          <c:val>
            <c:numRef>
              <c:f>Sheet1!$R$136:$R$138</c:f>
              <c:numCache>
                <c:formatCode>General</c:formatCode>
                <c:ptCount val="3"/>
                <c:pt idx="0">
                  <c:v>82</c:v>
                </c:pt>
                <c:pt idx="1">
                  <c:v>82.3</c:v>
                </c:pt>
                <c:pt idx="2">
                  <c:v>59.3</c:v>
                </c:pt>
              </c:numCache>
              <c:extLst/>
            </c:numRef>
          </c:val>
          <c:extLst>
            <c:ext xmlns:c16="http://schemas.microsoft.com/office/drawing/2014/chart" uri="{C3380CC4-5D6E-409C-BE32-E72D297353CC}">
              <c16:uniqueId val="{00000001-1051-41C9-92AC-5B740EB18A2C}"/>
            </c:ext>
          </c:extLst>
        </c:ser>
        <c:ser>
          <c:idx val="2"/>
          <c:order val="2"/>
          <c:spPr>
            <a:solidFill>
              <a:srgbClr val="6DB33F"/>
            </a:solidFill>
            <a:ln>
              <a:noFill/>
            </a:ln>
            <a:effectLst/>
            <a:scene3d>
              <a:camera prst="orthographicFront"/>
              <a:lightRig rig="threePt" dir="t"/>
            </a:scene3d>
            <a:sp3d>
              <a:bevelT/>
            </a:sp3d>
          </c:spPr>
          <c:invertIfNegative val="0"/>
          <c:cat>
            <c:strRef>
              <c:f>Sheet1!$A$136:$A$138</c:f>
              <c:strCache>
                <c:ptCount val="3"/>
                <c:pt idx="0">
                  <c:v>Dairy 3</c:v>
                </c:pt>
                <c:pt idx="1">
                  <c:v>Dairy 4</c:v>
                </c:pt>
                <c:pt idx="2">
                  <c:v>Dairy 5</c:v>
                </c:pt>
              </c:strCache>
              <c:extLst/>
            </c:strRef>
          </c:cat>
          <c:val>
            <c:numRef>
              <c:f>Sheet1!$S$136:$S$138</c:f>
              <c:numCache>
                <c:formatCode>General</c:formatCode>
                <c:ptCount val="3"/>
                <c:pt idx="0">
                  <c:v>83.3</c:v>
                </c:pt>
                <c:pt idx="1">
                  <c:v>86</c:v>
                </c:pt>
                <c:pt idx="2">
                  <c:v>64.7</c:v>
                </c:pt>
              </c:numCache>
              <c:extLst/>
            </c:numRef>
          </c:val>
          <c:extLst>
            <c:ext xmlns:c16="http://schemas.microsoft.com/office/drawing/2014/chart" uri="{C3380CC4-5D6E-409C-BE32-E72D297353CC}">
              <c16:uniqueId val="{00000002-1051-41C9-92AC-5B740EB18A2C}"/>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min val="50"/>
        </c:scaling>
        <c:delete val="0"/>
        <c:axPos val="l"/>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Previous</c:v>
          </c:tx>
          <c:spPr>
            <a:ln w="34925" cap="rnd">
              <a:solidFill>
                <a:schemeClr val="bg2"/>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(Sheet1!$I$133,Sheet1!$L$133,Sheet1!$O$133)</c:f>
              <c:strCache>
                <c:ptCount val="3"/>
                <c:pt idx="0">
                  <c:v>Week 2</c:v>
                </c:pt>
                <c:pt idx="1">
                  <c:v>Week 4</c:v>
                </c:pt>
                <c:pt idx="2">
                  <c:v>Week 8</c:v>
                </c:pt>
              </c:strCache>
            </c:strRef>
          </c:cat>
          <c:val>
            <c:numRef>
              <c:f>(Sheet1!$I$134,Sheet1!$L$134,Sheet1!$O$134)</c:f>
              <c:numCache>
                <c:formatCode>General</c:formatCode>
                <c:ptCount val="3"/>
                <c:pt idx="0">
                  <c:v>83.05</c:v>
                </c:pt>
                <c:pt idx="1">
                  <c:v>90.85</c:v>
                </c:pt>
                <c:pt idx="2">
                  <c:v>91</c:v>
                </c:pt>
              </c:numCache>
            </c:numRef>
          </c:val>
          <c:smooth val="0"/>
          <c:extLst>
            <c:ext xmlns:c16="http://schemas.microsoft.com/office/drawing/2014/chart" uri="{C3380CC4-5D6E-409C-BE32-E72D297353CC}">
              <c16:uniqueId val="{00000000-75B2-4161-A336-78B58F4464E2}"/>
            </c:ext>
          </c:extLst>
        </c:ser>
        <c:ser>
          <c:idx val="1"/>
          <c:order val="1"/>
          <c:tx>
            <c:v>OmniGen</c:v>
          </c:tx>
          <c:spPr>
            <a:ln w="34925" cap="rnd">
              <a:solidFill>
                <a:srgbClr val="6DB33F"/>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(Sheet1!$I$133,Sheet1!$L$133,Sheet1!$O$133)</c:f>
              <c:strCache>
                <c:ptCount val="3"/>
                <c:pt idx="0">
                  <c:v>Week 2</c:v>
                </c:pt>
                <c:pt idx="1">
                  <c:v>Week 4</c:v>
                </c:pt>
                <c:pt idx="2">
                  <c:v>Week 8</c:v>
                </c:pt>
              </c:strCache>
            </c:strRef>
          </c:cat>
          <c:val>
            <c:numRef>
              <c:f>(Sheet1!$J$134,Sheet1!$M$134,Sheet1!$P$134)</c:f>
              <c:numCache>
                <c:formatCode>General</c:formatCode>
                <c:ptCount val="3"/>
                <c:pt idx="0">
                  <c:v>87.7</c:v>
                </c:pt>
                <c:pt idx="1">
                  <c:v>96.9</c:v>
                </c:pt>
                <c:pt idx="2">
                  <c:v>96.5</c:v>
                </c:pt>
              </c:numCache>
            </c:numRef>
          </c:val>
          <c:smooth val="0"/>
          <c:extLst>
            <c:ext xmlns:c16="http://schemas.microsoft.com/office/drawing/2014/chart" uri="{C3380CC4-5D6E-409C-BE32-E72D297353CC}">
              <c16:uniqueId val="{00000001-75B2-4161-A336-78B58F4464E2}"/>
            </c:ext>
          </c:extLst>
        </c:ser>
        <c:dLbls>
          <c:dLblPos val="t"/>
          <c:showLegendKey val="0"/>
          <c:showVal val="1"/>
          <c:showCatName val="0"/>
          <c:showSerName val="0"/>
          <c:showPercent val="0"/>
          <c:showBubbleSize val="0"/>
        </c:dLbls>
        <c:smooth val="0"/>
        <c:axId val="535459151"/>
        <c:axId val="535466639"/>
      </c:lineChart>
      <c:catAx>
        <c:axId val="53545915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35466639"/>
        <c:crosses val="autoZero"/>
        <c:auto val="1"/>
        <c:lblAlgn val="ctr"/>
        <c:lblOffset val="100"/>
        <c:noMultiLvlLbl val="0"/>
      </c:catAx>
      <c:valAx>
        <c:axId val="535466639"/>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35459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ysClr val="windowText" lastClr="000000"/>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Previous</c:v>
          </c:tx>
          <c:spPr>
            <a:ln w="34925" cap="rnd">
              <a:solidFill>
                <a:schemeClr val="bg2"/>
              </a:solidFill>
              <a:round/>
            </a:ln>
            <a:effectLst/>
          </c:spPr>
          <c:marker>
            <c:symbol val="none"/>
          </c:marker>
          <c:dLbls>
            <c:dLbl>
              <c:idx val="0"/>
              <c:layout>
                <c:manualLayout>
                  <c:x val="-3.0852138201087977E-2"/>
                  <c:y val="6.76339408622872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4C-453A-B64D-11D2918C14E2}"/>
                </c:ext>
              </c:extLst>
            </c:dLbl>
            <c:dLbl>
              <c:idx val="1"/>
              <c:layout>
                <c:manualLayout>
                  <c:x val="-2.5234159844607602E-2"/>
                  <c:y val="9.560596883431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4C-453A-B64D-11D2918C14E2}"/>
                </c:ext>
              </c:extLst>
            </c:dLbl>
            <c:dLbl>
              <c:idx val="2"/>
              <c:layout>
                <c:manualLayout>
                  <c:x val="-2.5234159844607602E-2"/>
                  <c:y val="7.69579501862966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4C-453A-B64D-11D2918C14E2}"/>
                </c:ext>
              </c:extLst>
            </c:dLbl>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(Sheet1!$I$133,Sheet1!$L$133,Sheet1!$O$133)</c:f>
              <c:strCache>
                <c:ptCount val="3"/>
                <c:pt idx="0">
                  <c:v>Week 2</c:v>
                </c:pt>
                <c:pt idx="1">
                  <c:v>Week 4</c:v>
                </c:pt>
                <c:pt idx="2">
                  <c:v>Week 8</c:v>
                </c:pt>
              </c:strCache>
            </c:strRef>
          </c:cat>
          <c:val>
            <c:numRef>
              <c:f>(Sheet1!$I$135,Sheet1!$L$135,Sheet1!$O$135)</c:f>
              <c:numCache>
                <c:formatCode>General</c:formatCode>
                <c:ptCount val="3"/>
                <c:pt idx="0">
                  <c:v>82.6</c:v>
                </c:pt>
                <c:pt idx="1">
                  <c:v>90.5</c:v>
                </c:pt>
                <c:pt idx="2">
                  <c:v>94.5</c:v>
                </c:pt>
              </c:numCache>
            </c:numRef>
          </c:val>
          <c:smooth val="0"/>
          <c:extLst>
            <c:ext xmlns:c16="http://schemas.microsoft.com/office/drawing/2014/chart" uri="{C3380CC4-5D6E-409C-BE32-E72D297353CC}">
              <c16:uniqueId val="{00000003-DE4C-453A-B64D-11D2918C14E2}"/>
            </c:ext>
          </c:extLst>
        </c:ser>
        <c:ser>
          <c:idx val="1"/>
          <c:order val="1"/>
          <c:tx>
            <c:v>OmniGen</c:v>
          </c:tx>
          <c:spPr>
            <a:ln w="3492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(Sheet1!$I$133,Sheet1!$L$133,Sheet1!$O$133)</c:f>
              <c:strCache>
                <c:ptCount val="3"/>
                <c:pt idx="0">
                  <c:v>Week 2</c:v>
                </c:pt>
                <c:pt idx="1">
                  <c:v>Week 4</c:v>
                </c:pt>
                <c:pt idx="2">
                  <c:v>Week 8</c:v>
                </c:pt>
              </c:strCache>
            </c:strRef>
          </c:cat>
          <c:val>
            <c:numRef>
              <c:f>(Sheet1!$J$135,Sheet1!$M$135,Sheet1!$P$135)</c:f>
              <c:numCache>
                <c:formatCode>General</c:formatCode>
                <c:ptCount val="3"/>
                <c:pt idx="0">
                  <c:v>84.8</c:v>
                </c:pt>
                <c:pt idx="1">
                  <c:v>92.8</c:v>
                </c:pt>
                <c:pt idx="2">
                  <c:v>96.3</c:v>
                </c:pt>
              </c:numCache>
            </c:numRef>
          </c:val>
          <c:smooth val="0"/>
          <c:extLst>
            <c:ext xmlns:c16="http://schemas.microsoft.com/office/drawing/2014/chart" uri="{C3380CC4-5D6E-409C-BE32-E72D297353CC}">
              <c16:uniqueId val="{00000004-DE4C-453A-B64D-11D2918C14E2}"/>
            </c:ext>
          </c:extLst>
        </c:ser>
        <c:dLbls>
          <c:dLblPos val="t"/>
          <c:showLegendKey val="0"/>
          <c:showVal val="1"/>
          <c:showCatName val="0"/>
          <c:showSerName val="0"/>
          <c:showPercent val="0"/>
          <c:showBubbleSize val="0"/>
        </c:dLbls>
        <c:smooth val="0"/>
        <c:axId val="535459151"/>
        <c:axId val="535466639"/>
      </c:lineChart>
      <c:catAx>
        <c:axId val="53545915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35466639"/>
        <c:crosses val="autoZero"/>
        <c:auto val="1"/>
        <c:lblAlgn val="ctr"/>
        <c:lblOffset val="100"/>
        <c:noMultiLvlLbl val="0"/>
      </c:catAx>
      <c:valAx>
        <c:axId val="535466639"/>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35459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ysClr val="windowText" lastClr="000000"/>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Previous</c:v>
          </c:tx>
          <c:spPr>
            <a:ln w="34925" cap="rnd">
              <a:solidFill>
                <a:schemeClr val="bg2"/>
              </a:solidFill>
              <a:round/>
            </a:ln>
            <a:effectLst/>
          </c:spPr>
          <c:marker>
            <c:symbol val="none"/>
          </c:marker>
          <c:dLbls>
            <c:dLbl>
              <c:idx val="0"/>
              <c:layout>
                <c:manualLayout>
                  <c:x val="-2.7106819296767715E-2"/>
                  <c:y val="7.19938733285080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31-4F40-9B3A-B060CD29DECA}"/>
                </c:ext>
              </c:extLst>
            </c:dLbl>
            <c:dLbl>
              <c:idx val="1"/>
              <c:layout>
                <c:manualLayout>
                  <c:x val="-2.201318558689221E-2"/>
                  <c:y val="9.05639754640697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31-4F40-9B3A-B060CD29DECA}"/>
                </c:ext>
              </c:extLst>
            </c:dLbl>
            <c:dLbl>
              <c:idx val="2"/>
              <c:layout>
                <c:manualLayout>
                  <c:x val="-2.3885845039052323E-2"/>
                  <c:y val="5.34237711929462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31-4F40-9B3A-B060CD29DECA}"/>
                </c:ext>
              </c:extLst>
            </c:dLbl>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(Sheet1!$I$133,Sheet1!$L$133,Sheet1!$O$133)</c:f>
              <c:strCache>
                <c:ptCount val="3"/>
                <c:pt idx="0">
                  <c:v>Week 2</c:v>
                </c:pt>
                <c:pt idx="1">
                  <c:v>Week 4</c:v>
                </c:pt>
                <c:pt idx="2">
                  <c:v>Week 8</c:v>
                </c:pt>
              </c:strCache>
            </c:strRef>
          </c:cat>
          <c:val>
            <c:numRef>
              <c:f>(Sheet1!$I$137,Sheet1!$L$137,Sheet1!$O$137)</c:f>
              <c:numCache>
                <c:formatCode>General</c:formatCode>
                <c:ptCount val="3"/>
                <c:pt idx="0">
                  <c:v>100.3</c:v>
                </c:pt>
                <c:pt idx="1">
                  <c:v>110</c:v>
                </c:pt>
                <c:pt idx="2">
                  <c:v>108.7</c:v>
                </c:pt>
              </c:numCache>
            </c:numRef>
          </c:val>
          <c:smooth val="0"/>
          <c:extLst>
            <c:ext xmlns:c16="http://schemas.microsoft.com/office/drawing/2014/chart" uri="{C3380CC4-5D6E-409C-BE32-E72D297353CC}">
              <c16:uniqueId val="{00000003-FE31-4F40-9B3A-B060CD29DECA}"/>
            </c:ext>
          </c:extLst>
        </c:ser>
        <c:ser>
          <c:idx val="1"/>
          <c:order val="1"/>
          <c:tx>
            <c:v>OmniGen</c:v>
          </c:tx>
          <c:spPr>
            <a:ln w="3492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(Sheet1!$I$133,Sheet1!$L$133,Sheet1!$O$133)</c:f>
              <c:strCache>
                <c:ptCount val="3"/>
                <c:pt idx="0">
                  <c:v>Week 2</c:v>
                </c:pt>
                <c:pt idx="1">
                  <c:v>Week 4</c:v>
                </c:pt>
                <c:pt idx="2">
                  <c:v>Week 8</c:v>
                </c:pt>
              </c:strCache>
            </c:strRef>
          </c:cat>
          <c:val>
            <c:numRef>
              <c:f>(Sheet1!$J$137,Sheet1!$M$137,Sheet1!$P$137)</c:f>
              <c:numCache>
                <c:formatCode>General</c:formatCode>
                <c:ptCount val="3"/>
                <c:pt idx="0">
                  <c:v>102</c:v>
                </c:pt>
                <c:pt idx="1">
                  <c:v>113.5</c:v>
                </c:pt>
                <c:pt idx="2">
                  <c:v>112.4</c:v>
                </c:pt>
              </c:numCache>
            </c:numRef>
          </c:val>
          <c:smooth val="0"/>
          <c:extLst>
            <c:ext xmlns:c16="http://schemas.microsoft.com/office/drawing/2014/chart" uri="{C3380CC4-5D6E-409C-BE32-E72D297353CC}">
              <c16:uniqueId val="{00000004-FE31-4F40-9B3A-B060CD29DECA}"/>
            </c:ext>
          </c:extLst>
        </c:ser>
        <c:dLbls>
          <c:dLblPos val="t"/>
          <c:showLegendKey val="0"/>
          <c:showVal val="1"/>
          <c:showCatName val="0"/>
          <c:showSerName val="0"/>
          <c:showPercent val="0"/>
          <c:showBubbleSize val="0"/>
        </c:dLbls>
        <c:smooth val="0"/>
        <c:axId val="535459151"/>
        <c:axId val="535466639"/>
      </c:lineChart>
      <c:catAx>
        <c:axId val="53545915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35466639"/>
        <c:crosses val="autoZero"/>
        <c:auto val="1"/>
        <c:lblAlgn val="ctr"/>
        <c:lblOffset val="100"/>
        <c:noMultiLvlLbl val="0"/>
      </c:catAx>
      <c:valAx>
        <c:axId val="535466639"/>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35459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ysClr val="windowText" lastClr="000000"/>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rgbClr val="000000"/>
                </a:solidFill>
              </a:rPr>
              <a:t>% Mastitis All Lactating Cow</a:t>
            </a:r>
          </a:p>
        </c:rich>
      </c:tx>
      <c:overlay val="0"/>
      <c:spPr>
        <a:noFill/>
        <a:ln w="25400">
          <a:noFill/>
        </a:ln>
      </c:spPr>
    </c:title>
    <c:autoTitleDeleted val="0"/>
    <c:plotArea>
      <c:layout/>
      <c:barChart>
        <c:barDir val="col"/>
        <c:grouping val="clustered"/>
        <c:varyColors val="0"/>
        <c:ser>
          <c:idx val="0"/>
          <c:order val="0"/>
          <c:spPr>
            <a:solidFill>
              <a:srgbClr val="5B9BD5"/>
            </a:solidFill>
            <a:ln w="25400">
              <a:noFill/>
            </a:ln>
          </c:spPr>
          <c:invertIfNegative val="0"/>
          <c:dPt>
            <c:idx val="0"/>
            <c:invertIfNegative val="0"/>
            <c:bubble3D val="0"/>
            <c:spPr>
              <a:solidFill>
                <a:srgbClr val="919291">
                  <a:lumMod val="75000"/>
                </a:srgbClr>
              </a:solidFill>
              <a:ln w="25400">
                <a:noFill/>
              </a:ln>
            </c:spPr>
            <c:extLst>
              <c:ext xmlns:c16="http://schemas.microsoft.com/office/drawing/2014/chart" uri="{C3380CC4-5D6E-409C-BE32-E72D297353CC}">
                <c16:uniqueId val="{00000008-F9FA-469E-900C-C9684C2A3130}"/>
              </c:ext>
            </c:extLst>
          </c:dPt>
          <c:dPt>
            <c:idx val="1"/>
            <c:invertIfNegative val="0"/>
            <c:bubble3D val="0"/>
            <c:spPr>
              <a:solidFill>
                <a:srgbClr val="578E32"/>
              </a:solidFill>
              <a:ln w="25400">
                <a:noFill/>
              </a:ln>
            </c:spPr>
            <c:extLst>
              <c:ext xmlns:c16="http://schemas.microsoft.com/office/drawing/2014/chart" uri="{C3380CC4-5D6E-409C-BE32-E72D297353CC}">
                <c16:uniqueId val="{00000001-F9FA-469E-900C-C9684C2A3130}"/>
              </c:ext>
            </c:extLst>
          </c:dPt>
          <c:dPt>
            <c:idx val="2"/>
            <c:invertIfNegative val="0"/>
            <c:bubble3D val="0"/>
            <c:spPr>
              <a:solidFill>
                <a:srgbClr val="000000"/>
              </a:solidFill>
              <a:ln>
                <a:noFill/>
              </a:ln>
              <a:effectLst/>
            </c:spPr>
            <c:extLst>
              <c:ext xmlns:c16="http://schemas.microsoft.com/office/drawing/2014/chart" uri="{C3380CC4-5D6E-409C-BE32-E72D297353CC}">
                <c16:uniqueId val="{00000003-F9FA-469E-900C-C9684C2A3130}"/>
              </c:ext>
            </c:extLst>
          </c:dPt>
          <c:dPt>
            <c:idx val="3"/>
            <c:invertIfNegative val="0"/>
            <c:bubble3D val="0"/>
            <c:spPr>
              <a:solidFill>
                <a:srgbClr val="FF0000"/>
              </a:solidFill>
              <a:ln w="25400">
                <a:noFill/>
              </a:ln>
            </c:spPr>
            <c:extLst>
              <c:ext xmlns:c16="http://schemas.microsoft.com/office/drawing/2014/chart" uri="{C3380CC4-5D6E-409C-BE32-E72D297353CC}">
                <c16:uniqueId val="{00000005-F9FA-469E-900C-C9684C2A3130}"/>
              </c:ext>
            </c:extLst>
          </c:dPt>
          <c:dLbls>
            <c:spPr>
              <a:noFill/>
              <a:ln w="25400">
                <a:noFill/>
              </a:ln>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'PY all e'!$A$29:$A$31</c:f>
              <c:strCache>
                <c:ptCount val="3"/>
                <c:pt idx="0">
                  <c:v>Mastitis Prior</c:v>
                </c:pt>
                <c:pt idx="1">
                  <c:v>Mastitis OGP</c:v>
                </c:pt>
                <c:pt idx="2">
                  <c:v>Mastitis no OG</c:v>
                </c:pt>
              </c:strCache>
            </c:strRef>
          </c:cat>
          <c:val>
            <c:numRef>
              <c:f>'PY all e'!$B$29:$B$31</c:f>
              <c:numCache>
                <c:formatCode>0.0%</c:formatCode>
                <c:ptCount val="3"/>
                <c:pt idx="0">
                  <c:v>0.1652754590984975</c:v>
                </c:pt>
                <c:pt idx="1">
                  <c:v>0.22763608679101638</c:v>
                </c:pt>
                <c:pt idx="2">
                  <c:v>0.17299999999999999</c:v>
                </c:pt>
              </c:numCache>
            </c:numRef>
          </c:val>
          <c:extLst>
            <c:ext xmlns:c16="http://schemas.microsoft.com/office/drawing/2014/chart" uri="{C3380CC4-5D6E-409C-BE32-E72D297353CC}">
              <c16:uniqueId val="{00000006-F9FA-469E-900C-C9684C2A3130}"/>
            </c:ext>
          </c:extLst>
        </c:ser>
        <c:dLbls>
          <c:showLegendKey val="0"/>
          <c:showVal val="0"/>
          <c:showCatName val="0"/>
          <c:showSerName val="0"/>
          <c:showPercent val="0"/>
          <c:showBubbleSize val="0"/>
        </c:dLbls>
        <c:gapWidth val="219"/>
        <c:overlap val="-27"/>
        <c:axId val="1851239376"/>
        <c:axId val="1"/>
      </c:barChart>
      <c:catAx>
        <c:axId val="185123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1239376"/>
        <c:crosses val="autoZero"/>
        <c:crossBetween val="between"/>
      </c:valAx>
      <c:spPr>
        <a:noFill/>
        <a:ln w="25400">
          <a:noFill/>
        </a:ln>
      </c:spPr>
    </c:plotArea>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rgbClr val="000000"/>
                </a:solidFill>
              </a:rPr>
              <a:t>% Abort of all Lactating Cows</a:t>
            </a:r>
          </a:p>
        </c:rich>
      </c:tx>
      <c:overlay val="0"/>
      <c:spPr>
        <a:noFill/>
        <a:ln w="25400">
          <a:noFill/>
        </a:ln>
      </c:spPr>
    </c:title>
    <c:autoTitleDeleted val="0"/>
    <c:plotArea>
      <c:layout/>
      <c:barChart>
        <c:barDir val="col"/>
        <c:grouping val="clustered"/>
        <c:varyColors val="0"/>
        <c:ser>
          <c:idx val="0"/>
          <c:order val="0"/>
          <c:spPr>
            <a:solidFill>
              <a:srgbClr val="5B9BD5"/>
            </a:solidFill>
            <a:ln w="25400">
              <a:noFill/>
            </a:ln>
          </c:spPr>
          <c:invertIfNegative val="0"/>
          <c:dPt>
            <c:idx val="0"/>
            <c:invertIfNegative val="0"/>
            <c:bubble3D val="0"/>
            <c:spPr>
              <a:solidFill>
                <a:srgbClr val="919291">
                  <a:lumMod val="75000"/>
                </a:srgbClr>
              </a:solidFill>
              <a:ln w="25400">
                <a:noFill/>
              </a:ln>
            </c:spPr>
            <c:extLst>
              <c:ext xmlns:c16="http://schemas.microsoft.com/office/drawing/2014/chart" uri="{C3380CC4-5D6E-409C-BE32-E72D297353CC}">
                <c16:uniqueId val="{00000008-7D74-4B83-9D8A-C74A7AAF2167}"/>
              </c:ext>
            </c:extLst>
          </c:dPt>
          <c:dPt>
            <c:idx val="1"/>
            <c:invertIfNegative val="0"/>
            <c:bubble3D val="0"/>
            <c:spPr>
              <a:solidFill>
                <a:srgbClr val="599232"/>
              </a:solidFill>
              <a:ln w="25400">
                <a:noFill/>
              </a:ln>
            </c:spPr>
            <c:extLst>
              <c:ext xmlns:c16="http://schemas.microsoft.com/office/drawing/2014/chart" uri="{C3380CC4-5D6E-409C-BE32-E72D297353CC}">
                <c16:uniqueId val="{00000001-7D74-4B83-9D8A-C74A7AAF2167}"/>
              </c:ext>
            </c:extLst>
          </c:dPt>
          <c:dPt>
            <c:idx val="2"/>
            <c:invertIfNegative val="0"/>
            <c:bubble3D val="0"/>
            <c:spPr>
              <a:solidFill>
                <a:srgbClr val="000000"/>
              </a:solidFill>
              <a:ln>
                <a:noFill/>
              </a:ln>
              <a:effectLst/>
            </c:spPr>
            <c:extLst>
              <c:ext xmlns:c16="http://schemas.microsoft.com/office/drawing/2014/chart" uri="{C3380CC4-5D6E-409C-BE32-E72D297353CC}">
                <c16:uniqueId val="{00000003-7D74-4B83-9D8A-C74A7AAF2167}"/>
              </c:ext>
            </c:extLst>
          </c:dPt>
          <c:dPt>
            <c:idx val="3"/>
            <c:invertIfNegative val="0"/>
            <c:bubble3D val="0"/>
            <c:spPr>
              <a:solidFill>
                <a:srgbClr val="FF0000"/>
              </a:solidFill>
              <a:ln w="25400">
                <a:noFill/>
              </a:ln>
            </c:spPr>
            <c:extLst>
              <c:ext xmlns:c16="http://schemas.microsoft.com/office/drawing/2014/chart" uri="{C3380CC4-5D6E-409C-BE32-E72D297353CC}">
                <c16:uniqueId val="{00000005-7D74-4B83-9D8A-C74A7AAF2167}"/>
              </c:ext>
            </c:extLst>
          </c:dPt>
          <c:dLbls>
            <c:spPr>
              <a:noFill/>
              <a:ln w="25400">
                <a:noFill/>
              </a:ln>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'PY all e'!$A$43:$A$45</c:f>
              <c:strCache>
                <c:ptCount val="3"/>
                <c:pt idx="0">
                  <c:v>Abort Prior</c:v>
                </c:pt>
                <c:pt idx="1">
                  <c:v>Abort OGP</c:v>
                </c:pt>
                <c:pt idx="2">
                  <c:v>Abort No OG</c:v>
                </c:pt>
              </c:strCache>
            </c:strRef>
          </c:cat>
          <c:val>
            <c:numRef>
              <c:f>'PY all e'!$B$43:$B$45</c:f>
              <c:numCache>
                <c:formatCode>0.0%</c:formatCode>
                <c:ptCount val="3"/>
                <c:pt idx="0">
                  <c:v>5.0679397723099526E-2</c:v>
                </c:pt>
                <c:pt idx="1">
                  <c:v>4.0472175379426642E-2</c:v>
                </c:pt>
                <c:pt idx="2">
                  <c:v>4.4999999999999998E-2</c:v>
                </c:pt>
              </c:numCache>
            </c:numRef>
          </c:val>
          <c:extLst>
            <c:ext xmlns:c16="http://schemas.microsoft.com/office/drawing/2014/chart" uri="{C3380CC4-5D6E-409C-BE32-E72D297353CC}">
              <c16:uniqueId val="{00000006-7D74-4B83-9D8A-C74A7AAF2167}"/>
            </c:ext>
          </c:extLst>
        </c:ser>
        <c:dLbls>
          <c:showLegendKey val="0"/>
          <c:showVal val="0"/>
          <c:showCatName val="0"/>
          <c:showSerName val="0"/>
          <c:showPercent val="0"/>
          <c:showBubbleSize val="0"/>
        </c:dLbls>
        <c:gapWidth val="219"/>
        <c:overlap val="-27"/>
        <c:axId val="1852343520"/>
        <c:axId val="1"/>
      </c:barChart>
      <c:catAx>
        <c:axId val="185234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2343520"/>
        <c:crosses val="autoZero"/>
        <c:crossBetween val="between"/>
      </c:valAx>
      <c:spPr>
        <a:noFill/>
        <a:ln w="25400">
          <a:noFill/>
        </a:ln>
      </c:spPr>
    </c:plotArea>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rgbClr val="000000"/>
                </a:solidFill>
              </a:rPr>
              <a:t>% Sold of All Lactating Cows</a:t>
            </a:r>
          </a:p>
        </c:rich>
      </c:tx>
      <c:overlay val="0"/>
      <c:spPr>
        <a:noFill/>
        <a:ln w="25400">
          <a:noFill/>
        </a:ln>
      </c:spPr>
    </c:title>
    <c:autoTitleDeleted val="0"/>
    <c:plotArea>
      <c:layout/>
      <c:barChart>
        <c:barDir val="col"/>
        <c:grouping val="clustered"/>
        <c:varyColors val="0"/>
        <c:ser>
          <c:idx val="0"/>
          <c:order val="0"/>
          <c:spPr>
            <a:solidFill>
              <a:srgbClr val="5B9BD5"/>
            </a:solidFill>
            <a:ln w="25400">
              <a:noFill/>
            </a:ln>
          </c:spPr>
          <c:invertIfNegative val="0"/>
          <c:dPt>
            <c:idx val="0"/>
            <c:invertIfNegative val="0"/>
            <c:bubble3D val="0"/>
            <c:spPr>
              <a:solidFill>
                <a:srgbClr val="919291">
                  <a:lumMod val="75000"/>
                </a:srgbClr>
              </a:solidFill>
              <a:ln w="25400">
                <a:noFill/>
              </a:ln>
            </c:spPr>
            <c:extLst>
              <c:ext xmlns:c16="http://schemas.microsoft.com/office/drawing/2014/chart" uri="{C3380CC4-5D6E-409C-BE32-E72D297353CC}">
                <c16:uniqueId val="{00000008-1CAC-4656-B3F6-2DC2ED7814B4}"/>
              </c:ext>
            </c:extLst>
          </c:dPt>
          <c:dPt>
            <c:idx val="1"/>
            <c:invertIfNegative val="0"/>
            <c:bubble3D val="0"/>
            <c:spPr>
              <a:solidFill>
                <a:srgbClr val="619F37"/>
              </a:solidFill>
              <a:ln w="25400">
                <a:noFill/>
              </a:ln>
            </c:spPr>
            <c:extLst>
              <c:ext xmlns:c16="http://schemas.microsoft.com/office/drawing/2014/chart" uri="{C3380CC4-5D6E-409C-BE32-E72D297353CC}">
                <c16:uniqueId val="{00000001-1CAC-4656-B3F6-2DC2ED7814B4}"/>
              </c:ext>
            </c:extLst>
          </c:dPt>
          <c:dPt>
            <c:idx val="2"/>
            <c:invertIfNegative val="0"/>
            <c:bubble3D val="0"/>
            <c:spPr>
              <a:solidFill>
                <a:srgbClr val="000000"/>
              </a:solidFill>
              <a:ln>
                <a:noFill/>
              </a:ln>
              <a:effectLst/>
            </c:spPr>
            <c:extLst>
              <c:ext xmlns:c16="http://schemas.microsoft.com/office/drawing/2014/chart" uri="{C3380CC4-5D6E-409C-BE32-E72D297353CC}">
                <c16:uniqueId val="{00000003-1CAC-4656-B3F6-2DC2ED7814B4}"/>
              </c:ext>
            </c:extLst>
          </c:dPt>
          <c:dPt>
            <c:idx val="3"/>
            <c:invertIfNegative val="0"/>
            <c:bubble3D val="0"/>
            <c:spPr>
              <a:solidFill>
                <a:srgbClr val="FF0000"/>
              </a:solidFill>
              <a:ln w="25400">
                <a:noFill/>
              </a:ln>
            </c:spPr>
            <c:extLst>
              <c:ext xmlns:c16="http://schemas.microsoft.com/office/drawing/2014/chart" uri="{C3380CC4-5D6E-409C-BE32-E72D297353CC}">
                <c16:uniqueId val="{00000005-1CAC-4656-B3F6-2DC2ED7814B4}"/>
              </c:ext>
            </c:extLst>
          </c:dPt>
          <c:dLbls>
            <c:spPr>
              <a:noFill/>
              <a:ln w="25400">
                <a:noFill/>
              </a:ln>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'PY all e'!$A$61:$A$63</c:f>
              <c:strCache>
                <c:ptCount val="3"/>
                <c:pt idx="0">
                  <c:v>Sold Prior</c:v>
                </c:pt>
                <c:pt idx="1">
                  <c:v>Sold OGP</c:v>
                </c:pt>
                <c:pt idx="2">
                  <c:v>Sold No OG</c:v>
                </c:pt>
              </c:strCache>
            </c:strRef>
          </c:cat>
          <c:val>
            <c:numRef>
              <c:f>'PY all e'!$B$61:$B$63</c:f>
              <c:numCache>
                <c:formatCode>0.0%</c:formatCode>
                <c:ptCount val="3"/>
                <c:pt idx="0">
                  <c:v>9.7662771285475791E-2</c:v>
                </c:pt>
                <c:pt idx="1">
                  <c:v>7.6893795203654358E-2</c:v>
                </c:pt>
                <c:pt idx="2">
                  <c:v>6.5000000000000002E-2</c:v>
                </c:pt>
              </c:numCache>
            </c:numRef>
          </c:val>
          <c:extLst>
            <c:ext xmlns:c16="http://schemas.microsoft.com/office/drawing/2014/chart" uri="{C3380CC4-5D6E-409C-BE32-E72D297353CC}">
              <c16:uniqueId val="{00000006-1CAC-4656-B3F6-2DC2ED7814B4}"/>
            </c:ext>
          </c:extLst>
        </c:ser>
        <c:dLbls>
          <c:showLegendKey val="0"/>
          <c:showVal val="0"/>
          <c:showCatName val="0"/>
          <c:showSerName val="0"/>
          <c:showPercent val="0"/>
          <c:showBubbleSize val="0"/>
        </c:dLbls>
        <c:gapWidth val="219"/>
        <c:overlap val="-27"/>
        <c:axId val="1852342688"/>
        <c:axId val="1"/>
      </c:barChart>
      <c:catAx>
        <c:axId val="185234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2342688"/>
        <c:crosses val="autoZero"/>
        <c:crossBetween val="between"/>
      </c:valAx>
      <c:spPr>
        <a:noFill/>
        <a:ln w="25400">
          <a:noFill/>
        </a:ln>
      </c:spPr>
    </c:plotArea>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rgbClr val="000000"/>
                </a:solidFill>
              </a:rPr>
              <a:t>% Died of All Lactating Cows</a:t>
            </a:r>
          </a:p>
        </c:rich>
      </c:tx>
      <c:overlay val="0"/>
      <c:spPr>
        <a:noFill/>
        <a:ln w="25400">
          <a:noFill/>
        </a:ln>
      </c:spPr>
    </c:title>
    <c:autoTitleDeleted val="0"/>
    <c:plotArea>
      <c:layout/>
      <c:barChart>
        <c:barDir val="col"/>
        <c:grouping val="clustered"/>
        <c:varyColors val="0"/>
        <c:ser>
          <c:idx val="0"/>
          <c:order val="0"/>
          <c:spPr>
            <a:solidFill>
              <a:srgbClr val="5B9BD5"/>
            </a:solidFill>
            <a:ln w="25400">
              <a:noFill/>
            </a:ln>
          </c:spPr>
          <c:invertIfNegative val="0"/>
          <c:dPt>
            <c:idx val="0"/>
            <c:invertIfNegative val="0"/>
            <c:bubble3D val="0"/>
            <c:spPr>
              <a:solidFill>
                <a:srgbClr val="919291">
                  <a:lumMod val="75000"/>
                </a:srgbClr>
              </a:solidFill>
              <a:ln w="25400">
                <a:noFill/>
              </a:ln>
            </c:spPr>
            <c:extLst>
              <c:ext xmlns:c16="http://schemas.microsoft.com/office/drawing/2014/chart" uri="{C3380CC4-5D6E-409C-BE32-E72D297353CC}">
                <c16:uniqueId val="{00000008-AAD2-45BF-BEA7-32F9FF1B0A17}"/>
              </c:ext>
            </c:extLst>
          </c:dPt>
          <c:dPt>
            <c:idx val="1"/>
            <c:invertIfNegative val="0"/>
            <c:bubble3D val="0"/>
            <c:spPr>
              <a:solidFill>
                <a:srgbClr val="5C9834"/>
              </a:solidFill>
              <a:ln w="25400">
                <a:noFill/>
              </a:ln>
            </c:spPr>
            <c:extLst>
              <c:ext xmlns:c16="http://schemas.microsoft.com/office/drawing/2014/chart" uri="{C3380CC4-5D6E-409C-BE32-E72D297353CC}">
                <c16:uniqueId val="{00000001-AAD2-45BF-BEA7-32F9FF1B0A17}"/>
              </c:ext>
            </c:extLst>
          </c:dPt>
          <c:dPt>
            <c:idx val="2"/>
            <c:invertIfNegative val="0"/>
            <c:bubble3D val="0"/>
            <c:spPr>
              <a:solidFill>
                <a:srgbClr val="000000"/>
              </a:solidFill>
              <a:ln>
                <a:noFill/>
              </a:ln>
              <a:effectLst/>
            </c:spPr>
            <c:extLst>
              <c:ext xmlns:c16="http://schemas.microsoft.com/office/drawing/2014/chart" uri="{C3380CC4-5D6E-409C-BE32-E72D297353CC}">
                <c16:uniqueId val="{00000003-AAD2-45BF-BEA7-32F9FF1B0A17}"/>
              </c:ext>
            </c:extLst>
          </c:dPt>
          <c:dPt>
            <c:idx val="3"/>
            <c:invertIfNegative val="0"/>
            <c:bubble3D val="0"/>
            <c:spPr>
              <a:solidFill>
                <a:srgbClr val="FF0000"/>
              </a:solidFill>
              <a:ln w="25400">
                <a:noFill/>
              </a:ln>
            </c:spPr>
            <c:extLst>
              <c:ext xmlns:c16="http://schemas.microsoft.com/office/drawing/2014/chart" uri="{C3380CC4-5D6E-409C-BE32-E72D297353CC}">
                <c16:uniqueId val="{00000005-AAD2-45BF-BEA7-32F9FF1B0A17}"/>
              </c:ext>
            </c:extLst>
          </c:dPt>
          <c:dLbls>
            <c:spPr>
              <a:noFill/>
              <a:ln w="25400">
                <a:noFill/>
              </a:ln>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'PY all e'!$A$77:$A$79</c:f>
              <c:strCache>
                <c:ptCount val="3"/>
                <c:pt idx="0">
                  <c:v>Died Prior</c:v>
                </c:pt>
                <c:pt idx="1">
                  <c:v>Died OGP</c:v>
                </c:pt>
                <c:pt idx="2">
                  <c:v>Died No OG</c:v>
                </c:pt>
              </c:strCache>
            </c:strRef>
          </c:cat>
          <c:val>
            <c:numRef>
              <c:f>'PY all e'!$B$77:$B$79</c:f>
              <c:numCache>
                <c:formatCode>0.0%</c:formatCode>
                <c:ptCount val="3"/>
                <c:pt idx="0">
                  <c:v>2.3580968280467445E-2</c:v>
                </c:pt>
                <c:pt idx="1">
                  <c:v>1.8652455272173581E-2</c:v>
                </c:pt>
                <c:pt idx="2">
                  <c:v>2.8000000000000001E-2</c:v>
                </c:pt>
              </c:numCache>
            </c:numRef>
          </c:val>
          <c:extLst>
            <c:ext xmlns:c16="http://schemas.microsoft.com/office/drawing/2014/chart" uri="{C3380CC4-5D6E-409C-BE32-E72D297353CC}">
              <c16:uniqueId val="{00000006-AAD2-45BF-BEA7-32F9FF1B0A17}"/>
            </c:ext>
          </c:extLst>
        </c:ser>
        <c:dLbls>
          <c:showLegendKey val="0"/>
          <c:showVal val="0"/>
          <c:showCatName val="0"/>
          <c:showSerName val="0"/>
          <c:showPercent val="0"/>
          <c:showBubbleSize val="0"/>
        </c:dLbls>
        <c:gapWidth val="219"/>
        <c:overlap val="-27"/>
        <c:axId val="1852341856"/>
        <c:axId val="1"/>
      </c:barChart>
      <c:catAx>
        <c:axId val="185234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2341856"/>
        <c:crosses val="autoZero"/>
        <c:crossBetween val="between"/>
      </c:valAx>
      <c:spPr>
        <a:noFill/>
        <a:ln w="25400">
          <a:noFill/>
        </a:ln>
      </c:spPr>
    </c:plotArea>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19291">
                  <a:lumMod val="75000"/>
                </a:srgbClr>
              </a:solidFill>
              <a:ln>
                <a:noFill/>
              </a:ln>
              <a:effectLst/>
            </c:spPr>
            <c:extLst>
              <c:ext xmlns:c16="http://schemas.microsoft.com/office/drawing/2014/chart" uri="{C3380CC4-5D6E-409C-BE32-E72D297353CC}">
                <c16:uniqueId val="{00000001-9109-40B7-951D-392CC8754743}"/>
              </c:ext>
            </c:extLst>
          </c:dPt>
          <c:dPt>
            <c:idx val="1"/>
            <c:invertIfNegative val="0"/>
            <c:bubble3D val="0"/>
            <c:spPr>
              <a:solidFill>
                <a:srgbClr val="599232"/>
              </a:solidFill>
              <a:ln>
                <a:noFill/>
              </a:ln>
              <a:effectLst/>
            </c:spPr>
            <c:extLst>
              <c:ext xmlns:c16="http://schemas.microsoft.com/office/drawing/2014/chart" uri="{C3380CC4-5D6E-409C-BE32-E72D297353CC}">
                <c16:uniqueId val="{00000003-9109-40B7-951D-392CC8754743}"/>
              </c:ext>
            </c:extLst>
          </c:dPt>
          <c:dPt>
            <c:idx val="2"/>
            <c:invertIfNegative val="0"/>
            <c:bubble3D val="0"/>
            <c:spPr>
              <a:solidFill>
                <a:srgbClr val="000000"/>
              </a:solidFill>
              <a:ln>
                <a:noFill/>
              </a:ln>
              <a:effectLst/>
            </c:spPr>
            <c:extLst>
              <c:ext xmlns:c16="http://schemas.microsoft.com/office/drawing/2014/chart" uri="{C3380CC4-5D6E-409C-BE32-E72D297353CC}">
                <c16:uniqueId val="{00000005-9109-40B7-951D-392CC875474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'[2020 monthly Williams mast tubes 07.16.20.xlsm]Sheet2'!$N$17:$N$19</c:f>
              <c:strCache>
                <c:ptCount val="3"/>
                <c:pt idx="0">
                  <c:v>60d Prior</c:v>
                </c:pt>
                <c:pt idx="1">
                  <c:v>60d OGP</c:v>
                </c:pt>
                <c:pt idx="2">
                  <c:v>No OG</c:v>
                </c:pt>
              </c:strCache>
            </c:strRef>
          </c:cat>
          <c:val>
            <c:numRef>
              <c:f>'[2020 monthly Williams mast tubes 07.16.20.xlsm]Sheet2'!$O$17:$O$19</c:f>
              <c:numCache>
                <c:formatCode>General</c:formatCode>
                <c:ptCount val="3"/>
                <c:pt idx="0">
                  <c:v>5.09</c:v>
                </c:pt>
                <c:pt idx="1">
                  <c:v>4.84</c:v>
                </c:pt>
                <c:pt idx="2">
                  <c:v>6.3</c:v>
                </c:pt>
              </c:numCache>
            </c:numRef>
          </c:val>
          <c:extLst>
            <c:ext xmlns:c16="http://schemas.microsoft.com/office/drawing/2014/chart" uri="{C3380CC4-5D6E-409C-BE32-E72D297353CC}">
              <c16:uniqueId val="{00000004-9109-40B7-951D-392CC8754743}"/>
            </c:ext>
          </c:extLst>
        </c:ser>
        <c:dLbls>
          <c:showLegendKey val="0"/>
          <c:showVal val="0"/>
          <c:showCatName val="0"/>
          <c:showSerName val="0"/>
          <c:showPercent val="0"/>
          <c:showBubbleSize val="0"/>
        </c:dLbls>
        <c:gapWidth val="219"/>
        <c:overlap val="-27"/>
        <c:axId val="510960624"/>
        <c:axId val="510960952"/>
      </c:barChart>
      <c:catAx>
        <c:axId val="51096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510960952"/>
        <c:crosses val="autoZero"/>
        <c:auto val="1"/>
        <c:lblAlgn val="ctr"/>
        <c:lblOffset val="100"/>
        <c:noMultiLvlLbl val="0"/>
      </c:catAx>
      <c:valAx>
        <c:axId val="510960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960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'DCAD Herds'!$B$41</c:f>
              <c:strCache>
                <c:ptCount val="1"/>
                <c:pt idx="0">
                  <c:v>vaginal temp</c:v>
                </c:pt>
              </c:strCache>
            </c:strRef>
          </c:tx>
          <c:spPr>
            <a:solidFill>
              <a:schemeClr val="accent3"/>
            </a:solidFill>
            <a:ln>
              <a:noFill/>
            </a:ln>
            <a:effectLst/>
            <a:scene3d>
              <a:camera prst="orthographicFront"/>
              <a:lightRig rig="threePt" dir="t"/>
            </a:scene3d>
            <a:sp3d>
              <a:bevelT/>
            </a:sp3d>
          </c:spPr>
          <c:invertIfNegative val="0"/>
          <c:dPt>
            <c:idx val="1"/>
            <c:invertIfNegative val="0"/>
            <c:bubble3D val="0"/>
            <c:spPr>
              <a:solidFill>
                <a:srgbClr val="6DB33F"/>
              </a:solidFill>
              <a:ln>
                <a:noFill/>
              </a:ln>
              <a:effectLst/>
              <a:scene3d>
                <a:camera prst="orthographicFront"/>
                <a:lightRig rig="threePt" dir="t"/>
              </a:scene3d>
              <a:sp3d>
                <a:bevelT/>
              </a:sp3d>
            </c:spPr>
            <c:extLst>
              <c:ext xmlns:c16="http://schemas.microsoft.com/office/drawing/2014/chart" uri="{C3380CC4-5D6E-409C-BE32-E72D297353CC}">
                <c16:uniqueId val="{00000002-AB2D-4C45-B221-9888392BCAE5}"/>
              </c:ext>
            </c:extLst>
          </c:dPt>
          <c:errBars>
            <c:errBarType val="both"/>
            <c:errValType val="fixedVal"/>
            <c:noEndCap val="0"/>
            <c:val val="0.11000000000000001"/>
            <c:spPr>
              <a:noFill/>
              <a:ln w="9525" cap="flat" cmpd="sng" algn="ctr">
                <a:solidFill>
                  <a:schemeClr val="tx1">
                    <a:lumMod val="65000"/>
                    <a:lumOff val="35000"/>
                  </a:schemeClr>
                </a:solidFill>
                <a:round/>
              </a:ln>
              <a:effectLst/>
            </c:spPr>
          </c:errBars>
          <c:cat>
            <c:strRef>
              <c:f>'DCAD Herds'!$C$4:$D$4</c:f>
              <c:strCache>
                <c:ptCount val="2"/>
                <c:pt idx="0">
                  <c:v>Control</c:v>
                </c:pt>
                <c:pt idx="1">
                  <c:v>OmniGen</c:v>
                </c:pt>
              </c:strCache>
            </c:strRef>
          </c:cat>
          <c:val>
            <c:numRef>
              <c:f>'DCAD Herds'!$C$41:$D$41</c:f>
              <c:numCache>
                <c:formatCode>0.00</c:formatCode>
                <c:ptCount val="2"/>
                <c:pt idx="0">
                  <c:v>39.1</c:v>
                </c:pt>
                <c:pt idx="1">
                  <c:v>38.840000000000003</c:v>
                </c:pt>
              </c:numCache>
            </c:numRef>
          </c:val>
          <c:extLst>
            <c:ext xmlns:c16="http://schemas.microsoft.com/office/drawing/2014/chart" uri="{C3380CC4-5D6E-409C-BE32-E72D297353CC}">
              <c16:uniqueId val="{00000000-AB2D-4C45-B221-9888392BCAE5}"/>
            </c:ext>
          </c:extLst>
        </c:ser>
        <c:dLbls>
          <c:showLegendKey val="0"/>
          <c:showVal val="0"/>
          <c:showCatName val="0"/>
          <c:showSerName val="0"/>
          <c:showPercent val="0"/>
          <c:showBubbleSize val="0"/>
        </c:dLbls>
        <c:gapWidth val="219"/>
        <c:overlap val="-27"/>
        <c:axId val="587188000"/>
        <c:axId val="587188328"/>
      </c:barChart>
      <c:catAx>
        <c:axId val="5871880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87188328"/>
        <c:crosses val="autoZero"/>
        <c:auto val="1"/>
        <c:lblAlgn val="ctr"/>
        <c:lblOffset val="100"/>
        <c:noMultiLvlLbl val="0"/>
      </c:catAx>
      <c:valAx>
        <c:axId val="587188328"/>
        <c:scaling>
          <c:orientation val="minMax"/>
          <c:min val="38.4"/>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Vaginal Temp, oC</a:t>
                </a:r>
              </a:p>
            </c:rich>
          </c:tx>
          <c:layout>
            <c:manualLayout>
              <c:xMode val="edge"/>
              <c:yMode val="edge"/>
              <c:x val="1.9020298342104221E-2"/>
              <c:y val="0.1895858762335559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87188000"/>
        <c:crosses val="autoZero"/>
        <c:crossBetween val="between"/>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b="0">
          <a:solidFill>
            <a:sysClr val="windowText" lastClr="000000"/>
          </a:solidFill>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578E32"/>
            </a:solidFill>
            <a:ln w="25400">
              <a:noFill/>
            </a:ln>
          </c:spPr>
          <c:invertIfNegative val="0"/>
          <c:dPt>
            <c:idx val="0"/>
            <c:invertIfNegative val="0"/>
            <c:bubble3D val="0"/>
            <c:spPr>
              <a:solidFill>
                <a:srgbClr val="919291">
                  <a:lumMod val="75000"/>
                </a:srgbClr>
              </a:solidFill>
              <a:ln>
                <a:noFill/>
              </a:ln>
              <a:effectLst/>
            </c:spPr>
            <c:extLst>
              <c:ext xmlns:c16="http://schemas.microsoft.com/office/drawing/2014/chart" uri="{C3380CC4-5D6E-409C-BE32-E72D297353CC}">
                <c16:uniqueId val="{00000001-10FF-4FF1-82A2-B741E2FE7331}"/>
              </c:ext>
            </c:extLst>
          </c:dPt>
          <c:dPt>
            <c:idx val="1"/>
            <c:invertIfNegative val="0"/>
            <c:bubble3D val="0"/>
            <c:spPr>
              <a:solidFill>
                <a:srgbClr val="578E32"/>
              </a:solidFill>
              <a:ln>
                <a:noFill/>
              </a:ln>
              <a:effectLst/>
            </c:spPr>
            <c:extLst>
              <c:ext xmlns:c16="http://schemas.microsoft.com/office/drawing/2014/chart" uri="{C3380CC4-5D6E-409C-BE32-E72D297353CC}">
                <c16:uniqueId val="{00000003-10FF-4FF1-82A2-B741E2FE7331}"/>
              </c:ext>
            </c:extLst>
          </c:dPt>
          <c:dPt>
            <c:idx val="2"/>
            <c:invertIfNegative val="0"/>
            <c:bubble3D val="0"/>
            <c:spPr>
              <a:solidFill>
                <a:srgbClr val="000000"/>
              </a:solidFill>
              <a:ln>
                <a:noFill/>
              </a:ln>
              <a:effectLst/>
            </c:spPr>
            <c:extLst>
              <c:ext xmlns:c16="http://schemas.microsoft.com/office/drawing/2014/chart" uri="{C3380CC4-5D6E-409C-BE32-E72D297353CC}">
                <c16:uniqueId val="{00000005-10FF-4FF1-82A2-B741E2FE7331}"/>
              </c:ext>
            </c:extLst>
          </c:dPt>
          <c:dPt>
            <c:idx val="3"/>
            <c:invertIfNegative val="0"/>
            <c:bubble3D val="0"/>
            <c:spPr>
              <a:solidFill>
                <a:srgbClr val="578E32"/>
              </a:solidFill>
              <a:ln>
                <a:noFill/>
              </a:ln>
              <a:effectLst/>
            </c:spPr>
            <c:extLst>
              <c:ext xmlns:c16="http://schemas.microsoft.com/office/drawing/2014/chart" uri="{C3380CC4-5D6E-409C-BE32-E72D297353CC}">
                <c16:uniqueId val="{00000007-10FF-4FF1-82A2-B741E2FE7331}"/>
              </c:ext>
            </c:extLst>
          </c:dPt>
          <c:dLbls>
            <c:spPr>
              <a:noFill/>
              <a:ln w="25400">
                <a:noFill/>
              </a:ln>
            </c:spPr>
            <c:txPr>
              <a:bodyPr wrap="square" lIns="38100" tIns="19050" rIns="38100" bIns="19050" anchor="ctr">
                <a:spAutoFit/>
              </a:bodyPr>
              <a:lstStyle/>
              <a:p>
                <a:pPr>
                  <a:defRPr sz="1400" b="1"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Report!$C$10:$C$12</c:f>
              <c:strCache>
                <c:ptCount val="3"/>
                <c:pt idx="0">
                  <c:v>Prior </c:v>
                </c:pt>
                <c:pt idx="1">
                  <c:v>OGP</c:v>
                </c:pt>
                <c:pt idx="2">
                  <c:v>NO OG </c:v>
                </c:pt>
              </c:strCache>
            </c:strRef>
          </c:cat>
          <c:val>
            <c:numRef>
              <c:f>Report!$D$10:$D$12</c:f>
              <c:numCache>
                <c:formatCode>General</c:formatCode>
                <c:ptCount val="3"/>
                <c:pt idx="0">
                  <c:v>74.5</c:v>
                </c:pt>
                <c:pt idx="1">
                  <c:v>80.5</c:v>
                </c:pt>
                <c:pt idx="2" formatCode="0.0">
                  <c:v>79.75</c:v>
                </c:pt>
              </c:numCache>
            </c:numRef>
          </c:val>
          <c:extLst>
            <c:ext xmlns:c16="http://schemas.microsoft.com/office/drawing/2014/chart" uri="{C3380CC4-5D6E-409C-BE32-E72D297353CC}">
              <c16:uniqueId val="{00000008-10FF-4FF1-82A2-B741E2FE7331}"/>
            </c:ext>
          </c:extLst>
        </c:ser>
        <c:dLbls>
          <c:showLegendKey val="0"/>
          <c:showVal val="0"/>
          <c:showCatName val="0"/>
          <c:showSerName val="0"/>
          <c:showPercent val="0"/>
          <c:showBubbleSize val="0"/>
        </c:dLbls>
        <c:gapWidth val="219"/>
        <c:overlap val="-27"/>
        <c:axId val="2284064"/>
        <c:axId val="1"/>
      </c:barChart>
      <c:catAx>
        <c:axId val="228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1800" b="1"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n-US"/>
          </a:p>
        </c:txPr>
        <c:crossAx val="2284064"/>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'2020'!$L$55</c:f>
              <c:strCache>
                <c:ptCount val="1"/>
                <c:pt idx="0">
                  <c:v>60d prior</c:v>
                </c:pt>
              </c:strCache>
            </c:strRef>
          </c:tx>
          <c:spPr>
            <a:solidFill>
              <a:srgbClr val="919291">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'2020'!$M$53:$O$53</c:f>
              <c:strCache>
                <c:ptCount val="3"/>
                <c:pt idx="0">
                  <c:v>vWEEK2 </c:v>
                </c:pt>
                <c:pt idx="1">
                  <c:v>vWEEK4 </c:v>
                </c:pt>
                <c:pt idx="2">
                  <c:v>vWEEK8</c:v>
                </c:pt>
              </c:strCache>
            </c:strRef>
          </c:cat>
          <c:val>
            <c:numRef>
              <c:f>'2020'!$M$55:$O$55</c:f>
              <c:numCache>
                <c:formatCode>0.0</c:formatCode>
                <c:ptCount val="3"/>
                <c:pt idx="0">
                  <c:v>80.400000000000006</c:v>
                </c:pt>
                <c:pt idx="1">
                  <c:v>88.6</c:v>
                </c:pt>
                <c:pt idx="2">
                  <c:v>89</c:v>
                </c:pt>
              </c:numCache>
            </c:numRef>
          </c:val>
          <c:extLst>
            <c:ext xmlns:c16="http://schemas.microsoft.com/office/drawing/2014/chart" uri="{C3380CC4-5D6E-409C-BE32-E72D297353CC}">
              <c16:uniqueId val="{00000001-D1B2-4634-83DD-73BE46ABF497}"/>
            </c:ext>
          </c:extLst>
        </c:ser>
        <c:ser>
          <c:idx val="2"/>
          <c:order val="1"/>
          <c:tx>
            <c:strRef>
              <c:f>'2020'!$L$56</c:f>
              <c:strCache>
                <c:ptCount val="1"/>
                <c:pt idx="0">
                  <c:v>60 OmniGenPro</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'2020'!$M$53:$O$53</c:f>
              <c:strCache>
                <c:ptCount val="3"/>
                <c:pt idx="0">
                  <c:v>vWEEK2 </c:v>
                </c:pt>
                <c:pt idx="1">
                  <c:v>vWEEK4 </c:v>
                </c:pt>
                <c:pt idx="2">
                  <c:v>vWEEK8</c:v>
                </c:pt>
              </c:strCache>
            </c:strRef>
          </c:cat>
          <c:val>
            <c:numRef>
              <c:f>'2020'!$M$56:$O$56</c:f>
              <c:numCache>
                <c:formatCode>0.0</c:formatCode>
                <c:ptCount val="3"/>
                <c:pt idx="0">
                  <c:v>87.7</c:v>
                </c:pt>
                <c:pt idx="1">
                  <c:v>96.9</c:v>
                </c:pt>
                <c:pt idx="2">
                  <c:v>96.5</c:v>
                </c:pt>
              </c:numCache>
            </c:numRef>
          </c:val>
          <c:extLst>
            <c:ext xmlns:c16="http://schemas.microsoft.com/office/drawing/2014/chart" uri="{C3380CC4-5D6E-409C-BE32-E72D297353CC}">
              <c16:uniqueId val="{00000002-D1B2-4634-83DD-73BE46ABF497}"/>
            </c:ext>
          </c:extLst>
        </c:ser>
        <c:ser>
          <c:idx val="3"/>
          <c:order val="2"/>
          <c:tx>
            <c:strRef>
              <c:f>'2020'!$L$57</c:f>
              <c:strCache>
                <c:ptCount val="1"/>
                <c:pt idx="0">
                  <c:v>No OG</c:v>
                </c:pt>
              </c:strCache>
            </c:strRef>
          </c:tx>
          <c:spPr>
            <a:solidFill>
              <a:schemeClr val="tx1"/>
            </a:solidFill>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B2-4634-83DD-73BE46ABF497}"/>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B2-4634-83DD-73BE46ABF497}"/>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B2-4634-83DD-73BE46ABF497}"/>
                </c:ext>
              </c:extLst>
            </c:dLbl>
            <c:spPr>
              <a:noFill/>
              <a:ln>
                <a:noFill/>
              </a:ln>
              <a:effectLst/>
            </c:spPr>
            <c:txPr>
              <a:bodyPr wrap="square" lIns="38100" tIns="19050" rIns="38100" bIns="19050" anchor="ctr">
                <a:spAutoFit/>
              </a:bodyPr>
              <a:lstStyle/>
              <a:p>
                <a:pPr>
                  <a:defRPr sz="1400"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'2020'!$M$53:$O$53</c:f>
              <c:strCache>
                <c:ptCount val="3"/>
                <c:pt idx="0">
                  <c:v>vWEEK2 </c:v>
                </c:pt>
                <c:pt idx="1">
                  <c:v>vWEEK4 </c:v>
                </c:pt>
                <c:pt idx="2">
                  <c:v>vWEEK8</c:v>
                </c:pt>
              </c:strCache>
            </c:strRef>
          </c:cat>
          <c:val>
            <c:numRef>
              <c:f>'2020'!$M$57:$O$57</c:f>
              <c:numCache>
                <c:formatCode>0.0</c:formatCode>
                <c:ptCount val="3"/>
                <c:pt idx="0">
                  <c:v>85.7</c:v>
                </c:pt>
                <c:pt idx="1">
                  <c:v>93.1</c:v>
                </c:pt>
                <c:pt idx="2">
                  <c:v>93</c:v>
                </c:pt>
              </c:numCache>
            </c:numRef>
          </c:val>
          <c:extLst>
            <c:ext xmlns:c16="http://schemas.microsoft.com/office/drawing/2014/chart" uri="{C3380CC4-5D6E-409C-BE32-E72D297353CC}">
              <c16:uniqueId val="{00000006-D1B2-4634-83DD-73BE46ABF497}"/>
            </c:ext>
          </c:extLst>
        </c:ser>
        <c:dLbls>
          <c:showLegendKey val="0"/>
          <c:showVal val="0"/>
          <c:showCatName val="0"/>
          <c:showSerName val="0"/>
          <c:showPercent val="0"/>
          <c:showBubbleSize val="0"/>
        </c:dLbls>
        <c:gapWidth val="219"/>
        <c:overlap val="-27"/>
        <c:axId val="274594824"/>
        <c:axId val="1"/>
      </c:barChart>
      <c:catAx>
        <c:axId val="274594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4594824"/>
        <c:crosses val="autoZero"/>
        <c:crossBetween val="between"/>
      </c:valAx>
      <c:spPr>
        <a:noFill/>
        <a:ln w="25400">
          <a:noFill/>
        </a:ln>
      </c:spPr>
    </c:plotArea>
    <c:legend>
      <c:legendPos val="r"/>
      <c:legendEntry>
        <c:idx val="1"/>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88545037152993533"/>
          <c:y val="4.1075497080413872E-2"/>
          <c:w val="0.11310237064841006"/>
          <c:h val="0.9200069025114109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4472C4"/>
            </a:solidFill>
            <a:ln w="25400">
              <a:noFill/>
            </a:ln>
          </c:spPr>
          <c:invertIfNegative val="0"/>
          <c:dPt>
            <c:idx val="0"/>
            <c:invertIfNegative val="0"/>
            <c:bubble3D val="0"/>
            <c:spPr>
              <a:solidFill>
                <a:srgbClr val="919291">
                  <a:lumMod val="75000"/>
                </a:srgbClr>
              </a:solidFill>
              <a:ln w="25400">
                <a:noFill/>
              </a:ln>
            </c:spPr>
            <c:extLst>
              <c:ext xmlns:c16="http://schemas.microsoft.com/office/drawing/2014/chart" uri="{C3380CC4-5D6E-409C-BE32-E72D297353CC}">
                <c16:uniqueId val="{00000003-6A30-4B04-ABC8-B2C892AE5B32}"/>
              </c:ext>
            </c:extLst>
          </c:dPt>
          <c:dPt>
            <c:idx val="1"/>
            <c:invertIfNegative val="0"/>
            <c:bubble3D val="0"/>
            <c:spPr>
              <a:solidFill>
                <a:srgbClr val="599232"/>
              </a:solidFill>
              <a:ln w="25400">
                <a:noFill/>
              </a:ln>
            </c:spPr>
            <c:extLst>
              <c:ext xmlns:c16="http://schemas.microsoft.com/office/drawing/2014/chart" uri="{C3380CC4-5D6E-409C-BE32-E72D297353CC}">
                <c16:uniqueId val="{00000002-6A30-4B04-ABC8-B2C892AE5B32}"/>
              </c:ext>
            </c:extLst>
          </c:dPt>
          <c:dPt>
            <c:idx val="2"/>
            <c:invertIfNegative val="0"/>
            <c:bubble3D val="0"/>
            <c:spPr>
              <a:solidFill>
                <a:srgbClr val="000000"/>
              </a:solidFill>
              <a:ln w="25400">
                <a:noFill/>
              </a:ln>
            </c:spPr>
            <c:extLst>
              <c:ext xmlns:c16="http://schemas.microsoft.com/office/drawing/2014/chart" uri="{C3380CC4-5D6E-409C-BE32-E72D297353CC}">
                <c16:uniqueId val="{00000004-6A30-4B04-ABC8-B2C892AE5B32}"/>
              </c:ext>
            </c:extLst>
          </c:dPt>
          <c:dLbls>
            <c:spPr>
              <a:noFill/>
              <a:ln w="25400">
                <a:noFill/>
              </a:ln>
            </c:spPr>
            <c:txPr>
              <a:bodyPr wrap="square" lIns="38100" tIns="19050" rIns="38100" bIns="19050" anchor="ctr">
                <a:spAutoFit/>
              </a:bodyPr>
              <a:lstStyle/>
              <a:p>
                <a:pPr>
                  <a:defRPr sz="1400" b="1"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'Late abort'!$A$2:$A$4</c:f>
              <c:strCache>
                <c:ptCount val="3"/>
                <c:pt idx="0">
                  <c:v>PS</c:v>
                </c:pt>
                <c:pt idx="1">
                  <c:v>OGP</c:v>
                </c:pt>
                <c:pt idx="2">
                  <c:v>No OG</c:v>
                </c:pt>
              </c:strCache>
            </c:strRef>
          </c:cat>
          <c:val>
            <c:numRef>
              <c:f>'Late abort'!$B$2:$B$4</c:f>
              <c:numCache>
                <c:formatCode>General</c:formatCode>
                <c:ptCount val="3"/>
                <c:pt idx="0">
                  <c:v>71</c:v>
                </c:pt>
                <c:pt idx="1">
                  <c:v>54</c:v>
                </c:pt>
                <c:pt idx="2">
                  <c:v>94</c:v>
                </c:pt>
              </c:numCache>
            </c:numRef>
          </c:val>
          <c:extLst>
            <c:ext xmlns:c16="http://schemas.microsoft.com/office/drawing/2014/chart" uri="{C3380CC4-5D6E-409C-BE32-E72D297353CC}">
              <c16:uniqueId val="{00000000-6A30-4B04-ABC8-B2C892AE5B32}"/>
            </c:ext>
          </c:extLst>
        </c:ser>
        <c:dLbls>
          <c:showLegendKey val="0"/>
          <c:showVal val="0"/>
          <c:showCatName val="0"/>
          <c:showSerName val="0"/>
          <c:showPercent val="0"/>
          <c:showBubbleSize val="0"/>
        </c:dLbls>
        <c:gapWidth val="219"/>
        <c:overlap val="-27"/>
        <c:axId val="2286560"/>
        <c:axId val="1"/>
      </c:barChart>
      <c:catAx>
        <c:axId val="228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1800" b="1"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n-US"/>
          </a:p>
        </c:txPr>
        <c:crossAx val="228656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Health Events</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'2021 events'!$C$16</c:f>
              <c:strCache>
                <c:ptCount val="1"/>
                <c:pt idx="0">
                  <c:v>2020 PY</c:v>
                </c:pt>
              </c:strCache>
            </c:strRef>
          </c:tx>
          <c:spPr>
            <a:solidFill>
              <a:srgbClr val="919291">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 events'!$B$17:$B$22</c:f>
              <c:strCache>
                <c:ptCount val="6"/>
                <c:pt idx="0">
                  <c:v>ABORT      </c:v>
                </c:pt>
                <c:pt idx="1">
                  <c:v>SOLD       </c:v>
                </c:pt>
                <c:pt idx="2">
                  <c:v>DIED       </c:v>
                </c:pt>
                <c:pt idx="3">
                  <c:v>MAST       </c:v>
                </c:pt>
                <c:pt idx="4">
                  <c:v>ILL        </c:v>
                </c:pt>
                <c:pt idx="5">
                  <c:v>LAME       </c:v>
                </c:pt>
              </c:strCache>
            </c:strRef>
          </c:cat>
          <c:val>
            <c:numRef>
              <c:f>'2021 events'!$C$17:$C$22</c:f>
              <c:numCache>
                <c:formatCode>0%</c:formatCode>
                <c:ptCount val="6"/>
                <c:pt idx="0">
                  <c:v>0.17034068136272545</c:v>
                </c:pt>
                <c:pt idx="1">
                  <c:v>0.33322079675894667</c:v>
                </c:pt>
                <c:pt idx="2">
                  <c:v>2.2692307692307692E-2</c:v>
                </c:pt>
                <c:pt idx="3">
                  <c:v>0.2</c:v>
                </c:pt>
                <c:pt idx="4">
                  <c:v>2.1153846153846155E-2</c:v>
                </c:pt>
                <c:pt idx="5">
                  <c:v>0.14423076923076922</c:v>
                </c:pt>
              </c:numCache>
            </c:numRef>
          </c:val>
          <c:extLst>
            <c:ext xmlns:c16="http://schemas.microsoft.com/office/drawing/2014/chart" uri="{C3380CC4-5D6E-409C-BE32-E72D297353CC}">
              <c16:uniqueId val="{00000000-94D6-4F3E-9C9E-3F9F56185B91}"/>
            </c:ext>
          </c:extLst>
        </c:ser>
        <c:ser>
          <c:idx val="1"/>
          <c:order val="1"/>
          <c:tx>
            <c:strRef>
              <c:f>'2021 events'!$D$16</c:f>
              <c:strCache>
                <c:ptCount val="1"/>
                <c:pt idx="0">
                  <c:v>2021 OGP</c:v>
                </c:pt>
              </c:strCache>
            </c:strRef>
          </c:tx>
          <c:spPr>
            <a:solidFill>
              <a:srgbClr val="619F37"/>
            </a:solidFill>
            <a:ln>
              <a:noFill/>
            </a:ln>
            <a:effectLst/>
          </c:spPr>
          <c:invertIfNegative val="0"/>
          <c:dPt>
            <c:idx val="0"/>
            <c:invertIfNegative val="0"/>
            <c:bubble3D val="0"/>
            <c:spPr>
              <a:solidFill>
                <a:srgbClr val="599232"/>
              </a:solidFill>
              <a:ln>
                <a:noFill/>
              </a:ln>
              <a:effectLst/>
            </c:spPr>
            <c:extLst>
              <c:ext xmlns:c16="http://schemas.microsoft.com/office/drawing/2014/chart" uri="{C3380CC4-5D6E-409C-BE32-E72D297353CC}">
                <c16:uniqueId val="{00000003-94D6-4F3E-9C9E-3F9F56185B9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 events'!$B$17:$B$22</c:f>
              <c:strCache>
                <c:ptCount val="6"/>
                <c:pt idx="0">
                  <c:v>ABORT      </c:v>
                </c:pt>
                <c:pt idx="1">
                  <c:v>SOLD       </c:v>
                </c:pt>
                <c:pt idx="2">
                  <c:v>DIED       </c:v>
                </c:pt>
                <c:pt idx="3">
                  <c:v>MAST       </c:v>
                </c:pt>
                <c:pt idx="4">
                  <c:v>ILL        </c:v>
                </c:pt>
                <c:pt idx="5">
                  <c:v>LAME       </c:v>
                </c:pt>
              </c:strCache>
            </c:strRef>
          </c:cat>
          <c:val>
            <c:numRef>
              <c:f>'2021 events'!$D$17:$D$22</c:f>
              <c:numCache>
                <c:formatCode>0%</c:formatCode>
                <c:ptCount val="6"/>
                <c:pt idx="0">
                  <c:v>0.15115552779512806</c:v>
                </c:pt>
                <c:pt idx="1">
                  <c:v>0.29217970049916803</c:v>
                </c:pt>
                <c:pt idx="2">
                  <c:v>2.1641791044776121E-2</c:v>
                </c:pt>
                <c:pt idx="3">
                  <c:v>0.13507462686567165</c:v>
                </c:pt>
                <c:pt idx="4">
                  <c:v>2.3134328358208955E-2</c:v>
                </c:pt>
                <c:pt idx="5">
                  <c:v>7.6865671641791047E-2</c:v>
                </c:pt>
              </c:numCache>
            </c:numRef>
          </c:val>
          <c:extLst>
            <c:ext xmlns:c16="http://schemas.microsoft.com/office/drawing/2014/chart" uri="{C3380CC4-5D6E-409C-BE32-E72D297353CC}">
              <c16:uniqueId val="{00000001-94D6-4F3E-9C9E-3F9F56185B91}"/>
            </c:ext>
          </c:extLst>
        </c:ser>
        <c:dLbls>
          <c:showLegendKey val="0"/>
          <c:showVal val="0"/>
          <c:showCatName val="0"/>
          <c:showSerName val="0"/>
          <c:showPercent val="0"/>
          <c:showBubbleSize val="0"/>
        </c:dLbls>
        <c:gapWidth val="219"/>
        <c:overlap val="-27"/>
        <c:axId val="686502240"/>
        <c:axId val="686505984"/>
      </c:barChart>
      <c:catAx>
        <c:axId val="68650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686505984"/>
        <c:crosses val="autoZero"/>
        <c:auto val="1"/>
        <c:lblAlgn val="ctr"/>
        <c:lblOffset val="100"/>
        <c:noMultiLvlLbl val="0"/>
      </c:catAx>
      <c:valAx>
        <c:axId val="686505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6502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000000"/>
                </a:solidFill>
                <a:latin typeface="+mn-lt"/>
                <a:ea typeface="+mn-ea"/>
                <a:cs typeface="+mn-cs"/>
              </a:defRPr>
            </a:pPr>
            <a:r>
              <a:rPr lang="en-US" sz="2400">
                <a:solidFill>
                  <a:srgbClr val="000000"/>
                </a:solidFill>
              </a:rPr>
              <a:t>Milk</a:t>
            </a:r>
            <a:r>
              <a:rPr lang="en-US" sz="2400" baseline="0">
                <a:solidFill>
                  <a:srgbClr val="000000"/>
                </a:solidFill>
              </a:rPr>
              <a:t> production </a:t>
            </a:r>
            <a:endParaRPr lang="en-US" sz="2400">
              <a:solidFill>
                <a:srgbClr val="000000"/>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rgbClr val="000000"/>
              </a:solidFill>
              <a:latin typeface="+mn-lt"/>
              <a:ea typeface="+mn-ea"/>
              <a:cs typeface="+mn-cs"/>
            </a:defRPr>
          </a:pPr>
          <a:endParaRPr lang="en-US"/>
        </a:p>
      </c:txPr>
    </c:title>
    <c:autoTitleDeleted val="0"/>
    <c:plotArea>
      <c:layout/>
      <c:lineChart>
        <c:grouping val="standard"/>
        <c:varyColors val="0"/>
        <c:ser>
          <c:idx val="0"/>
          <c:order val="0"/>
          <c:tx>
            <c:strRef>
              <c:f>milk!$B$8</c:f>
              <c:strCache>
                <c:ptCount val="1"/>
                <c:pt idx="0">
                  <c:v>2020 PY</c:v>
                </c:pt>
              </c:strCache>
            </c:strRef>
          </c:tx>
          <c:spPr>
            <a:ln w="57150" cap="rnd">
              <a:solidFill>
                <a:schemeClr val="bg2">
                  <a:lumMod val="75000"/>
                </a:schemeClr>
              </a:solidFill>
              <a:round/>
            </a:ln>
            <a:effectLst/>
          </c:spPr>
          <c:marker>
            <c:symbol val="none"/>
          </c:marker>
          <c:dLbls>
            <c:dLbl>
              <c:idx val="0"/>
              <c:layout>
                <c:manualLayout>
                  <c:x val="-9.1140870558936906E-3"/>
                  <c:y val="-8.8865826412595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14-4808-A597-48731A5FB8A3}"/>
                </c:ext>
              </c:extLst>
            </c:dLbl>
            <c:dLbl>
              <c:idx val="1"/>
              <c:layout>
                <c:manualLayout>
                  <c:x val="0"/>
                  <c:y val="-7.7172954516201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14-4808-A597-48731A5FB8A3}"/>
                </c:ext>
              </c:extLst>
            </c:dLbl>
            <c:dLbl>
              <c:idx val="2"/>
              <c:layout>
                <c:manualLayout>
                  <c:x val="-4.557043527946841E-3"/>
                  <c:y val="-5.14486363441342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14-4808-A597-48731A5FB8A3}"/>
                </c:ext>
              </c:extLst>
            </c:dLbl>
            <c:dLbl>
              <c:idx val="3"/>
              <c:layout>
                <c:manualLayout>
                  <c:x val="-6.6835866316255993E-17"/>
                  <c:y val="2.10471694135094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A14-4808-A597-48731A5FB8A3}"/>
                </c:ext>
              </c:extLst>
            </c:dLbl>
            <c:dLbl>
              <c:idx val="4"/>
              <c:layout>
                <c:manualLayout>
                  <c:x val="9.1140870558930134E-4"/>
                  <c:y val="6.0802933861249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A14-4808-A597-48731A5FB8A3}"/>
                </c:ext>
              </c:extLst>
            </c:dLbl>
            <c:dLbl>
              <c:idx val="5"/>
              <c:layout>
                <c:manualLayout>
                  <c:x val="1.8228174111786695E-3"/>
                  <c:y val="6.0802933861249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A14-4808-A597-48731A5FB8A3}"/>
                </c:ext>
              </c:extLst>
            </c:dLbl>
            <c:dLbl>
              <c:idx val="6"/>
              <c:layout>
                <c:manualLayout>
                  <c:x val="-1.8228174111788033E-3"/>
                  <c:y val="8.4188677654037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A14-4808-A597-48731A5FB8A3}"/>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milk!$A$9:$A$20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milk!$B$9:$B$20</c:f>
              <c:numCache>
                <c:formatCode>General</c:formatCode>
                <c:ptCount val="12"/>
                <c:pt idx="0">
                  <c:v>83</c:v>
                </c:pt>
                <c:pt idx="1">
                  <c:v>83</c:v>
                </c:pt>
                <c:pt idx="2">
                  <c:v>84</c:v>
                </c:pt>
                <c:pt idx="3">
                  <c:v>83</c:v>
                </c:pt>
                <c:pt idx="4">
                  <c:v>84</c:v>
                </c:pt>
                <c:pt idx="5">
                  <c:v>84</c:v>
                </c:pt>
                <c:pt idx="6">
                  <c:v>84</c:v>
                </c:pt>
                <c:pt idx="7">
                  <c:v>84</c:v>
                </c:pt>
                <c:pt idx="8">
                  <c:v>78</c:v>
                </c:pt>
                <c:pt idx="9">
                  <c:v>81</c:v>
                </c:pt>
                <c:pt idx="10">
                  <c:v>78</c:v>
                </c:pt>
                <c:pt idx="11">
                  <c:v>81</c:v>
                </c:pt>
              </c:numCache>
            </c:numRef>
          </c:val>
          <c:smooth val="0"/>
          <c:extLst>
            <c:ext xmlns:c16="http://schemas.microsoft.com/office/drawing/2014/chart" uri="{C3380CC4-5D6E-409C-BE32-E72D297353CC}">
              <c16:uniqueId val="{00000000-DA14-4808-A597-48731A5FB8A3}"/>
            </c:ext>
          </c:extLst>
        </c:ser>
        <c:ser>
          <c:idx val="1"/>
          <c:order val="1"/>
          <c:tx>
            <c:strRef>
              <c:f>milk!$C$8</c:f>
              <c:strCache>
                <c:ptCount val="1"/>
                <c:pt idx="0">
                  <c:v>2021 OGP</c:v>
                </c:pt>
              </c:strCache>
            </c:strRef>
          </c:tx>
          <c:spPr>
            <a:ln w="57150" cap="rnd">
              <a:solidFill>
                <a:srgbClr val="5C9834"/>
              </a:solidFill>
              <a:round/>
            </a:ln>
            <a:effectLst/>
          </c:spPr>
          <c:marker>
            <c:symbol val="none"/>
          </c:marker>
          <c:dLbls>
            <c:dLbl>
              <c:idx val="0"/>
              <c:layout>
                <c:manualLayout>
                  <c:x val="3.6456707045899595E-3"/>
                  <c:y val="4.2094430896876422E-2"/>
                </c:manualLayout>
              </c:layout>
              <c:showLegendKey val="0"/>
              <c:showVal val="1"/>
              <c:showCatName val="0"/>
              <c:showSerName val="0"/>
              <c:showPercent val="0"/>
              <c:showBubbleSize val="0"/>
              <c:extLst>
                <c:ext xmlns:c15="http://schemas.microsoft.com/office/drawing/2012/chart" uri="{CE6537A1-D6FC-4f65-9D91-7224C49458BB}">
                  <c15:layout>
                    <c:manualLayout>
                      <c:w val="2.9803064672772335E-2"/>
                      <c:h val="7.1548775203893286E-2"/>
                    </c:manualLayout>
                  </c15:layout>
                </c:ext>
                <c:ext xmlns:c16="http://schemas.microsoft.com/office/drawing/2014/chart" uri="{C3380CC4-5D6E-409C-BE32-E72D297353CC}">
                  <c16:uniqueId val="{00000013-DA14-4808-A597-48731A5FB8A3}"/>
                </c:ext>
              </c:extLst>
            </c:dLbl>
            <c:dLbl>
              <c:idx val="1"/>
              <c:layout>
                <c:manualLayout>
                  <c:x val="0"/>
                  <c:y val="6.5480082619807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A14-4808-A597-48731A5FB8A3}"/>
                </c:ext>
              </c:extLst>
            </c:dLbl>
            <c:dLbl>
              <c:idx val="2"/>
              <c:layout>
                <c:manualLayout>
                  <c:x val="0"/>
                  <c:y val="3.97557644477401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A14-4808-A597-48731A5FB8A3}"/>
                </c:ext>
              </c:extLst>
            </c:dLbl>
            <c:dLbl>
              <c:idx val="3"/>
              <c:layout>
                <c:manualLayout>
                  <c:x val="-6.3798609391256438E-3"/>
                  <c:y val="-6.0802933861249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14-4808-A597-48731A5FB8A3}"/>
                </c:ext>
              </c:extLst>
            </c:dLbl>
            <c:dLbl>
              <c:idx val="4"/>
              <c:layout>
                <c:manualLayout>
                  <c:x val="-4.557043527946841E-3"/>
                  <c:y val="-3.5078615689182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14-4808-A597-48731A5FB8A3}"/>
                </c:ext>
              </c:extLst>
            </c:dLbl>
            <c:dLbl>
              <c:idx val="5"/>
              <c:layout>
                <c:manualLayout>
                  <c:x val="-6.6835866316255993E-17"/>
                  <c:y val="-2.3385743792788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A14-4808-A597-48731A5FB8A3}"/>
                </c:ext>
              </c:extLst>
            </c:dLbl>
            <c:dLbl>
              <c:idx val="7"/>
              <c:layout>
                <c:manualLayout>
                  <c:x val="-1.3671130583840523E-2"/>
                  <c:y val="8.1850103274759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A14-4808-A597-48731A5FB8A3}"/>
                </c:ext>
              </c:extLst>
            </c:dLbl>
            <c:dLbl>
              <c:idx val="8"/>
              <c:layout>
                <c:manualLayout>
                  <c:x val="-3.6456348223574725E-3"/>
                  <c:y val="-4.91100619648555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A14-4808-A597-48731A5FB8A3}"/>
                </c:ext>
              </c:extLst>
            </c:dLbl>
            <c:dLbl>
              <c:idx val="9"/>
              <c:layout>
                <c:manualLayout>
                  <c:x val="-1.2759721878251154E-2"/>
                  <c:y val="6.5480082619807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A14-4808-A597-48731A5FB8A3}"/>
                </c:ext>
              </c:extLst>
            </c:dLbl>
            <c:dLbl>
              <c:idx val="10"/>
              <c:layout>
                <c:manualLayout>
                  <c:x val="-2.7342261167682381E-3"/>
                  <c:y val="-6.54800826198072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A14-4808-A597-48731A5FB8A3}"/>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milk!$A$9:$A$20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milk!$C$9:$C$20</c:f>
              <c:numCache>
                <c:formatCode>General</c:formatCode>
                <c:ptCount val="12"/>
                <c:pt idx="0">
                  <c:v>79</c:v>
                </c:pt>
                <c:pt idx="1">
                  <c:v>82</c:v>
                </c:pt>
                <c:pt idx="2">
                  <c:v>83</c:v>
                </c:pt>
                <c:pt idx="3">
                  <c:v>85</c:v>
                </c:pt>
                <c:pt idx="4">
                  <c:v>86</c:v>
                </c:pt>
                <c:pt idx="5">
                  <c:v>87</c:v>
                </c:pt>
                <c:pt idx="6">
                  <c:v>86</c:v>
                </c:pt>
                <c:pt idx="7">
                  <c:v>83</c:v>
                </c:pt>
                <c:pt idx="8">
                  <c:v>81</c:v>
                </c:pt>
                <c:pt idx="9">
                  <c:v>80</c:v>
                </c:pt>
                <c:pt idx="10">
                  <c:v>81</c:v>
                </c:pt>
                <c:pt idx="11">
                  <c:v>82</c:v>
                </c:pt>
              </c:numCache>
            </c:numRef>
          </c:val>
          <c:smooth val="0"/>
          <c:extLst>
            <c:ext xmlns:c16="http://schemas.microsoft.com/office/drawing/2014/chart" uri="{C3380CC4-5D6E-409C-BE32-E72D297353CC}">
              <c16:uniqueId val="{00000001-DA14-4808-A597-48731A5FB8A3}"/>
            </c:ext>
          </c:extLst>
        </c:ser>
        <c:dLbls>
          <c:showLegendKey val="0"/>
          <c:showVal val="0"/>
          <c:showCatName val="0"/>
          <c:showSerName val="0"/>
          <c:showPercent val="0"/>
          <c:showBubbleSize val="0"/>
        </c:dLbls>
        <c:smooth val="0"/>
        <c:axId val="186239712"/>
        <c:axId val="186240128"/>
      </c:lineChart>
      <c:catAx>
        <c:axId val="18623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86240128"/>
        <c:crosses val="autoZero"/>
        <c:auto val="1"/>
        <c:lblAlgn val="ctr"/>
        <c:lblOffset val="100"/>
        <c:noMultiLvlLbl val="0"/>
      </c:catAx>
      <c:valAx>
        <c:axId val="186240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86239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Week Milk</a:t>
            </a:r>
          </a:p>
        </c:rich>
      </c:tx>
      <c:layout>
        <c:manualLayout>
          <c:xMode val="edge"/>
          <c:yMode val="edge"/>
          <c:x val="0.44005029860836448"/>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'week milk pre'!$A$2</c:f>
              <c:strCache>
                <c:ptCount val="1"/>
                <c:pt idx="0">
                  <c:v>2020 PY</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'week milk pre'!$B$1:$D$1</c:f>
              <c:strCache>
                <c:ptCount val="3"/>
                <c:pt idx="0">
                  <c:v>v W2MK</c:v>
                </c:pt>
                <c:pt idx="1">
                  <c:v>v W4MK</c:v>
                </c:pt>
                <c:pt idx="2">
                  <c:v>v W8MK</c:v>
                </c:pt>
              </c:strCache>
            </c:strRef>
          </c:cat>
          <c:val>
            <c:numRef>
              <c:f>'week milk pre'!$B$2:$D$2</c:f>
              <c:numCache>
                <c:formatCode>General</c:formatCode>
                <c:ptCount val="3"/>
                <c:pt idx="0">
                  <c:v>82.6</c:v>
                </c:pt>
                <c:pt idx="1">
                  <c:v>90.5</c:v>
                </c:pt>
                <c:pt idx="2">
                  <c:v>94.5</c:v>
                </c:pt>
              </c:numCache>
            </c:numRef>
          </c:val>
          <c:extLst>
            <c:ext xmlns:c16="http://schemas.microsoft.com/office/drawing/2014/chart" uri="{C3380CC4-5D6E-409C-BE32-E72D297353CC}">
              <c16:uniqueId val="{00000000-6CAB-43D8-B300-C503A5C72C0A}"/>
            </c:ext>
          </c:extLst>
        </c:ser>
        <c:ser>
          <c:idx val="1"/>
          <c:order val="1"/>
          <c:tx>
            <c:strRef>
              <c:f>'week milk pre'!$A$3</c:f>
              <c:strCache>
                <c:ptCount val="1"/>
                <c:pt idx="0">
                  <c:v>2021 OGP</c:v>
                </c:pt>
              </c:strCache>
            </c:strRef>
          </c:tx>
          <c:spPr>
            <a:solidFill>
              <a:srgbClr val="5C98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'week milk pre'!$B$1:$D$1</c:f>
              <c:strCache>
                <c:ptCount val="3"/>
                <c:pt idx="0">
                  <c:v>v W2MK</c:v>
                </c:pt>
                <c:pt idx="1">
                  <c:v>v W4MK</c:v>
                </c:pt>
                <c:pt idx="2">
                  <c:v>v W8MK</c:v>
                </c:pt>
              </c:strCache>
            </c:strRef>
          </c:cat>
          <c:val>
            <c:numRef>
              <c:f>'week milk pre'!$B$3:$D$3</c:f>
              <c:numCache>
                <c:formatCode>General</c:formatCode>
                <c:ptCount val="3"/>
                <c:pt idx="0">
                  <c:v>84.8</c:v>
                </c:pt>
                <c:pt idx="1">
                  <c:v>92.8</c:v>
                </c:pt>
                <c:pt idx="2">
                  <c:v>96.3</c:v>
                </c:pt>
              </c:numCache>
            </c:numRef>
          </c:val>
          <c:extLst>
            <c:ext xmlns:c16="http://schemas.microsoft.com/office/drawing/2014/chart" uri="{C3380CC4-5D6E-409C-BE32-E72D297353CC}">
              <c16:uniqueId val="{00000001-6CAB-43D8-B300-C503A5C72C0A}"/>
            </c:ext>
          </c:extLst>
        </c:ser>
        <c:dLbls>
          <c:showLegendKey val="0"/>
          <c:showVal val="0"/>
          <c:showCatName val="0"/>
          <c:showSerName val="0"/>
          <c:showPercent val="0"/>
          <c:showBubbleSize val="0"/>
        </c:dLbls>
        <c:gapWidth val="219"/>
        <c:overlap val="-27"/>
        <c:axId val="1141390575"/>
        <c:axId val="1141382255"/>
      </c:barChart>
      <c:catAx>
        <c:axId val="1141390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1141382255"/>
        <c:crosses val="autoZero"/>
        <c:auto val="1"/>
        <c:lblAlgn val="ctr"/>
        <c:lblOffset val="100"/>
        <c:noMultiLvlLbl val="0"/>
      </c:catAx>
      <c:valAx>
        <c:axId val="1141382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41390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'Bonus #s'!$A$46</c:f>
              <c:strCache>
                <c:ptCount val="1"/>
                <c:pt idx="0">
                  <c:v>SCC</c:v>
                </c:pt>
              </c:strCache>
            </c:strRef>
          </c:tx>
          <c:spPr>
            <a:solidFill>
              <a:schemeClr val="accent1"/>
            </a:solidFill>
            <a:ln>
              <a:noFill/>
            </a:ln>
            <a:effectLst/>
          </c:spPr>
          <c:invertIfNegative val="0"/>
          <c:dPt>
            <c:idx val="0"/>
            <c:invertIfNegative val="0"/>
            <c:bubble3D val="0"/>
            <c:spPr>
              <a:solidFill>
                <a:srgbClr val="919291">
                  <a:lumMod val="75000"/>
                </a:srgbClr>
              </a:solidFill>
              <a:ln>
                <a:noFill/>
              </a:ln>
              <a:effectLst/>
            </c:spPr>
            <c:extLst>
              <c:ext xmlns:c16="http://schemas.microsoft.com/office/drawing/2014/chart" uri="{C3380CC4-5D6E-409C-BE32-E72D297353CC}">
                <c16:uniqueId val="{00000002-C297-4BBE-ACFF-C975EF8A22BC}"/>
              </c:ext>
            </c:extLst>
          </c:dPt>
          <c:dPt>
            <c:idx val="1"/>
            <c:invertIfNegative val="0"/>
            <c:bubble3D val="0"/>
            <c:spPr>
              <a:solidFill>
                <a:srgbClr val="578E32"/>
              </a:solidFill>
              <a:ln>
                <a:noFill/>
              </a:ln>
              <a:effectLst/>
            </c:spPr>
            <c:extLst>
              <c:ext xmlns:c16="http://schemas.microsoft.com/office/drawing/2014/chart" uri="{C3380CC4-5D6E-409C-BE32-E72D297353CC}">
                <c16:uniqueId val="{00000003-C297-4BBE-ACFF-C975EF8A22B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'Bonus #s'!$B$45:$C$45</c:f>
              <c:strCache>
                <c:ptCount val="2"/>
                <c:pt idx="0">
                  <c:v>2020 PY</c:v>
                </c:pt>
                <c:pt idx="1">
                  <c:v>2021 OGP</c:v>
                </c:pt>
              </c:strCache>
            </c:strRef>
          </c:cat>
          <c:val>
            <c:numRef>
              <c:f>'Bonus #s'!$B$46:$C$46</c:f>
              <c:numCache>
                <c:formatCode>0</c:formatCode>
                <c:ptCount val="2"/>
                <c:pt idx="0">
                  <c:v>234.72727272727272</c:v>
                </c:pt>
                <c:pt idx="1">
                  <c:v>180.54545454545453</c:v>
                </c:pt>
              </c:numCache>
            </c:numRef>
          </c:val>
          <c:extLst>
            <c:ext xmlns:c16="http://schemas.microsoft.com/office/drawing/2014/chart" uri="{C3380CC4-5D6E-409C-BE32-E72D297353CC}">
              <c16:uniqueId val="{00000000-C297-4BBE-ACFF-C975EF8A22BC}"/>
            </c:ext>
          </c:extLst>
        </c:ser>
        <c:dLbls>
          <c:showLegendKey val="0"/>
          <c:showVal val="0"/>
          <c:showCatName val="0"/>
          <c:showSerName val="0"/>
          <c:showPercent val="0"/>
          <c:showBubbleSize val="0"/>
        </c:dLbls>
        <c:gapWidth val="219"/>
        <c:overlap val="-27"/>
        <c:axId val="105174400"/>
        <c:axId val="105178560"/>
      </c:barChart>
      <c:catAx>
        <c:axId val="10517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105178560"/>
        <c:crosses val="autoZero"/>
        <c:auto val="1"/>
        <c:lblAlgn val="ctr"/>
        <c:lblOffset val="100"/>
        <c:noMultiLvlLbl val="0"/>
      </c:catAx>
      <c:valAx>
        <c:axId val="105178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174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21d-Preg Risk 58</a:t>
            </a:r>
            <a:r>
              <a:rPr lang="en-US" sz="2000" b="1" baseline="0">
                <a:solidFill>
                  <a:srgbClr val="000000"/>
                </a:solidFill>
              </a:rPr>
              <a:t> vs. 50</a:t>
            </a:r>
            <a:r>
              <a:rPr lang="en-US" sz="2000" b="1">
                <a:solidFill>
                  <a:srgbClr val="000000"/>
                </a:solidFill>
              </a:rPr>
              <a:t> VWP</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bg1">
                <a:lumMod val="50000"/>
              </a:schemeClr>
            </a:solidFill>
            <a:ln>
              <a:noFill/>
            </a:ln>
            <a:effectLst/>
          </c:spPr>
          <c:invertIfNegative val="0"/>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1-B53A-4004-96D9-E120B21478A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'Preg Risk'!$A$2:$A$3</c:f>
              <c:strCache>
                <c:ptCount val="2"/>
                <c:pt idx="0">
                  <c:v>2020 PY</c:v>
                </c:pt>
                <c:pt idx="1">
                  <c:v>2021 OGP</c:v>
                </c:pt>
              </c:strCache>
            </c:strRef>
          </c:cat>
          <c:val>
            <c:numRef>
              <c:f>'Preg Risk'!$B$2:$B$3</c:f>
              <c:numCache>
                <c:formatCode>0%</c:formatCode>
                <c:ptCount val="2"/>
                <c:pt idx="0">
                  <c:v>0.27</c:v>
                </c:pt>
                <c:pt idx="1">
                  <c:v>0.27</c:v>
                </c:pt>
              </c:numCache>
            </c:numRef>
          </c:val>
          <c:extLst>
            <c:ext xmlns:c16="http://schemas.microsoft.com/office/drawing/2014/chart" uri="{C3380CC4-5D6E-409C-BE32-E72D297353CC}">
              <c16:uniqueId val="{00000002-B53A-4004-96D9-E120B21478A0}"/>
            </c:ext>
          </c:extLst>
        </c:ser>
        <c:dLbls>
          <c:showLegendKey val="0"/>
          <c:showVal val="0"/>
          <c:showCatName val="0"/>
          <c:showSerName val="0"/>
          <c:showPercent val="0"/>
          <c:showBubbleSize val="0"/>
        </c:dLbls>
        <c:gapWidth val="219"/>
        <c:overlap val="-27"/>
        <c:axId val="1523170623"/>
        <c:axId val="1523170207"/>
      </c:barChart>
      <c:catAx>
        <c:axId val="1523170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1523170207"/>
        <c:crosses val="autoZero"/>
        <c:auto val="1"/>
        <c:lblAlgn val="ctr"/>
        <c:lblOffset val="100"/>
        <c:noMultiLvlLbl val="0"/>
      </c:catAx>
      <c:valAx>
        <c:axId val="1523170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23170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Summer SPC (June</a:t>
            </a:r>
            <a:r>
              <a:rPr lang="en-US" sz="2000" b="1" baseline="0">
                <a:solidFill>
                  <a:srgbClr val="000000"/>
                </a:solidFill>
              </a:rPr>
              <a:t> to October)</a:t>
            </a:r>
            <a:endParaRPr lang="en-US" sz="2000" b="1">
              <a:solidFill>
                <a:srgbClr val="000000"/>
              </a:solidFill>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'spc2020'!$I$17</c:f>
              <c:strCache>
                <c:ptCount val="1"/>
                <c:pt idx="0">
                  <c:v>Summer SPC</c:v>
                </c:pt>
              </c:strCache>
            </c:strRef>
          </c:tx>
          <c:spPr>
            <a:solidFill>
              <a:schemeClr val="accent1"/>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1-D644-4283-A354-6F6140DC9B8C}"/>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D644-4283-A354-6F6140DC9B8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'spc2020'!$H$18:$H$19</c:f>
              <c:strCache>
                <c:ptCount val="2"/>
                <c:pt idx="0">
                  <c:v>2020 PY</c:v>
                </c:pt>
                <c:pt idx="1">
                  <c:v>2021 OGP</c:v>
                </c:pt>
              </c:strCache>
            </c:strRef>
          </c:cat>
          <c:val>
            <c:numRef>
              <c:f>'spc2020'!$I$18:$I$19</c:f>
              <c:numCache>
                <c:formatCode>General</c:formatCode>
                <c:ptCount val="2"/>
                <c:pt idx="0">
                  <c:v>2.74</c:v>
                </c:pt>
                <c:pt idx="1">
                  <c:v>2.48</c:v>
                </c:pt>
              </c:numCache>
            </c:numRef>
          </c:val>
          <c:extLst>
            <c:ext xmlns:c16="http://schemas.microsoft.com/office/drawing/2014/chart" uri="{C3380CC4-5D6E-409C-BE32-E72D297353CC}">
              <c16:uniqueId val="{00000004-D644-4283-A354-6F6140DC9B8C}"/>
            </c:ext>
          </c:extLst>
        </c:ser>
        <c:dLbls>
          <c:showLegendKey val="0"/>
          <c:showVal val="0"/>
          <c:showCatName val="0"/>
          <c:showSerName val="0"/>
          <c:showPercent val="0"/>
          <c:showBubbleSize val="0"/>
        </c:dLbls>
        <c:gapWidth val="219"/>
        <c:overlap val="-27"/>
        <c:axId val="1511291967"/>
        <c:axId val="1511289055"/>
      </c:barChart>
      <c:catAx>
        <c:axId val="1511291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1511289055"/>
        <c:crosses val="autoZero"/>
        <c:auto val="1"/>
        <c:lblAlgn val="ctr"/>
        <c:lblOffset val="100"/>
        <c:noMultiLvlLbl val="0"/>
      </c:catAx>
      <c:valAx>
        <c:axId val="1511289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11291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Days Open (DOPN)</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2">
                  <a:lumMod val="50000"/>
                </a:schemeClr>
              </a:solidFill>
              <a:ln>
                <a:noFill/>
              </a:ln>
              <a:effectLst/>
            </c:spPr>
            <c:extLst>
              <c:ext xmlns:c16="http://schemas.microsoft.com/office/drawing/2014/chart" uri="{C3380CC4-5D6E-409C-BE32-E72D297353CC}">
                <c16:uniqueId val="{00000001-EF73-4284-A1AE-62BB8C6E6BE2}"/>
              </c:ext>
            </c:extLst>
          </c:dPt>
          <c:dPt>
            <c:idx val="1"/>
            <c:invertIfNegative val="0"/>
            <c:bubble3D val="0"/>
            <c:spPr>
              <a:solidFill>
                <a:srgbClr val="5C9834"/>
              </a:solidFill>
              <a:ln>
                <a:noFill/>
              </a:ln>
              <a:effectLst/>
            </c:spPr>
            <c:extLst>
              <c:ext xmlns:c16="http://schemas.microsoft.com/office/drawing/2014/chart" uri="{C3380CC4-5D6E-409C-BE32-E72D297353CC}">
                <c16:uniqueId val="{00000003-EF73-4284-A1AE-62BB8C6E6BE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 events'!$S$16:$S$17</c:f>
              <c:strCache>
                <c:ptCount val="2"/>
                <c:pt idx="0">
                  <c:v>2020 PY</c:v>
                </c:pt>
                <c:pt idx="1">
                  <c:v>2021 OGP</c:v>
                </c:pt>
              </c:strCache>
            </c:strRef>
          </c:cat>
          <c:val>
            <c:numRef>
              <c:f>'2021 events'!$T$16:$T$17</c:f>
              <c:numCache>
                <c:formatCode>General</c:formatCode>
                <c:ptCount val="2"/>
                <c:pt idx="0">
                  <c:v>104</c:v>
                </c:pt>
                <c:pt idx="1">
                  <c:v>99</c:v>
                </c:pt>
              </c:numCache>
            </c:numRef>
          </c:val>
          <c:extLst>
            <c:ext xmlns:c16="http://schemas.microsoft.com/office/drawing/2014/chart" uri="{C3380CC4-5D6E-409C-BE32-E72D297353CC}">
              <c16:uniqueId val="{00000004-EF73-4284-A1AE-62BB8C6E6BE2}"/>
            </c:ext>
          </c:extLst>
        </c:ser>
        <c:dLbls>
          <c:showLegendKey val="0"/>
          <c:showVal val="0"/>
          <c:showCatName val="0"/>
          <c:showSerName val="0"/>
          <c:showPercent val="0"/>
          <c:showBubbleSize val="0"/>
        </c:dLbls>
        <c:gapWidth val="219"/>
        <c:overlap val="-27"/>
        <c:axId val="1018648960"/>
        <c:axId val="1018641888"/>
      </c:barChart>
      <c:catAx>
        <c:axId val="101864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1018641888"/>
        <c:crosses val="autoZero"/>
        <c:auto val="1"/>
        <c:lblAlgn val="ctr"/>
        <c:lblOffset val="100"/>
        <c:noMultiLvlLbl val="0"/>
      </c:catAx>
      <c:valAx>
        <c:axId val="1018641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18648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'Fabris et al'!$A$14</c:f>
              <c:strCache>
                <c:ptCount val="1"/>
                <c:pt idx="0">
                  <c:v>Milk Yield, lbs./day</c:v>
                </c:pt>
              </c:strCache>
            </c:strRef>
          </c:tx>
          <c:spPr>
            <a:solidFill>
              <a:schemeClr val="accent1"/>
            </a:solidFill>
            <a:ln>
              <a:noFill/>
            </a:ln>
            <a:effectLst/>
          </c:spPr>
          <c:invertIfNegative val="0"/>
          <c:dPt>
            <c:idx val="0"/>
            <c:invertIfNegative val="0"/>
            <c:bubble3D val="0"/>
            <c:spPr>
              <a:solidFill>
                <a:schemeClr val="bg2"/>
              </a:solidFill>
              <a:ln>
                <a:noFill/>
              </a:ln>
              <a:effectLst/>
              <a:scene3d>
                <a:camera prst="orthographicFront"/>
                <a:lightRig rig="threePt" dir="t"/>
              </a:scene3d>
              <a:sp3d>
                <a:bevelT/>
              </a:sp3d>
            </c:spPr>
            <c:extLst>
              <c:ext xmlns:c16="http://schemas.microsoft.com/office/drawing/2014/chart" uri="{C3380CC4-5D6E-409C-BE32-E72D297353CC}">
                <c16:uniqueId val="{00000001-03D1-4CEF-A726-F4D80C6A6D4A}"/>
              </c:ext>
            </c:extLst>
          </c:dPt>
          <c:dPt>
            <c:idx val="1"/>
            <c:invertIfNegative val="0"/>
            <c:bubble3D val="0"/>
            <c:spPr>
              <a:solidFill>
                <a:srgbClr val="6DB23E"/>
              </a:solidFill>
              <a:ln>
                <a:noFill/>
              </a:ln>
              <a:effectLst/>
              <a:scene3d>
                <a:camera prst="orthographicFront"/>
                <a:lightRig rig="threePt" dir="t"/>
              </a:scene3d>
              <a:sp3d>
                <a:bevelT/>
              </a:sp3d>
            </c:spPr>
            <c:extLst>
              <c:ext xmlns:c16="http://schemas.microsoft.com/office/drawing/2014/chart" uri="{C3380CC4-5D6E-409C-BE32-E72D297353CC}">
                <c16:uniqueId val="{00000003-03D1-4CEF-A726-F4D80C6A6D4A}"/>
              </c:ext>
            </c:extLst>
          </c:dPt>
          <c:dPt>
            <c:idx val="2"/>
            <c:invertIfNegative val="0"/>
            <c:bubble3D val="0"/>
            <c:spPr>
              <a:pattFill prst="pct75">
                <a:fgClr>
                  <a:schemeClr val="bg2"/>
                </a:fgClr>
                <a:bgClr>
                  <a:schemeClr val="bg1"/>
                </a:bgClr>
              </a:pattFill>
              <a:ln>
                <a:noFill/>
              </a:ln>
              <a:effectLst/>
              <a:scene3d>
                <a:camera prst="orthographicFront"/>
                <a:lightRig rig="threePt" dir="t"/>
              </a:scene3d>
              <a:sp3d>
                <a:bevelT/>
              </a:sp3d>
            </c:spPr>
            <c:extLst>
              <c:ext xmlns:c16="http://schemas.microsoft.com/office/drawing/2014/chart" uri="{C3380CC4-5D6E-409C-BE32-E72D297353CC}">
                <c16:uniqueId val="{00000005-03D1-4CEF-A726-F4D80C6A6D4A}"/>
              </c:ext>
            </c:extLst>
          </c:dPt>
          <c:dPt>
            <c:idx val="3"/>
            <c:invertIfNegative val="0"/>
            <c:bubble3D val="0"/>
            <c:spPr>
              <a:pattFill prst="pct75">
                <a:fgClr>
                  <a:srgbClr val="6DB23E"/>
                </a:fgClr>
                <a:bgClr>
                  <a:schemeClr val="bg1"/>
                </a:bgClr>
              </a:pattFill>
              <a:ln>
                <a:noFill/>
              </a:ln>
              <a:effectLst/>
              <a:scene3d>
                <a:camera prst="orthographicFront"/>
                <a:lightRig rig="threePt" dir="t"/>
              </a:scene3d>
              <a:sp3d>
                <a:bevelT/>
              </a:sp3d>
            </c:spPr>
            <c:extLst>
              <c:ext xmlns:c16="http://schemas.microsoft.com/office/drawing/2014/chart" uri="{C3380CC4-5D6E-409C-BE32-E72D297353CC}">
                <c16:uniqueId val="{00000007-03D1-4CEF-A726-F4D80C6A6D4A}"/>
              </c:ext>
            </c:extLst>
          </c:dPt>
          <c:cat>
            <c:strRef>
              <c:f>'Fabris et al'!$B$1:$E$1</c:f>
              <c:strCache>
                <c:ptCount val="4"/>
                <c:pt idx="0">
                  <c:v>CL</c:v>
                </c:pt>
                <c:pt idx="1">
                  <c:v>CLOG</c:v>
                </c:pt>
                <c:pt idx="2">
                  <c:v>HT</c:v>
                </c:pt>
                <c:pt idx="3">
                  <c:v>HTOG</c:v>
                </c:pt>
              </c:strCache>
            </c:strRef>
          </c:cat>
          <c:val>
            <c:numRef>
              <c:f>'Fabris et al'!$B$14:$E$14</c:f>
              <c:numCache>
                <c:formatCode>0.0</c:formatCode>
                <c:ptCount val="4"/>
                <c:pt idx="0">
                  <c:v>89.727220000000017</c:v>
                </c:pt>
                <c:pt idx="1">
                  <c:v>91.049980000000005</c:v>
                </c:pt>
                <c:pt idx="2">
                  <c:v>79.145139999999998</c:v>
                </c:pt>
                <c:pt idx="3">
                  <c:v>89.286300000000011</c:v>
                </c:pt>
              </c:numCache>
            </c:numRef>
          </c:val>
          <c:extLst>
            <c:ext xmlns:c16="http://schemas.microsoft.com/office/drawing/2014/chart" uri="{C3380CC4-5D6E-409C-BE32-E72D297353CC}">
              <c16:uniqueId val="{00000008-03D1-4CEF-A726-F4D80C6A6D4A}"/>
            </c:ext>
          </c:extLst>
        </c:ser>
        <c:dLbls>
          <c:showLegendKey val="0"/>
          <c:showVal val="0"/>
          <c:showCatName val="0"/>
          <c:showSerName val="0"/>
          <c:showPercent val="0"/>
          <c:showBubbleSize val="0"/>
        </c:dLbls>
        <c:gapWidth val="104"/>
        <c:overlap val="-19"/>
        <c:axId val="528173631"/>
        <c:axId val="573371455"/>
      </c:barChart>
      <c:catAx>
        <c:axId val="528173631"/>
        <c:scaling>
          <c:orientation val="minMax"/>
        </c:scaling>
        <c:delete val="0"/>
        <c:axPos val="b"/>
        <c:numFmt formatCode="General" sourceLinked="1"/>
        <c:majorTickMark val="none"/>
        <c:minorTickMark val="none"/>
        <c:tickLblPos val="nextTo"/>
        <c:spPr>
          <a:noFill/>
          <a:ln w="9525" cap="flat" cmpd="sng" algn="ctr">
            <a:solidFill>
              <a:schemeClr val="tx1">
                <a:lumMod val="50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crossAx val="573371455"/>
        <c:crosses val="autoZero"/>
        <c:auto val="1"/>
        <c:lblAlgn val="ctr"/>
        <c:lblOffset val="100"/>
        <c:noMultiLvlLbl val="0"/>
      </c:catAx>
      <c:valAx>
        <c:axId val="573371455"/>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r>
                  <a:rPr lang="en-US"/>
                  <a:t>Milk Yield, lbs./days</a:t>
                </a:r>
              </a:p>
            </c:rich>
          </c:tx>
          <c:layout>
            <c:manualLayout>
              <c:xMode val="edge"/>
              <c:yMode val="edge"/>
              <c:x val="1.8080729174452413E-3"/>
              <c:y val="0.2149016419292743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title>
        <c:numFmt formatCode="0" sourceLinked="0"/>
        <c:majorTickMark val="in"/>
        <c:minorTickMark val="none"/>
        <c:tickLblPos val="nextTo"/>
        <c:spPr>
          <a:noFill/>
          <a:ln>
            <a:solidFill>
              <a:schemeClr val="tx1">
                <a:lumMod val="50000"/>
              </a:schemeClr>
            </a:solidFill>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crossAx val="528173631"/>
        <c:crosses val="autoZero"/>
        <c:crossBetween val="between"/>
        <c:majorUnit val="6"/>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lumMod val="50000"/>
            </a:schemeClr>
          </a:solidFill>
        </a:defRPr>
      </a:pPr>
      <a:endParaRPr lang="en-US"/>
    </a:p>
  </c:txPr>
  <c:externalData r:id="rId3">
    <c:autoUpdate val="0"/>
  </c:externalData>
  <c:userShapes r:id="rId4"/>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Late Term Aborts &gt;180DCC</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spPr>
            <a:solidFill>
              <a:srgbClr val="92D050"/>
            </a:solidFill>
            <a:ln>
              <a:noFill/>
            </a:ln>
            <a:effectLst/>
          </c:spPr>
          <c:invertIfNegative val="0"/>
          <c:dPt>
            <c:idx val="0"/>
            <c:invertIfNegative val="0"/>
            <c:bubble3D val="0"/>
            <c:spPr>
              <a:solidFill>
                <a:schemeClr val="bg2">
                  <a:lumMod val="50000"/>
                </a:schemeClr>
              </a:solidFill>
              <a:ln>
                <a:noFill/>
              </a:ln>
              <a:effectLst/>
            </c:spPr>
            <c:extLst>
              <c:ext xmlns:c16="http://schemas.microsoft.com/office/drawing/2014/chart" uri="{C3380CC4-5D6E-409C-BE32-E72D297353CC}">
                <c16:uniqueId val="{00000001-D0B2-4CBC-96C7-808E797F9820}"/>
              </c:ext>
            </c:extLst>
          </c:dPt>
          <c:dPt>
            <c:idx val="1"/>
            <c:invertIfNegative val="0"/>
            <c:bubble3D val="0"/>
            <c:spPr>
              <a:solidFill>
                <a:srgbClr val="578E32"/>
              </a:solidFill>
              <a:ln>
                <a:noFill/>
              </a:ln>
              <a:effectLst/>
            </c:spPr>
            <c:extLst>
              <c:ext xmlns:c16="http://schemas.microsoft.com/office/drawing/2014/chart" uri="{C3380CC4-5D6E-409C-BE32-E72D297353CC}">
                <c16:uniqueId val="{00000003-D0B2-4CBC-96C7-808E797F982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 events'!$F$17:$F$18</c:f>
              <c:strCache>
                <c:ptCount val="2"/>
                <c:pt idx="0">
                  <c:v>2020 PY</c:v>
                </c:pt>
                <c:pt idx="1">
                  <c:v>2021 OGP</c:v>
                </c:pt>
              </c:strCache>
            </c:strRef>
          </c:cat>
          <c:val>
            <c:numRef>
              <c:f>'2021 events'!$G$17:$G$18</c:f>
              <c:numCache>
                <c:formatCode>General</c:formatCode>
                <c:ptCount val="2"/>
                <c:pt idx="0">
                  <c:v>85</c:v>
                </c:pt>
                <c:pt idx="1">
                  <c:v>37</c:v>
                </c:pt>
              </c:numCache>
            </c:numRef>
          </c:val>
          <c:extLst>
            <c:ext xmlns:c16="http://schemas.microsoft.com/office/drawing/2014/chart" uri="{C3380CC4-5D6E-409C-BE32-E72D297353CC}">
              <c16:uniqueId val="{00000004-D0B2-4CBC-96C7-808E797F9820}"/>
            </c:ext>
          </c:extLst>
        </c:ser>
        <c:dLbls>
          <c:showLegendKey val="0"/>
          <c:showVal val="0"/>
          <c:showCatName val="0"/>
          <c:showSerName val="0"/>
          <c:showPercent val="0"/>
          <c:showBubbleSize val="0"/>
        </c:dLbls>
        <c:gapWidth val="219"/>
        <c:overlap val="-27"/>
        <c:axId val="87318384"/>
        <c:axId val="87311312"/>
      </c:barChart>
      <c:catAx>
        <c:axId val="8731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87311312"/>
        <c:crosses val="autoZero"/>
        <c:auto val="1"/>
        <c:lblAlgn val="ctr"/>
        <c:lblOffset val="100"/>
        <c:noMultiLvlLbl val="0"/>
      </c:catAx>
      <c:valAx>
        <c:axId val="87311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318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baseline="0">
                <a:solidFill>
                  <a:srgbClr val="000000"/>
                </a:solidFill>
              </a:rPr>
              <a:t>All Health Events</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Sheet5!$B$1</c:f>
              <c:strCache>
                <c:ptCount val="1"/>
                <c:pt idx="0">
                  <c:v>OmniGen Pro</c:v>
                </c:pt>
              </c:strCache>
            </c:strRef>
          </c:tx>
          <c:spPr>
            <a:solidFill>
              <a:srgbClr val="5C98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Sheet5!$A$2:$A$8</c:f>
              <c:strCache>
                <c:ptCount val="7"/>
                <c:pt idx="0">
                  <c:v>ABORT      </c:v>
                </c:pt>
                <c:pt idx="1">
                  <c:v>SOLD       </c:v>
                </c:pt>
                <c:pt idx="2">
                  <c:v>DIED       </c:v>
                </c:pt>
                <c:pt idx="3">
                  <c:v>MAST       </c:v>
                </c:pt>
                <c:pt idx="4">
                  <c:v>ILL        </c:v>
                </c:pt>
                <c:pt idx="5">
                  <c:v>LAME       </c:v>
                </c:pt>
                <c:pt idx="6">
                  <c:v>RETAINP    </c:v>
                </c:pt>
              </c:strCache>
            </c:strRef>
          </c:cat>
          <c:val>
            <c:numRef>
              <c:f>Sheet5!$B$2:$B$8</c:f>
              <c:numCache>
                <c:formatCode>0.0%</c:formatCode>
                <c:ptCount val="7"/>
                <c:pt idx="0">
                  <c:v>8.5526315789473686E-2</c:v>
                </c:pt>
                <c:pt idx="1">
                  <c:v>0.31792717086834732</c:v>
                </c:pt>
                <c:pt idx="2">
                  <c:v>3.6414565826330535E-2</c:v>
                </c:pt>
                <c:pt idx="3">
                  <c:v>0.13141025641025642</c:v>
                </c:pt>
                <c:pt idx="4">
                  <c:v>0.47916666666666669</c:v>
                </c:pt>
                <c:pt idx="5">
                  <c:v>0.10576923076923077</c:v>
                </c:pt>
                <c:pt idx="6">
                  <c:v>3.7259615384615384E-2</c:v>
                </c:pt>
              </c:numCache>
            </c:numRef>
          </c:val>
          <c:extLst>
            <c:ext xmlns:c16="http://schemas.microsoft.com/office/drawing/2014/chart" uri="{C3380CC4-5D6E-409C-BE32-E72D297353CC}">
              <c16:uniqueId val="{00000000-A217-4D65-B3B9-3C586AE76257}"/>
            </c:ext>
          </c:extLst>
        </c:ser>
        <c:ser>
          <c:idx val="1"/>
          <c:order val="1"/>
          <c:tx>
            <c:strRef>
              <c:f>Sheet5!$C$1</c:f>
              <c:strCache>
                <c:ptCount val="1"/>
                <c:pt idx="0">
                  <c:v>No OG</c:v>
                </c:pt>
              </c:strCache>
            </c:strRef>
          </c:tx>
          <c:spPr>
            <a:solidFill>
              <a:srgbClr val="0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Sheet5!$A$2:$A$8</c:f>
              <c:strCache>
                <c:ptCount val="7"/>
                <c:pt idx="0">
                  <c:v>ABORT      </c:v>
                </c:pt>
                <c:pt idx="1">
                  <c:v>SOLD       </c:v>
                </c:pt>
                <c:pt idx="2">
                  <c:v>DIED       </c:v>
                </c:pt>
                <c:pt idx="3">
                  <c:v>MAST       </c:v>
                </c:pt>
                <c:pt idx="4">
                  <c:v>ILL        </c:v>
                </c:pt>
                <c:pt idx="5">
                  <c:v>LAME       </c:v>
                </c:pt>
                <c:pt idx="6">
                  <c:v>RETAINP    </c:v>
                </c:pt>
              </c:strCache>
            </c:strRef>
          </c:cat>
          <c:val>
            <c:numRef>
              <c:f>Sheet5!$C$2:$C$8</c:f>
              <c:numCache>
                <c:formatCode>0.0%</c:formatCode>
                <c:ptCount val="7"/>
                <c:pt idx="0">
                  <c:v>7.2445019404915906E-2</c:v>
                </c:pt>
                <c:pt idx="1">
                  <c:v>0.36376021798365121</c:v>
                </c:pt>
                <c:pt idx="2">
                  <c:v>3.6784741144414171E-2</c:v>
                </c:pt>
                <c:pt idx="3">
                  <c:v>0.32710280373831774</c:v>
                </c:pt>
                <c:pt idx="4">
                  <c:v>0.57788161993769471</c:v>
                </c:pt>
                <c:pt idx="5">
                  <c:v>0.12616822429906541</c:v>
                </c:pt>
                <c:pt idx="6">
                  <c:v>3.781979977753059E-2</c:v>
                </c:pt>
              </c:numCache>
            </c:numRef>
          </c:val>
          <c:extLst>
            <c:ext xmlns:c16="http://schemas.microsoft.com/office/drawing/2014/chart" uri="{C3380CC4-5D6E-409C-BE32-E72D297353CC}">
              <c16:uniqueId val="{00000001-A217-4D65-B3B9-3C586AE76257}"/>
            </c:ext>
          </c:extLst>
        </c:ser>
        <c:dLbls>
          <c:showLegendKey val="0"/>
          <c:showVal val="0"/>
          <c:showCatName val="0"/>
          <c:showSerName val="0"/>
          <c:showPercent val="0"/>
          <c:showBubbleSize val="0"/>
        </c:dLbls>
        <c:gapWidth val="219"/>
        <c:overlap val="-27"/>
        <c:axId val="1530845968"/>
        <c:axId val="1530846384"/>
      </c:barChart>
      <c:catAx>
        <c:axId val="153084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1530846384"/>
        <c:crosses val="autoZero"/>
        <c:auto val="1"/>
        <c:lblAlgn val="ctr"/>
        <c:lblOffset val="100"/>
        <c:noMultiLvlLbl val="0"/>
      </c:catAx>
      <c:valAx>
        <c:axId val="15308463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30845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baseline="0">
                <a:solidFill>
                  <a:srgbClr val="000000"/>
                </a:solidFill>
              </a:rPr>
              <a:t>Health Events &lt;31 DIM</a:t>
            </a:r>
          </a:p>
        </c:rich>
      </c:tx>
      <c:layout>
        <c:manualLayout>
          <c:xMode val="edge"/>
          <c:yMode val="edge"/>
          <c:x val="0.47086176227235099"/>
          <c:y val="1.459410015306568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Sheet5!$B$26</c:f>
              <c:strCache>
                <c:ptCount val="1"/>
                <c:pt idx="0">
                  <c:v>&lt;31 OmniGen Pro</c:v>
                </c:pt>
              </c:strCache>
            </c:strRef>
          </c:tx>
          <c:spPr>
            <a:solidFill>
              <a:srgbClr val="59923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Sheet5!$A$27:$A$32</c:f>
              <c:strCache>
                <c:ptCount val="6"/>
                <c:pt idx="0">
                  <c:v>SOLD       </c:v>
                </c:pt>
                <c:pt idx="1">
                  <c:v>DIED       </c:v>
                </c:pt>
                <c:pt idx="2">
                  <c:v>MAST       </c:v>
                </c:pt>
                <c:pt idx="3">
                  <c:v>ILL        </c:v>
                </c:pt>
                <c:pt idx="4">
                  <c:v>LAME       </c:v>
                </c:pt>
                <c:pt idx="5">
                  <c:v>RETAINP    </c:v>
                </c:pt>
              </c:strCache>
            </c:strRef>
          </c:cat>
          <c:val>
            <c:numRef>
              <c:f>Sheet5!$B$27:$B$32</c:f>
              <c:numCache>
                <c:formatCode>0.0%</c:formatCode>
                <c:ptCount val="6"/>
                <c:pt idx="0">
                  <c:v>4.807692307692308E-2</c:v>
                </c:pt>
                <c:pt idx="1">
                  <c:v>1.5625E-2</c:v>
                </c:pt>
                <c:pt idx="2">
                  <c:v>2.8846153846153848E-2</c:v>
                </c:pt>
                <c:pt idx="3">
                  <c:v>0.21153846153846154</c:v>
                </c:pt>
                <c:pt idx="4">
                  <c:v>1.3221153846153846E-2</c:v>
                </c:pt>
                <c:pt idx="5">
                  <c:v>3.7259615384615384E-2</c:v>
                </c:pt>
              </c:numCache>
            </c:numRef>
          </c:val>
          <c:extLst>
            <c:ext xmlns:c16="http://schemas.microsoft.com/office/drawing/2014/chart" uri="{C3380CC4-5D6E-409C-BE32-E72D297353CC}">
              <c16:uniqueId val="{00000000-EB39-4B52-9733-E9A10505D29F}"/>
            </c:ext>
          </c:extLst>
        </c:ser>
        <c:ser>
          <c:idx val="1"/>
          <c:order val="1"/>
          <c:tx>
            <c:strRef>
              <c:f>Sheet5!$C$26</c:f>
              <c:strCache>
                <c:ptCount val="1"/>
                <c:pt idx="0">
                  <c:v>&lt;31 No OG</c:v>
                </c:pt>
              </c:strCache>
            </c:strRef>
          </c:tx>
          <c:spPr>
            <a:solidFill>
              <a:srgbClr val="0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Sheet5!$A$27:$A$32</c:f>
              <c:strCache>
                <c:ptCount val="6"/>
                <c:pt idx="0">
                  <c:v>SOLD       </c:v>
                </c:pt>
                <c:pt idx="1">
                  <c:v>DIED       </c:v>
                </c:pt>
                <c:pt idx="2">
                  <c:v>MAST       </c:v>
                </c:pt>
                <c:pt idx="3">
                  <c:v>ILL        </c:v>
                </c:pt>
                <c:pt idx="4">
                  <c:v>LAME       </c:v>
                </c:pt>
                <c:pt idx="5">
                  <c:v>RETAINP    </c:v>
                </c:pt>
              </c:strCache>
            </c:strRef>
          </c:cat>
          <c:val>
            <c:numRef>
              <c:f>Sheet5!$C$27:$C$32</c:f>
              <c:numCache>
                <c:formatCode>0.0%</c:formatCode>
                <c:ptCount val="6"/>
                <c:pt idx="0">
                  <c:v>5.8954393770856504E-2</c:v>
                </c:pt>
                <c:pt idx="1">
                  <c:v>1.4460511679644048E-2</c:v>
                </c:pt>
                <c:pt idx="2">
                  <c:v>3.8932146829810901E-2</c:v>
                </c:pt>
                <c:pt idx="3">
                  <c:v>0.25361512791991103</c:v>
                </c:pt>
                <c:pt idx="4">
                  <c:v>5.5617352614015575E-3</c:v>
                </c:pt>
                <c:pt idx="5">
                  <c:v>3.781979977753059E-2</c:v>
                </c:pt>
              </c:numCache>
            </c:numRef>
          </c:val>
          <c:extLst>
            <c:ext xmlns:c16="http://schemas.microsoft.com/office/drawing/2014/chart" uri="{C3380CC4-5D6E-409C-BE32-E72D297353CC}">
              <c16:uniqueId val="{00000001-EB39-4B52-9733-E9A10505D29F}"/>
            </c:ext>
          </c:extLst>
        </c:ser>
        <c:dLbls>
          <c:showLegendKey val="0"/>
          <c:showVal val="0"/>
          <c:showCatName val="0"/>
          <c:showSerName val="0"/>
          <c:showPercent val="0"/>
          <c:showBubbleSize val="0"/>
        </c:dLbls>
        <c:gapWidth val="219"/>
        <c:overlap val="-27"/>
        <c:axId val="101971648"/>
        <c:axId val="101974144"/>
      </c:barChart>
      <c:catAx>
        <c:axId val="10197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101974144"/>
        <c:crosses val="autoZero"/>
        <c:auto val="1"/>
        <c:lblAlgn val="ctr"/>
        <c:lblOffset val="100"/>
        <c:noMultiLvlLbl val="0"/>
      </c:catAx>
      <c:valAx>
        <c:axId val="1019741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197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Milk</c:v>
                </c:pt>
              </c:strCache>
            </c:strRef>
          </c:tx>
          <c:spPr>
            <a:solidFill>
              <a:schemeClr val="accent1"/>
            </a:solidFill>
            <a:ln>
              <a:noFill/>
            </a:ln>
            <a:effectLst/>
          </c:spPr>
          <c:invertIfNegative val="0"/>
          <c:dPt>
            <c:idx val="0"/>
            <c:invertIfNegative val="0"/>
            <c:bubble3D val="0"/>
            <c:spPr>
              <a:solidFill>
                <a:srgbClr val="578E32"/>
              </a:solidFill>
              <a:ln>
                <a:noFill/>
              </a:ln>
              <a:effectLst/>
            </c:spPr>
            <c:extLst>
              <c:ext xmlns:c16="http://schemas.microsoft.com/office/drawing/2014/chart" uri="{C3380CC4-5D6E-409C-BE32-E72D297353CC}">
                <c16:uniqueId val="{00000002-5BE5-48C5-8D20-EDC1B86157EC}"/>
              </c:ext>
            </c:extLst>
          </c:dPt>
          <c:dPt>
            <c:idx val="1"/>
            <c:invertIfNegative val="0"/>
            <c:bubble3D val="0"/>
            <c:spPr>
              <a:solidFill>
                <a:srgbClr val="000000"/>
              </a:solidFill>
              <a:ln>
                <a:noFill/>
              </a:ln>
              <a:effectLst/>
            </c:spPr>
            <c:extLst>
              <c:ext xmlns:c16="http://schemas.microsoft.com/office/drawing/2014/chart" uri="{C3380CC4-5D6E-409C-BE32-E72D297353CC}">
                <c16:uniqueId val="{00000003-5BE5-48C5-8D20-EDC1B86157E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OmniGen Pro</c:v>
                </c:pt>
                <c:pt idx="1">
                  <c:v>No OG</c:v>
                </c:pt>
              </c:strCache>
            </c:strRef>
          </c:cat>
          <c:val>
            <c:numRef>
              <c:f>Sheet1!$B$2:$C$2</c:f>
              <c:numCache>
                <c:formatCode>General</c:formatCode>
                <c:ptCount val="2"/>
                <c:pt idx="0">
                  <c:v>94.1</c:v>
                </c:pt>
                <c:pt idx="1">
                  <c:v>90.4</c:v>
                </c:pt>
              </c:numCache>
            </c:numRef>
          </c:val>
          <c:extLst>
            <c:ext xmlns:c16="http://schemas.microsoft.com/office/drawing/2014/chart" uri="{C3380CC4-5D6E-409C-BE32-E72D297353CC}">
              <c16:uniqueId val="{00000000-5BE5-48C5-8D20-EDC1B86157EC}"/>
            </c:ext>
          </c:extLst>
        </c:ser>
        <c:dLbls>
          <c:showLegendKey val="0"/>
          <c:showVal val="0"/>
          <c:showCatName val="0"/>
          <c:showSerName val="0"/>
          <c:showPercent val="0"/>
          <c:showBubbleSize val="0"/>
        </c:dLbls>
        <c:gapWidth val="219"/>
        <c:overlap val="-27"/>
        <c:axId val="1194754655"/>
        <c:axId val="1194755071"/>
      </c:barChart>
      <c:catAx>
        <c:axId val="1194754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1194755071"/>
        <c:crosses val="autoZero"/>
        <c:auto val="1"/>
        <c:lblAlgn val="ctr"/>
        <c:lblOffset val="100"/>
        <c:noMultiLvlLbl val="0"/>
      </c:catAx>
      <c:valAx>
        <c:axId val="1194755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947546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'Fresh Events-Cows'!$M$3</c:f>
              <c:strCache>
                <c:ptCount val="1"/>
                <c:pt idx="0">
                  <c:v>Prior Year</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'Fresh Events-Cows'!$L$4:$L$10</c:f>
              <c:strCache>
                <c:ptCount val="7"/>
                <c:pt idx="0">
                  <c:v>Sold </c:v>
                </c:pt>
                <c:pt idx="1">
                  <c:v>Died</c:v>
                </c:pt>
                <c:pt idx="2">
                  <c:v>Sold/Died</c:v>
                </c:pt>
                <c:pt idx="3">
                  <c:v>MAST </c:v>
                </c:pt>
                <c:pt idx="4">
                  <c:v>MASRTRT    </c:v>
                </c:pt>
                <c:pt idx="5">
                  <c:v>METR       </c:v>
                </c:pt>
                <c:pt idx="6">
                  <c:v>RP         </c:v>
                </c:pt>
              </c:strCache>
              <c:extLst/>
            </c:strRef>
          </c:cat>
          <c:val>
            <c:numRef>
              <c:f>'Fresh Events-Cows'!$M$4:$M$10</c:f>
              <c:numCache>
                <c:formatCode>0.0%</c:formatCode>
                <c:ptCount val="7"/>
                <c:pt idx="0">
                  <c:v>4.0796963946869068E-2</c:v>
                </c:pt>
                <c:pt idx="1">
                  <c:v>1.8342820999367487E-2</c:v>
                </c:pt>
                <c:pt idx="2">
                  <c:v>5.9139784946236562E-2</c:v>
                </c:pt>
                <c:pt idx="3">
                  <c:v>0.10847564832384567</c:v>
                </c:pt>
                <c:pt idx="4">
                  <c:v>1.8659076533839341E-2</c:v>
                </c:pt>
                <c:pt idx="5">
                  <c:v>9.8039215686274508E-3</c:v>
                </c:pt>
                <c:pt idx="6">
                  <c:v>3.510436432637571E-2</c:v>
                </c:pt>
              </c:numCache>
              <c:extLst/>
            </c:numRef>
          </c:val>
          <c:extLst>
            <c:ext xmlns:c16="http://schemas.microsoft.com/office/drawing/2014/chart" uri="{C3380CC4-5D6E-409C-BE32-E72D297353CC}">
              <c16:uniqueId val="{00000000-3DFB-4D24-A1EA-F3FDDEC9D645}"/>
            </c:ext>
          </c:extLst>
        </c:ser>
        <c:ser>
          <c:idx val="2"/>
          <c:order val="1"/>
          <c:tx>
            <c:strRef>
              <c:f>'Fresh Events-Cows'!$N$3</c:f>
              <c:strCache>
                <c:ptCount val="1"/>
                <c:pt idx="0">
                  <c:v>OmniGen Pro</c:v>
                </c:pt>
              </c:strCache>
            </c:strRef>
          </c:tx>
          <c:spPr>
            <a:solidFill>
              <a:srgbClr val="59923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'Fresh Events-Cows'!$L$4:$L$10</c:f>
              <c:strCache>
                <c:ptCount val="7"/>
                <c:pt idx="0">
                  <c:v>Sold </c:v>
                </c:pt>
                <c:pt idx="1">
                  <c:v>Died</c:v>
                </c:pt>
                <c:pt idx="2">
                  <c:v>Sold/Died</c:v>
                </c:pt>
                <c:pt idx="3">
                  <c:v>MAST </c:v>
                </c:pt>
                <c:pt idx="4">
                  <c:v>MASRTRT    </c:v>
                </c:pt>
                <c:pt idx="5">
                  <c:v>METR       </c:v>
                </c:pt>
                <c:pt idx="6">
                  <c:v>RP         </c:v>
                </c:pt>
              </c:strCache>
              <c:extLst/>
            </c:strRef>
          </c:cat>
          <c:val>
            <c:numRef>
              <c:f>'Fresh Events-Cows'!$N$4:$N$10</c:f>
              <c:numCache>
                <c:formatCode>0.0%</c:formatCode>
                <c:ptCount val="7"/>
                <c:pt idx="0">
                  <c:v>3.3668974197608559E-2</c:v>
                </c:pt>
                <c:pt idx="1">
                  <c:v>1.3530522341095029E-2</c:v>
                </c:pt>
                <c:pt idx="2">
                  <c:v>4.7199496538703589E-2</c:v>
                </c:pt>
                <c:pt idx="3">
                  <c:v>7.5204531151667711E-2</c:v>
                </c:pt>
                <c:pt idx="4">
                  <c:v>1.038388923851479E-2</c:v>
                </c:pt>
                <c:pt idx="5">
                  <c:v>1.0698552548772814E-2</c:v>
                </c:pt>
                <c:pt idx="6">
                  <c:v>4.8772813089993705E-2</c:v>
                </c:pt>
              </c:numCache>
              <c:extLst/>
            </c:numRef>
          </c:val>
          <c:extLst>
            <c:ext xmlns:c16="http://schemas.microsoft.com/office/drawing/2014/chart" uri="{C3380CC4-5D6E-409C-BE32-E72D297353CC}">
              <c16:uniqueId val="{00000001-3DFB-4D24-A1EA-F3FDDEC9D645}"/>
            </c:ext>
          </c:extLst>
        </c:ser>
        <c:dLbls>
          <c:showLegendKey val="0"/>
          <c:showVal val="1"/>
          <c:showCatName val="0"/>
          <c:showSerName val="0"/>
          <c:showPercent val="0"/>
          <c:showBubbleSize val="0"/>
        </c:dLbls>
        <c:gapWidth val="75"/>
        <c:axId val="454607360"/>
        <c:axId val="454604408"/>
      </c:barChart>
      <c:catAx>
        <c:axId val="45460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454604408"/>
        <c:crosses val="autoZero"/>
        <c:auto val="1"/>
        <c:lblAlgn val="ctr"/>
        <c:lblOffset val="100"/>
        <c:noMultiLvlLbl val="0"/>
      </c:catAx>
      <c:valAx>
        <c:axId val="45460440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4607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'Fresh Events-Cows'!$M$3</c:f>
              <c:strCache>
                <c:ptCount val="1"/>
                <c:pt idx="0">
                  <c:v>Prior Year</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'Fresh Events-Cows'!$L$11:$L$13</c:f>
              <c:strCache>
                <c:ptCount val="3"/>
                <c:pt idx="0">
                  <c:v>Digestive</c:v>
                </c:pt>
                <c:pt idx="1">
                  <c:v>EXENEL</c:v>
                </c:pt>
                <c:pt idx="2">
                  <c:v>Asp</c:v>
                </c:pt>
              </c:strCache>
              <c:extLst/>
            </c:strRef>
          </c:cat>
          <c:val>
            <c:numRef>
              <c:f>'Fresh Events-Cows'!$M$11:$M$13</c:f>
              <c:numCache>
                <c:formatCode>0.0%</c:formatCode>
                <c:ptCount val="3"/>
                <c:pt idx="0">
                  <c:v>0.11859582542694497</c:v>
                </c:pt>
                <c:pt idx="1">
                  <c:v>5.1549652118912083E-2</c:v>
                </c:pt>
                <c:pt idx="2">
                  <c:v>0.18279569892473119</c:v>
                </c:pt>
              </c:numCache>
              <c:extLst/>
            </c:numRef>
          </c:val>
          <c:extLst>
            <c:ext xmlns:c16="http://schemas.microsoft.com/office/drawing/2014/chart" uri="{C3380CC4-5D6E-409C-BE32-E72D297353CC}">
              <c16:uniqueId val="{00000000-7BAE-4F03-9A81-722959D1EFA7}"/>
            </c:ext>
          </c:extLst>
        </c:ser>
        <c:ser>
          <c:idx val="2"/>
          <c:order val="1"/>
          <c:tx>
            <c:strRef>
              <c:f>'Fresh Events-Cows'!$N$3</c:f>
              <c:strCache>
                <c:ptCount val="1"/>
                <c:pt idx="0">
                  <c:v>OmniGen Pro</c:v>
                </c:pt>
              </c:strCache>
            </c:strRef>
          </c:tx>
          <c:spPr>
            <a:solidFill>
              <a:srgbClr val="5C98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'Fresh Events-Cows'!$L$11:$L$13</c:f>
              <c:strCache>
                <c:ptCount val="3"/>
                <c:pt idx="0">
                  <c:v>Digestive</c:v>
                </c:pt>
                <c:pt idx="1">
                  <c:v>EXENEL</c:v>
                </c:pt>
                <c:pt idx="2">
                  <c:v>Asp</c:v>
                </c:pt>
              </c:strCache>
              <c:extLst/>
            </c:strRef>
          </c:cat>
          <c:val>
            <c:numRef>
              <c:f>'Fresh Events-Cows'!$N$11:$N$13</c:f>
              <c:numCache>
                <c:formatCode>0.0%</c:formatCode>
                <c:ptCount val="3"/>
                <c:pt idx="0">
                  <c:v>0.12555066079295155</c:v>
                </c:pt>
                <c:pt idx="1">
                  <c:v>4.0591567023285084E-2</c:v>
                </c:pt>
                <c:pt idx="2">
                  <c:v>0.15009439899307742</c:v>
                </c:pt>
              </c:numCache>
              <c:extLst/>
            </c:numRef>
          </c:val>
          <c:extLst>
            <c:ext xmlns:c16="http://schemas.microsoft.com/office/drawing/2014/chart" uri="{C3380CC4-5D6E-409C-BE32-E72D297353CC}">
              <c16:uniqueId val="{00000001-7BAE-4F03-9A81-722959D1EFA7}"/>
            </c:ext>
          </c:extLst>
        </c:ser>
        <c:dLbls>
          <c:showLegendKey val="0"/>
          <c:showVal val="1"/>
          <c:showCatName val="0"/>
          <c:showSerName val="0"/>
          <c:showPercent val="0"/>
          <c:showBubbleSize val="0"/>
        </c:dLbls>
        <c:gapWidth val="75"/>
        <c:axId val="454607360"/>
        <c:axId val="454604408"/>
      </c:barChart>
      <c:catAx>
        <c:axId val="45460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454604408"/>
        <c:crosses val="autoZero"/>
        <c:auto val="1"/>
        <c:lblAlgn val="ctr"/>
        <c:lblOffset val="100"/>
        <c:noMultiLvlLbl val="0"/>
      </c:catAx>
      <c:valAx>
        <c:axId val="45460440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4607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'Herd Health'!$N$2</c:f>
              <c:strCache>
                <c:ptCount val="1"/>
                <c:pt idx="0">
                  <c:v>Prior Year</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'Herd Health'!$M$3:$M$8</c:f>
              <c:strCache>
                <c:ptCount val="6"/>
                <c:pt idx="0">
                  <c:v>Died</c:v>
                </c:pt>
                <c:pt idx="1">
                  <c:v>Foot Rot</c:v>
                </c:pt>
                <c:pt idx="2">
                  <c:v>MAST </c:v>
                </c:pt>
                <c:pt idx="3">
                  <c:v>MRTRT    </c:v>
                </c:pt>
                <c:pt idx="4">
                  <c:v>Digestive</c:v>
                </c:pt>
                <c:pt idx="5">
                  <c:v>% Abort</c:v>
                </c:pt>
              </c:strCache>
            </c:strRef>
          </c:cat>
          <c:val>
            <c:numRef>
              <c:f>'Herd Health'!$N$3:$N$8</c:f>
              <c:numCache>
                <c:formatCode>0.00%</c:formatCode>
                <c:ptCount val="6"/>
                <c:pt idx="0">
                  <c:v>2.7214823393167342E-2</c:v>
                </c:pt>
                <c:pt idx="1">
                  <c:v>2.1231422505307855E-3</c:v>
                </c:pt>
                <c:pt idx="2">
                  <c:v>0.21463038023547579</c:v>
                </c:pt>
                <c:pt idx="3">
                  <c:v>4.6516116579810848E-2</c:v>
                </c:pt>
                <c:pt idx="4">
                  <c:v>0.14128546612623047</c:v>
                </c:pt>
                <c:pt idx="5">
                  <c:v>0.13375130616509928</c:v>
                </c:pt>
              </c:numCache>
            </c:numRef>
          </c:val>
          <c:extLst>
            <c:ext xmlns:c16="http://schemas.microsoft.com/office/drawing/2014/chart" uri="{C3380CC4-5D6E-409C-BE32-E72D297353CC}">
              <c16:uniqueId val="{00000000-E9D8-4B6F-B755-D08DD65C14D2}"/>
            </c:ext>
          </c:extLst>
        </c:ser>
        <c:ser>
          <c:idx val="1"/>
          <c:order val="1"/>
          <c:tx>
            <c:strRef>
              <c:f>'Herd Health'!$O$2</c:f>
              <c:strCache>
                <c:ptCount val="1"/>
                <c:pt idx="0">
                  <c:v>OGP</c:v>
                </c:pt>
              </c:strCache>
            </c:strRef>
          </c:tx>
          <c:spPr>
            <a:solidFill>
              <a:srgbClr val="59923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'Herd Health'!$M$3:$M$8</c:f>
              <c:strCache>
                <c:ptCount val="6"/>
                <c:pt idx="0">
                  <c:v>Died</c:v>
                </c:pt>
                <c:pt idx="1">
                  <c:v>Foot Rot</c:v>
                </c:pt>
                <c:pt idx="2">
                  <c:v>MAST </c:v>
                </c:pt>
                <c:pt idx="3">
                  <c:v>MRTRT    </c:v>
                </c:pt>
                <c:pt idx="4">
                  <c:v>Digestive</c:v>
                </c:pt>
                <c:pt idx="5">
                  <c:v>% Abort</c:v>
                </c:pt>
              </c:strCache>
            </c:strRef>
          </c:cat>
          <c:val>
            <c:numRef>
              <c:f>'Herd Health'!$O$3:$O$8</c:f>
              <c:numCache>
                <c:formatCode>0.00%</c:formatCode>
                <c:ptCount val="6"/>
                <c:pt idx="0">
                  <c:v>1.8990984078265875E-2</c:v>
                </c:pt>
                <c:pt idx="1">
                  <c:v>1.5346249760214848E-3</c:v>
                </c:pt>
                <c:pt idx="2">
                  <c:v>0.13562248225589871</c:v>
                </c:pt>
                <c:pt idx="3">
                  <c:v>2.6855937080375984E-2</c:v>
                </c:pt>
                <c:pt idx="4">
                  <c:v>0.11739881066564359</c:v>
                </c:pt>
                <c:pt idx="5">
                  <c:v>0.10344827586206896</c:v>
                </c:pt>
              </c:numCache>
            </c:numRef>
          </c:val>
          <c:extLst>
            <c:ext xmlns:c16="http://schemas.microsoft.com/office/drawing/2014/chart" uri="{C3380CC4-5D6E-409C-BE32-E72D297353CC}">
              <c16:uniqueId val="{00000001-E9D8-4B6F-B755-D08DD65C14D2}"/>
            </c:ext>
          </c:extLst>
        </c:ser>
        <c:dLbls>
          <c:showLegendKey val="0"/>
          <c:showVal val="1"/>
          <c:showCatName val="0"/>
          <c:showSerName val="0"/>
          <c:showPercent val="0"/>
          <c:showBubbleSize val="0"/>
        </c:dLbls>
        <c:gapWidth val="75"/>
        <c:axId val="1805626271"/>
        <c:axId val="1805619199"/>
      </c:barChart>
      <c:catAx>
        <c:axId val="1805626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1805619199"/>
        <c:crosses val="autoZero"/>
        <c:auto val="1"/>
        <c:lblAlgn val="ctr"/>
        <c:lblOffset val="100"/>
        <c:noMultiLvlLbl val="0"/>
      </c:catAx>
      <c:valAx>
        <c:axId val="1805619199"/>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05626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000000"/>
                </a:solidFill>
                <a:latin typeface="+mn-lt"/>
                <a:ea typeface="+mn-ea"/>
                <a:cs typeface="+mn-cs"/>
              </a:defRPr>
            </a:pPr>
            <a:r>
              <a:rPr lang="en-US" sz="1800" b="1">
                <a:solidFill>
                  <a:srgbClr val="000000"/>
                </a:solidFill>
              </a:rPr>
              <a:t>21 day preg risk</a:t>
            </a:r>
          </a:p>
        </c:rich>
      </c:tx>
      <c:overlay val="0"/>
      <c:spPr>
        <a:noFill/>
        <a:ln>
          <a:noFill/>
        </a:ln>
        <a:effectLst/>
      </c:spPr>
      <c:txPr>
        <a:bodyPr rot="0" spcFirstLastPara="1" vertOverflow="ellipsis" vert="horz" wrap="square" anchor="ctr" anchorCtr="1"/>
        <a:lstStyle/>
        <a:p>
          <a:pPr>
            <a:defRPr sz="1800" b="1" i="0" u="none" strike="noStrike" kern="1200" spc="0" baseline="0">
              <a:solidFill>
                <a:srgbClr val="000000"/>
              </a:solidFill>
              <a:latin typeface="+mn-lt"/>
              <a:ea typeface="+mn-ea"/>
              <a:cs typeface="+mn-cs"/>
            </a:defRPr>
          </a:pPr>
          <a:endParaRPr lang="en-US"/>
        </a:p>
      </c:txPr>
    </c:title>
    <c:autoTitleDeleted val="0"/>
    <c:plotArea>
      <c:layout/>
      <c:lineChart>
        <c:grouping val="standard"/>
        <c:varyColors val="0"/>
        <c:ser>
          <c:idx val="0"/>
          <c:order val="0"/>
          <c:tx>
            <c:strRef>
              <c:f>'Repro 2'!$B$2</c:f>
              <c:strCache>
                <c:ptCount val="1"/>
                <c:pt idx="0">
                  <c:v>PY</c:v>
                </c:pt>
              </c:strCache>
            </c:strRef>
          </c:tx>
          <c:spPr>
            <a:ln w="57150" cap="rnd">
              <a:solidFill>
                <a:schemeClr val="bg2">
                  <a:lumMod val="75000"/>
                </a:schemeClr>
              </a:solidFill>
              <a:round/>
            </a:ln>
            <a:effectLst/>
          </c:spPr>
          <c:marker>
            <c:symbol val="none"/>
          </c:marker>
          <c:dLbls>
            <c:dLbl>
              <c:idx val="0"/>
              <c:layout>
                <c:manualLayout>
                  <c:x val="-1.8179808903010289E-3"/>
                  <c:y val="-2.50677520147958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80B-47A7-8EDC-824A1F3D6A9E}"/>
                </c:ext>
              </c:extLst>
            </c:dLbl>
            <c:dLbl>
              <c:idx val="1"/>
              <c:layout>
                <c:manualLayout>
                  <c:x val="-1.4543847122408199E-2"/>
                  <c:y val="5.4693277123191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0B-47A7-8EDC-824A1F3D6A9E}"/>
                </c:ext>
              </c:extLst>
            </c:dLbl>
            <c:dLbl>
              <c:idx val="2"/>
              <c:layout>
                <c:manualLayout>
                  <c:x val="-9.089904451505211E-3"/>
                  <c:y val="-3.646218474879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80B-47A7-8EDC-824A1F3D6A9E}"/>
                </c:ext>
              </c:extLst>
            </c:dLbl>
            <c:dLbl>
              <c:idx val="3"/>
              <c:layout>
                <c:manualLayout>
                  <c:x val="-9.0899044515058115E-4"/>
                  <c:y val="-2.5067752014795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80B-47A7-8EDC-824A1F3D6A9E}"/>
                </c:ext>
              </c:extLst>
            </c:dLbl>
            <c:dLbl>
              <c:idx val="4"/>
              <c:layout>
                <c:manualLayout>
                  <c:x val="-1.3331705853203892E-16"/>
                  <c:y val="3.19044116551946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0B-47A7-8EDC-824A1F3D6A9E}"/>
                </c:ext>
              </c:extLst>
            </c:dLbl>
            <c:dLbl>
              <c:idx val="5"/>
              <c:layout>
                <c:manualLayout>
                  <c:x val="9.0899044515051447E-4"/>
                  <c:y val="2.962552510839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80B-47A7-8EDC-824A1F3D6A9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2'!$A$3:$A$9</c:f>
              <c:strCache>
                <c:ptCount val="7"/>
                <c:pt idx="0">
                  <c:v>April</c:v>
                </c:pt>
                <c:pt idx="1">
                  <c:v>May</c:v>
                </c:pt>
                <c:pt idx="2">
                  <c:v>June</c:v>
                </c:pt>
                <c:pt idx="3">
                  <c:v>July</c:v>
                </c:pt>
                <c:pt idx="4">
                  <c:v>August</c:v>
                </c:pt>
                <c:pt idx="5">
                  <c:v>September</c:v>
                </c:pt>
                <c:pt idx="6">
                  <c:v>October</c:v>
                </c:pt>
              </c:strCache>
            </c:strRef>
          </c:cat>
          <c:val>
            <c:numRef>
              <c:f>'Repro 2'!$B$3:$B$9</c:f>
              <c:numCache>
                <c:formatCode>General</c:formatCode>
                <c:ptCount val="7"/>
                <c:pt idx="0">
                  <c:v>27</c:v>
                </c:pt>
                <c:pt idx="1">
                  <c:v>22</c:v>
                </c:pt>
                <c:pt idx="2">
                  <c:v>21.5</c:v>
                </c:pt>
                <c:pt idx="3">
                  <c:v>20</c:v>
                </c:pt>
                <c:pt idx="4">
                  <c:v>17.5</c:v>
                </c:pt>
                <c:pt idx="5">
                  <c:v>21</c:v>
                </c:pt>
                <c:pt idx="6">
                  <c:v>25.5</c:v>
                </c:pt>
              </c:numCache>
            </c:numRef>
          </c:val>
          <c:smooth val="0"/>
          <c:extLst>
            <c:ext xmlns:c16="http://schemas.microsoft.com/office/drawing/2014/chart" uri="{C3380CC4-5D6E-409C-BE32-E72D297353CC}">
              <c16:uniqueId val="{00000000-F80B-47A7-8EDC-824A1F3D6A9E}"/>
            </c:ext>
          </c:extLst>
        </c:ser>
        <c:ser>
          <c:idx val="1"/>
          <c:order val="1"/>
          <c:tx>
            <c:strRef>
              <c:f>'Repro 2'!$C$2</c:f>
              <c:strCache>
                <c:ptCount val="1"/>
                <c:pt idx="0">
                  <c:v>OGP</c:v>
                </c:pt>
              </c:strCache>
            </c:strRef>
          </c:tx>
          <c:spPr>
            <a:ln w="57150" cap="rnd">
              <a:solidFill>
                <a:schemeClr val="accent2"/>
              </a:solidFill>
              <a:round/>
            </a:ln>
            <a:effectLst/>
          </c:spPr>
          <c:marker>
            <c:symbol val="none"/>
          </c:marker>
          <c:dLbls>
            <c:dLbl>
              <c:idx val="0"/>
              <c:layout>
                <c:manualLayout>
                  <c:x val="0"/>
                  <c:y val="-2.50677520147958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0B-47A7-8EDC-824A1F3D6A9E}"/>
                </c:ext>
              </c:extLst>
            </c:dLbl>
            <c:dLbl>
              <c:idx val="2"/>
              <c:layout>
                <c:manualLayout>
                  <c:x val="-1.9088799348160806E-2"/>
                  <c:y val="3.87410712955935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80B-47A7-8EDC-824A1F3D6A9E}"/>
                </c:ext>
              </c:extLst>
            </c:dLbl>
            <c:dLbl>
              <c:idx val="3"/>
              <c:layout>
                <c:manualLayout>
                  <c:x val="-6.6658529266019459E-17"/>
                  <c:y val="-3.19044116551947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0B-47A7-8EDC-824A1F3D6A9E}"/>
                </c:ext>
              </c:extLst>
            </c:dLbl>
            <c:dLbl>
              <c:idx val="4"/>
              <c:layout>
                <c:manualLayout>
                  <c:x val="9.0899044515038122E-4"/>
                  <c:y val="4.3298844389192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0B-47A7-8EDC-824A1F3D6A9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2'!$A$3:$A$9</c:f>
              <c:strCache>
                <c:ptCount val="7"/>
                <c:pt idx="0">
                  <c:v>April</c:v>
                </c:pt>
                <c:pt idx="1">
                  <c:v>May</c:v>
                </c:pt>
                <c:pt idx="2">
                  <c:v>June</c:v>
                </c:pt>
                <c:pt idx="3">
                  <c:v>July</c:v>
                </c:pt>
                <c:pt idx="4">
                  <c:v>August</c:v>
                </c:pt>
                <c:pt idx="5">
                  <c:v>September</c:v>
                </c:pt>
                <c:pt idx="6">
                  <c:v>October</c:v>
                </c:pt>
              </c:strCache>
            </c:strRef>
          </c:cat>
          <c:val>
            <c:numRef>
              <c:f>'Repro 2'!$C$3:$C$9</c:f>
              <c:numCache>
                <c:formatCode>General</c:formatCode>
                <c:ptCount val="7"/>
                <c:pt idx="0">
                  <c:v>31</c:v>
                </c:pt>
                <c:pt idx="1">
                  <c:v>28</c:v>
                </c:pt>
                <c:pt idx="2">
                  <c:v>20</c:v>
                </c:pt>
                <c:pt idx="3">
                  <c:v>30</c:v>
                </c:pt>
                <c:pt idx="4">
                  <c:v>27</c:v>
                </c:pt>
                <c:pt idx="5">
                  <c:v>29</c:v>
                </c:pt>
                <c:pt idx="6">
                  <c:v>34</c:v>
                </c:pt>
              </c:numCache>
            </c:numRef>
          </c:val>
          <c:smooth val="0"/>
          <c:extLst>
            <c:ext xmlns:c16="http://schemas.microsoft.com/office/drawing/2014/chart" uri="{C3380CC4-5D6E-409C-BE32-E72D297353CC}">
              <c16:uniqueId val="{00000001-F80B-47A7-8EDC-824A1F3D6A9E}"/>
            </c:ext>
          </c:extLst>
        </c:ser>
        <c:dLbls>
          <c:showLegendKey val="0"/>
          <c:showVal val="0"/>
          <c:showCatName val="0"/>
          <c:showSerName val="0"/>
          <c:showPercent val="0"/>
          <c:showBubbleSize val="0"/>
        </c:dLbls>
        <c:smooth val="0"/>
        <c:axId val="2104862223"/>
        <c:axId val="2104868879"/>
      </c:lineChart>
      <c:catAx>
        <c:axId val="210486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2104868879"/>
        <c:crosses val="autoZero"/>
        <c:auto val="1"/>
        <c:lblAlgn val="ctr"/>
        <c:lblOffset val="100"/>
        <c:noMultiLvlLbl val="0"/>
      </c:catAx>
      <c:valAx>
        <c:axId val="2104868879"/>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04862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a:t>
            </a:r>
            <a:r>
              <a:rPr lang="en-US" sz="2000" b="1" baseline="0">
                <a:solidFill>
                  <a:srgbClr val="000000"/>
                </a:solidFill>
              </a:rPr>
              <a:t> Conception by Times Bred</a:t>
            </a:r>
            <a:endParaRPr lang="en-US" sz="2000" b="1">
              <a:solidFill>
                <a:srgbClr val="000000"/>
              </a:solidFill>
            </a:endParaRPr>
          </a:p>
        </c:rich>
      </c:tx>
      <c:layout>
        <c:manualLayout>
          <c:xMode val="edge"/>
          <c:yMode val="edge"/>
          <c:x val="0.36487912439780518"/>
          <c:y val="3.9723489269679418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3.669669757084431E-2"/>
          <c:y val="6.4255537017278791E-2"/>
          <c:w val="0.94944008616298192"/>
          <c:h val="0.76733625251519855"/>
        </c:manualLayout>
      </c:layout>
      <c:lineChart>
        <c:grouping val="standard"/>
        <c:varyColors val="0"/>
        <c:ser>
          <c:idx val="0"/>
          <c:order val="0"/>
          <c:tx>
            <c:strRef>
              <c:f>'Repro 2'!$N$5</c:f>
              <c:strCache>
                <c:ptCount val="1"/>
                <c:pt idx="0">
                  <c:v>PY</c:v>
                </c:pt>
              </c:strCache>
            </c:strRef>
          </c:tx>
          <c:spPr>
            <a:ln w="57150" cap="rnd">
              <a:solidFill>
                <a:schemeClr val="bg2">
                  <a:lumMod val="75000"/>
                </a:schemeClr>
              </a:solidFill>
              <a:round/>
            </a:ln>
            <a:effectLst/>
          </c:spPr>
          <c:marker>
            <c:symbol val="none"/>
          </c:marker>
          <c:dLbls>
            <c:dLbl>
              <c:idx val="0"/>
              <c:layout>
                <c:manualLayout>
                  <c:x val="0"/>
                  <c:y val="-3.4102870727742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93D-4D2A-8889-87B730F9EEFD}"/>
                </c:ext>
              </c:extLst>
            </c:dLbl>
            <c:dLbl>
              <c:idx val="1"/>
              <c:layout>
                <c:manualLayout>
                  <c:x val="0"/>
                  <c:y val="-7.7299840316216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3D-4D2A-8889-87B730F9EEFD}"/>
                </c:ext>
              </c:extLst>
            </c:dLbl>
            <c:dLbl>
              <c:idx val="2"/>
              <c:layout>
                <c:manualLayout>
                  <c:x val="-2.7726432532347504E-3"/>
                  <c:y val="-4.77440190188397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3D-4D2A-8889-87B730F9EEFD}"/>
                </c:ext>
              </c:extLst>
            </c:dLbl>
            <c:dLbl>
              <c:idx val="4"/>
              <c:layout>
                <c:manualLayout>
                  <c:x val="-6.7774941026058376E-17"/>
                  <c:y val="2.5008771867011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93D-4D2A-8889-87B730F9EEFD}"/>
                </c:ext>
              </c:extLst>
            </c:dLbl>
            <c:dLbl>
              <c:idx val="6"/>
              <c:layout>
                <c:manualLayout>
                  <c:x val="-5.5452865064696362E-3"/>
                  <c:y val="-4.3196969588474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93D-4D2A-8889-87B730F9EEF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2'!$M$6:$M$14</c:f>
              <c:strCache>
                <c:ptCount val="9"/>
                <c:pt idx="0">
                  <c:v>1</c:v>
                </c:pt>
                <c:pt idx="1">
                  <c:v>2</c:v>
                </c:pt>
                <c:pt idx="2">
                  <c:v>3</c:v>
                </c:pt>
                <c:pt idx="3">
                  <c:v>4</c:v>
                </c:pt>
                <c:pt idx="4">
                  <c:v>5</c:v>
                </c:pt>
                <c:pt idx="5">
                  <c:v>6</c:v>
                </c:pt>
                <c:pt idx="6">
                  <c:v>7</c:v>
                </c:pt>
                <c:pt idx="7">
                  <c:v>8</c:v>
                </c:pt>
                <c:pt idx="8">
                  <c:v>Average</c:v>
                </c:pt>
              </c:strCache>
            </c:strRef>
          </c:cat>
          <c:val>
            <c:numRef>
              <c:f>'Repro 2'!$N$6:$N$14</c:f>
              <c:numCache>
                <c:formatCode>0%</c:formatCode>
                <c:ptCount val="9"/>
                <c:pt idx="0">
                  <c:v>0.35</c:v>
                </c:pt>
                <c:pt idx="1">
                  <c:v>0.32</c:v>
                </c:pt>
                <c:pt idx="2">
                  <c:v>0.31</c:v>
                </c:pt>
                <c:pt idx="3">
                  <c:v>0.28000000000000003</c:v>
                </c:pt>
                <c:pt idx="4">
                  <c:v>0.23</c:v>
                </c:pt>
                <c:pt idx="5">
                  <c:v>0.28999999999999998</c:v>
                </c:pt>
                <c:pt idx="6">
                  <c:v>0.16</c:v>
                </c:pt>
                <c:pt idx="7">
                  <c:v>0.14000000000000001</c:v>
                </c:pt>
                <c:pt idx="8">
                  <c:v>0.32</c:v>
                </c:pt>
              </c:numCache>
            </c:numRef>
          </c:val>
          <c:smooth val="0"/>
          <c:extLst>
            <c:ext xmlns:c16="http://schemas.microsoft.com/office/drawing/2014/chart" uri="{C3380CC4-5D6E-409C-BE32-E72D297353CC}">
              <c16:uniqueId val="{00000000-193D-4D2A-8889-87B730F9EEFD}"/>
            </c:ext>
          </c:extLst>
        </c:ser>
        <c:ser>
          <c:idx val="1"/>
          <c:order val="1"/>
          <c:tx>
            <c:strRef>
              <c:f>'Repro 2'!$O$5</c:f>
              <c:strCache>
                <c:ptCount val="1"/>
                <c:pt idx="0">
                  <c:v>OGP</c:v>
                </c:pt>
              </c:strCache>
            </c:strRef>
          </c:tx>
          <c:spPr>
            <a:ln w="57150" cap="rnd">
              <a:solidFill>
                <a:srgbClr val="5C9834"/>
              </a:solidFill>
              <a:round/>
            </a:ln>
            <a:effectLst/>
          </c:spPr>
          <c:marker>
            <c:symbol val="none"/>
          </c:marker>
          <c:dLbls>
            <c:dLbl>
              <c:idx val="0"/>
              <c:layout>
                <c:manualLayout>
                  <c:x val="0"/>
                  <c:y val="-4.774401901883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93D-4D2A-8889-87B730F9EEFD}"/>
                </c:ext>
              </c:extLst>
            </c:dLbl>
            <c:dLbl>
              <c:idx val="1"/>
              <c:layout>
                <c:manualLayout>
                  <c:x val="0"/>
                  <c:y val="-3.8649920158108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93D-4D2A-8889-87B730F9EEFD}"/>
                </c:ext>
              </c:extLst>
            </c:dLbl>
            <c:dLbl>
              <c:idx val="2"/>
              <c:layout>
                <c:manualLayout>
                  <c:x val="0"/>
                  <c:y val="-2.9555821297377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3D-4D2A-8889-87B730F9EEFD}"/>
                </c:ext>
              </c:extLst>
            </c:dLbl>
            <c:dLbl>
              <c:idx val="3"/>
              <c:layout>
                <c:manualLayout>
                  <c:x val="-1.1090573012939002E-2"/>
                  <c:y val="-4.7744019018839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93D-4D2A-8889-87B730F9EEFD}"/>
                </c:ext>
              </c:extLst>
            </c:dLbl>
            <c:dLbl>
              <c:idx val="7"/>
              <c:layout>
                <c:manualLayout>
                  <c:x val="-9.2421441774491681E-4"/>
                  <c:y val="-5.001754373402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93D-4D2A-8889-87B730F9EEF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2'!$M$6:$M$14</c:f>
              <c:strCache>
                <c:ptCount val="9"/>
                <c:pt idx="0">
                  <c:v>1</c:v>
                </c:pt>
                <c:pt idx="1">
                  <c:v>2</c:v>
                </c:pt>
                <c:pt idx="2">
                  <c:v>3</c:v>
                </c:pt>
                <c:pt idx="3">
                  <c:v>4</c:v>
                </c:pt>
                <c:pt idx="4">
                  <c:v>5</c:v>
                </c:pt>
                <c:pt idx="5">
                  <c:v>6</c:v>
                </c:pt>
                <c:pt idx="6">
                  <c:v>7</c:v>
                </c:pt>
                <c:pt idx="7">
                  <c:v>8</c:v>
                </c:pt>
                <c:pt idx="8">
                  <c:v>Average</c:v>
                </c:pt>
              </c:strCache>
            </c:strRef>
          </c:cat>
          <c:val>
            <c:numRef>
              <c:f>'Repro 2'!$O$6:$O$14</c:f>
              <c:numCache>
                <c:formatCode>0%</c:formatCode>
                <c:ptCount val="9"/>
                <c:pt idx="0">
                  <c:v>0.4</c:v>
                </c:pt>
                <c:pt idx="1">
                  <c:v>0.38</c:v>
                </c:pt>
                <c:pt idx="2">
                  <c:v>0.38</c:v>
                </c:pt>
                <c:pt idx="3">
                  <c:v>0.32</c:v>
                </c:pt>
                <c:pt idx="4">
                  <c:v>0.34</c:v>
                </c:pt>
                <c:pt idx="5">
                  <c:v>0.25</c:v>
                </c:pt>
                <c:pt idx="6">
                  <c:v>0.11</c:v>
                </c:pt>
                <c:pt idx="7">
                  <c:v>0.38</c:v>
                </c:pt>
                <c:pt idx="8">
                  <c:v>0.37</c:v>
                </c:pt>
              </c:numCache>
            </c:numRef>
          </c:val>
          <c:smooth val="0"/>
          <c:extLst>
            <c:ext xmlns:c16="http://schemas.microsoft.com/office/drawing/2014/chart" uri="{C3380CC4-5D6E-409C-BE32-E72D297353CC}">
              <c16:uniqueId val="{00000001-193D-4D2A-8889-87B730F9EEFD}"/>
            </c:ext>
          </c:extLst>
        </c:ser>
        <c:dLbls>
          <c:showLegendKey val="0"/>
          <c:showVal val="0"/>
          <c:showCatName val="0"/>
          <c:showSerName val="0"/>
          <c:showPercent val="0"/>
          <c:showBubbleSize val="0"/>
        </c:dLbls>
        <c:smooth val="0"/>
        <c:axId val="361040911"/>
        <c:axId val="361035503"/>
      </c:lineChart>
      <c:catAx>
        <c:axId val="361040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361035503"/>
        <c:crosses val="autoZero"/>
        <c:auto val="1"/>
        <c:lblAlgn val="ctr"/>
        <c:lblOffset val="100"/>
        <c:noMultiLvlLbl val="0"/>
      </c:catAx>
      <c:valAx>
        <c:axId val="361035503"/>
        <c:scaling>
          <c:orientation val="minMax"/>
          <c:min val="0.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361040911"/>
        <c:crosses val="autoZero"/>
        <c:crossBetween val="between"/>
      </c:valAx>
      <c:spPr>
        <a:noFill/>
        <a:ln>
          <a:noFill/>
        </a:ln>
        <a:effectLst/>
      </c:spPr>
    </c:plotArea>
    <c:legend>
      <c:legendPos val="b"/>
      <c:layout>
        <c:manualLayout>
          <c:xMode val="edge"/>
          <c:yMode val="edge"/>
          <c:x val="0.40602587800369688"/>
          <c:y val="0.93751530601284627"/>
          <c:w val="0.14820702402957486"/>
          <c:h val="4.8843545696056596E-2"/>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500" b="1" i="0" u="none" strike="noStrike" kern="1200" spc="0" baseline="0">
                <a:solidFill>
                  <a:srgbClr val="000000"/>
                </a:solidFill>
                <a:latin typeface="+mn-lt"/>
                <a:ea typeface="+mn-ea"/>
                <a:cs typeface="+mn-cs"/>
              </a:defRPr>
            </a:pPr>
            <a:r>
              <a:rPr lang="en-US" sz="2500" b="1">
                <a:solidFill>
                  <a:srgbClr val="000000"/>
                </a:solidFill>
              </a:rPr>
              <a:t>Average Services Per Conception</a:t>
            </a:r>
          </a:p>
        </c:rich>
      </c:tx>
      <c:overlay val="0"/>
      <c:spPr>
        <a:noFill/>
        <a:ln>
          <a:noFill/>
        </a:ln>
        <a:effectLst/>
      </c:spPr>
      <c:txPr>
        <a:bodyPr rot="0" spcFirstLastPara="1" vertOverflow="ellipsis" vert="horz" wrap="square" anchor="ctr" anchorCtr="1"/>
        <a:lstStyle/>
        <a:p>
          <a:pPr>
            <a:defRPr sz="25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'Repro 2'!$X$6</c:f>
              <c:strCache>
                <c:ptCount val="1"/>
                <c:pt idx="0">
                  <c:v>Prior Year</c:v>
                </c:pt>
              </c:strCache>
            </c:strRef>
          </c:tx>
          <c:spPr>
            <a:solidFill>
              <a:schemeClr val="bg2">
                <a:lumMod val="75000"/>
              </a:schemeClr>
            </a:solidFill>
            <a:ln>
              <a:solidFill>
                <a:schemeClr val="bg2">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2'!$W$7</c:f>
              <c:strCache>
                <c:ptCount val="1"/>
                <c:pt idx="0">
                  <c:v>SPC</c:v>
                </c:pt>
              </c:strCache>
            </c:strRef>
          </c:cat>
          <c:val>
            <c:numRef>
              <c:f>'Repro 2'!$X$7</c:f>
              <c:numCache>
                <c:formatCode>General</c:formatCode>
                <c:ptCount val="1"/>
                <c:pt idx="0">
                  <c:v>3.1</c:v>
                </c:pt>
              </c:numCache>
            </c:numRef>
          </c:val>
          <c:extLst>
            <c:ext xmlns:c16="http://schemas.microsoft.com/office/drawing/2014/chart" uri="{C3380CC4-5D6E-409C-BE32-E72D297353CC}">
              <c16:uniqueId val="{00000000-D3CC-4CAE-B6A2-7387134337FF}"/>
            </c:ext>
          </c:extLst>
        </c:ser>
        <c:ser>
          <c:idx val="1"/>
          <c:order val="1"/>
          <c:tx>
            <c:strRef>
              <c:f>'Repro 2'!$Y$6</c:f>
              <c:strCache>
                <c:ptCount val="1"/>
                <c:pt idx="0">
                  <c:v>OGP</c:v>
                </c:pt>
              </c:strCache>
            </c:strRef>
          </c:tx>
          <c:spPr>
            <a:solidFill>
              <a:srgbClr val="5C98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2'!$W$7</c:f>
              <c:strCache>
                <c:ptCount val="1"/>
                <c:pt idx="0">
                  <c:v>SPC</c:v>
                </c:pt>
              </c:strCache>
            </c:strRef>
          </c:cat>
          <c:val>
            <c:numRef>
              <c:f>'Repro 2'!$Y$7</c:f>
              <c:numCache>
                <c:formatCode>General</c:formatCode>
                <c:ptCount val="1"/>
                <c:pt idx="0">
                  <c:v>2.7</c:v>
                </c:pt>
              </c:numCache>
            </c:numRef>
          </c:val>
          <c:extLst>
            <c:ext xmlns:c16="http://schemas.microsoft.com/office/drawing/2014/chart" uri="{C3380CC4-5D6E-409C-BE32-E72D297353CC}">
              <c16:uniqueId val="{00000001-D3CC-4CAE-B6A2-7387134337FF}"/>
            </c:ext>
          </c:extLst>
        </c:ser>
        <c:dLbls>
          <c:showLegendKey val="0"/>
          <c:showVal val="0"/>
          <c:showCatName val="0"/>
          <c:showSerName val="0"/>
          <c:showPercent val="0"/>
          <c:showBubbleSize val="0"/>
        </c:dLbls>
        <c:gapWidth val="219"/>
        <c:overlap val="-27"/>
        <c:axId val="1812651551"/>
        <c:axId val="402811071"/>
      </c:barChart>
      <c:catAx>
        <c:axId val="1812651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00000"/>
                </a:solidFill>
                <a:latin typeface="+mn-lt"/>
                <a:ea typeface="+mn-ea"/>
                <a:cs typeface="+mn-cs"/>
              </a:defRPr>
            </a:pPr>
            <a:endParaRPr lang="en-US"/>
          </a:p>
        </c:txPr>
        <c:crossAx val="402811071"/>
        <c:crosses val="autoZero"/>
        <c:auto val="1"/>
        <c:lblAlgn val="ctr"/>
        <c:lblOffset val="100"/>
        <c:noMultiLvlLbl val="0"/>
      </c:catAx>
      <c:valAx>
        <c:axId val="402811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12651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88363954505682E-2"/>
          <c:y val="5.4189997083697872E-2"/>
          <c:w val="0.83926574803149612"/>
          <c:h val="0.82009988334791484"/>
        </c:manualLayout>
      </c:layout>
      <c:scatterChart>
        <c:scatterStyle val="lineMarker"/>
        <c:varyColors val="0"/>
        <c:ser>
          <c:idx val="0"/>
          <c:order val="0"/>
          <c:tx>
            <c:strRef>
              <c:f>'[Chart in Microsoft PowerPoint]Feuil2'!$B$1</c:f>
              <c:strCache>
                <c:ptCount val="1"/>
                <c:pt idx="0">
                  <c:v>CON</c:v>
                </c:pt>
              </c:strCache>
            </c:strRef>
          </c:tx>
          <c:spPr>
            <a:ln w="50800" cap="rnd">
              <a:solidFill>
                <a:schemeClr val="tx1">
                  <a:lumMod val="50000"/>
                  <a:lumOff val="50000"/>
                </a:schemeClr>
              </a:solidFill>
              <a:prstDash val="sysDot"/>
              <a:round/>
            </a:ln>
            <a:effectLst/>
          </c:spPr>
          <c:marker>
            <c:symbol val="none"/>
          </c:marker>
          <c:xVal>
            <c:numRef>
              <c:f>'[Chart in Microsoft PowerPoint]Feuil2'!$A$3:$A$678</c:f>
              <c:numCache>
                <c:formatCode>General</c:formatCode>
                <c:ptCount val="676"/>
                <c:pt idx="0">
                  <c:v>0</c:v>
                </c:pt>
                <c:pt idx="1">
                  <c:v>2</c:v>
                </c:pt>
                <c:pt idx="2">
                  <c:v>2</c:v>
                </c:pt>
                <c:pt idx="3">
                  <c:v>4</c:v>
                </c:pt>
                <c:pt idx="4">
                  <c:v>4</c:v>
                </c:pt>
                <c:pt idx="5">
                  <c:v>14</c:v>
                </c:pt>
                <c:pt idx="6">
                  <c:v>16</c:v>
                </c:pt>
                <c:pt idx="7">
                  <c:v>19</c:v>
                </c:pt>
                <c:pt idx="8">
                  <c:v>19</c:v>
                </c:pt>
                <c:pt idx="9">
                  <c:v>19</c:v>
                </c:pt>
                <c:pt idx="10">
                  <c:v>20</c:v>
                </c:pt>
                <c:pt idx="11">
                  <c:v>21</c:v>
                </c:pt>
                <c:pt idx="12">
                  <c:v>21</c:v>
                </c:pt>
                <c:pt idx="13">
                  <c:v>21</c:v>
                </c:pt>
                <c:pt idx="14">
                  <c:v>24</c:v>
                </c:pt>
                <c:pt idx="15">
                  <c:v>28</c:v>
                </c:pt>
                <c:pt idx="16">
                  <c:v>28</c:v>
                </c:pt>
                <c:pt idx="17">
                  <c:v>34</c:v>
                </c:pt>
                <c:pt idx="18">
                  <c:v>35</c:v>
                </c:pt>
                <c:pt idx="19">
                  <c:v>35</c:v>
                </c:pt>
                <c:pt idx="20">
                  <c:v>36</c:v>
                </c:pt>
                <c:pt idx="21">
                  <c:v>37</c:v>
                </c:pt>
                <c:pt idx="22">
                  <c:v>38</c:v>
                </c:pt>
                <c:pt idx="23">
                  <c:v>45</c:v>
                </c:pt>
                <c:pt idx="24">
                  <c:v>46</c:v>
                </c:pt>
                <c:pt idx="25">
                  <c:v>46</c:v>
                </c:pt>
                <c:pt idx="26">
                  <c:v>46</c:v>
                </c:pt>
                <c:pt idx="27">
                  <c:v>46</c:v>
                </c:pt>
                <c:pt idx="28">
                  <c:v>48</c:v>
                </c:pt>
                <c:pt idx="29">
                  <c:v>52</c:v>
                </c:pt>
                <c:pt idx="30">
                  <c:v>54</c:v>
                </c:pt>
                <c:pt idx="31">
                  <c:v>55</c:v>
                </c:pt>
                <c:pt idx="32">
                  <c:v>55</c:v>
                </c:pt>
                <c:pt idx="33">
                  <c:v>56</c:v>
                </c:pt>
                <c:pt idx="34">
                  <c:v>56</c:v>
                </c:pt>
                <c:pt idx="35">
                  <c:v>56</c:v>
                </c:pt>
                <c:pt idx="36">
                  <c:v>58</c:v>
                </c:pt>
                <c:pt idx="37">
                  <c:v>60</c:v>
                </c:pt>
                <c:pt idx="38">
                  <c:v>60</c:v>
                </c:pt>
                <c:pt idx="39">
                  <c:v>61</c:v>
                </c:pt>
                <c:pt idx="40">
                  <c:v>63</c:v>
                </c:pt>
                <c:pt idx="41">
                  <c:v>63</c:v>
                </c:pt>
                <c:pt idx="42">
                  <c:v>63</c:v>
                </c:pt>
                <c:pt idx="43">
                  <c:v>65</c:v>
                </c:pt>
                <c:pt idx="44">
                  <c:v>67</c:v>
                </c:pt>
                <c:pt idx="45">
                  <c:v>71</c:v>
                </c:pt>
                <c:pt idx="46">
                  <c:v>71</c:v>
                </c:pt>
                <c:pt idx="47">
                  <c:v>71</c:v>
                </c:pt>
                <c:pt idx="48">
                  <c:v>75</c:v>
                </c:pt>
                <c:pt idx="49">
                  <c:v>75</c:v>
                </c:pt>
                <c:pt idx="50">
                  <c:v>75</c:v>
                </c:pt>
                <c:pt idx="51">
                  <c:v>76</c:v>
                </c:pt>
                <c:pt idx="52">
                  <c:v>77</c:v>
                </c:pt>
                <c:pt idx="53">
                  <c:v>77</c:v>
                </c:pt>
                <c:pt idx="54">
                  <c:v>77</c:v>
                </c:pt>
                <c:pt idx="55">
                  <c:v>77</c:v>
                </c:pt>
                <c:pt idx="56">
                  <c:v>77</c:v>
                </c:pt>
                <c:pt idx="57">
                  <c:v>78</c:v>
                </c:pt>
                <c:pt idx="58">
                  <c:v>78</c:v>
                </c:pt>
                <c:pt idx="59">
                  <c:v>78</c:v>
                </c:pt>
                <c:pt idx="60">
                  <c:v>78</c:v>
                </c:pt>
                <c:pt idx="61">
                  <c:v>78</c:v>
                </c:pt>
                <c:pt idx="62">
                  <c:v>78</c:v>
                </c:pt>
                <c:pt idx="63">
                  <c:v>78</c:v>
                </c:pt>
                <c:pt idx="64">
                  <c:v>78</c:v>
                </c:pt>
                <c:pt idx="65">
                  <c:v>78</c:v>
                </c:pt>
                <c:pt idx="66">
                  <c:v>78</c:v>
                </c:pt>
                <c:pt idx="67">
                  <c:v>78</c:v>
                </c:pt>
                <c:pt idx="68">
                  <c:v>78</c:v>
                </c:pt>
                <c:pt idx="69">
                  <c:v>78</c:v>
                </c:pt>
                <c:pt idx="70">
                  <c:v>78</c:v>
                </c:pt>
                <c:pt idx="71">
                  <c:v>78</c:v>
                </c:pt>
                <c:pt idx="72">
                  <c:v>78</c:v>
                </c:pt>
                <c:pt idx="73">
                  <c:v>78</c:v>
                </c:pt>
                <c:pt idx="74">
                  <c:v>78</c:v>
                </c:pt>
                <c:pt idx="75">
                  <c:v>78</c:v>
                </c:pt>
                <c:pt idx="76">
                  <c:v>78</c:v>
                </c:pt>
                <c:pt idx="77">
                  <c:v>78</c:v>
                </c:pt>
                <c:pt idx="78">
                  <c:v>78</c:v>
                </c:pt>
                <c:pt idx="79">
                  <c:v>78</c:v>
                </c:pt>
                <c:pt idx="80">
                  <c:v>78</c:v>
                </c:pt>
                <c:pt idx="81">
                  <c:v>78</c:v>
                </c:pt>
                <c:pt idx="82">
                  <c:v>78</c:v>
                </c:pt>
                <c:pt idx="83">
                  <c:v>78</c:v>
                </c:pt>
                <c:pt idx="84">
                  <c:v>78</c:v>
                </c:pt>
                <c:pt idx="85">
                  <c:v>78</c:v>
                </c:pt>
                <c:pt idx="86">
                  <c:v>78</c:v>
                </c:pt>
                <c:pt idx="87">
                  <c:v>78</c:v>
                </c:pt>
                <c:pt idx="88">
                  <c:v>79</c:v>
                </c:pt>
                <c:pt idx="89">
                  <c:v>79</c:v>
                </c:pt>
                <c:pt idx="90">
                  <c:v>79</c:v>
                </c:pt>
                <c:pt idx="91">
                  <c:v>79</c:v>
                </c:pt>
                <c:pt idx="92">
                  <c:v>79</c:v>
                </c:pt>
                <c:pt idx="93">
                  <c:v>79</c:v>
                </c:pt>
                <c:pt idx="94">
                  <c:v>79</c:v>
                </c:pt>
                <c:pt idx="95">
                  <c:v>79</c:v>
                </c:pt>
                <c:pt idx="96">
                  <c:v>79</c:v>
                </c:pt>
                <c:pt idx="97">
                  <c:v>79</c:v>
                </c:pt>
                <c:pt idx="98">
                  <c:v>79</c:v>
                </c:pt>
                <c:pt idx="99">
                  <c:v>79</c:v>
                </c:pt>
                <c:pt idx="100">
                  <c:v>79</c:v>
                </c:pt>
                <c:pt idx="101">
                  <c:v>79</c:v>
                </c:pt>
                <c:pt idx="102">
                  <c:v>79</c:v>
                </c:pt>
                <c:pt idx="103">
                  <c:v>79</c:v>
                </c:pt>
                <c:pt idx="104">
                  <c:v>79</c:v>
                </c:pt>
                <c:pt idx="105">
                  <c:v>79</c:v>
                </c:pt>
                <c:pt idx="106">
                  <c:v>79</c:v>
                </c:pt>
                <c:pt idx="107">
                  <c:v>79</c:v>
                </c:pt>
                <c:pt idx="108">
                  <c:v>79</c:v>
                </c:pt>
                <c:pt idx="109">
                  <c:v>79</c:v>
                </c:pt>
                <c:pt idx="110">
                  <c:v>79</c:v>
                </c:pt>
                <c:pt idx="111">
                  <c:v>80</c:v>
                </c:pt>
                <c:pt idx="112">
                  <c:v>80</c:v>
                </c:pt>
                <c:pt idx="113">
                  <c:v>80</c:v>
                </c:pt>
                <c:pt idx="114">
                  <c:v>80</c:v>
                </c:pt>
                <c:pt idx="115">
                  <c:v>80</c:v>
                </c:pt>
                <c:pt idx="116">
                  <c:v>80</c:v>
                </c:pt>
                <c:pt idx="117">
                  <c:v>80</c:v>
                </c:pt>
                <c:pt idx="118">
                  <c:v>80</c:v>
                </c:pt>
                <c:pt idx="119">
                  <c:v>80</c:v>
                </c:pt>
                <c:pt idx="120">
                  <c:v>80</c:v>
                </c:pt>
                <c:pt idx="121">
                  <c:v>80</c:v>
                </c:pt>
                <c:pt idx="122">
                  <c:v>80</c:v>
                </c:pt>
                <c:pt idx="123">
                  <c:v>80</c:v>
                </c:pt>
                <c:pt idx="124">
                  <c:v>80</c:v>
                </c:pt>
                <c:pt idx="125">
                  <c:v>80</c:v>
                </c:pt>
                <c:pt idx="126">
                  <c:v>80</c:v>
                </c:pt>
                <c:pt idx="127">
                  <c:v>80</c:v>
                </c:pt>
                <c:pt idx="128">
                  <c:v>80</c:v>
                </c:pt>
                <c:pt idx="129">
                  <c:v>80</c:v>
                </c:pt>
                <c:pt idx="130">
                  <c:v>80</c:v>
                </c:pt>
                <c:pt idx="131">
                  <c:v>80</c:v>
                </c:pt>
                <c:pt idx="132">
                  <c:v>80</c:v>
                </c:pt>
                <c:pt idx="133">
                  <c:v>80</c:v>
                </c:pt>
                <c:pt idx="134">
                  <c:v>80</c:v>
                </c:pt>
                <c:pt idx="135">
                  <c:v>80</c:v>
                </c:pt>
                <c:pt idx="136">
                  <c:v>80</c:v>
                </c:pt>
                <c:pt idx="137">
                  <c:v>80</c:v>
                </c:pt>
                <c:pt idx="138">
                  <c:v>80</c:v>
                </c:pt>
                <c:pt idx="139">
                  <c:v>80</c:v>
                </c:pt>
                <c:pt idx="140">
                  <c:v>80</c:v>
                </c:pt>
                <c:pt idx="141">
                  <c:v>80</c:v>
                </c:pt>
                <c:pt idx="142">
                  <c:v>80</c:v>
                </c:pt>
                <c:pt idx="143">
                  <c:v>80</c:v>
                </c:pt>
                <c:pt idx="144">
                  <c:v>80</c:v>
                </c:pt>
                <c:pt idx="145">
                  <c:v>81</c:v>
                </c:pt>
                <c:pt idx="146">
                  <c:v>81</c:v>
                </c:pt>
                <c:pt idx="147">
                  <c:v>81</c:v>
                </c:pt>
                <c:pt idx="148">
                  <c:v>81</c:v>
                </c:pt>
                <c:pt idx="149">
                  <c:v>81</c:v>
                </c:pt>
                <c:pt idx="150">
                  <c:v>81</c:v>
                </c:pt>
                <c:pt idx="151">
                  <c:v>81</c:v>
                </c:pt>
                <c:pt idx="152">
                  <c:v>81</c:v>
                </c:pt>
                <c:pt idx="153">
                  <c:v>81</c:v>
                </c:pt>
                <c:pt idx="154">
                  <c:v>81</c:v>
                </c:pt>
                <c:pt idx="155">
                  <c:v>81</c:v>
                </c:pt>
                <c:pt idx="156">
                  <c:v>81</c:v>
                </c:pt>
                <c:pt idx="157">
                  <c:v>81</c:v>
                </c:pt>
                <c:pt idx="158">
                  <c:v>81</c:v>
                </c:pt>
                <c:pt idx="159">
                  <c:v>81</c:v>
                </c:pt>
                <c:pt idx="160">
                  <c:v>81</c:v>
                </c:pt>
                <c:pt idx="161">
                  <c:v>81</c:v>
                </c:pt>
                <c:pt idx="162">
                  <c:v>81</c:v>
                </c:pt>
                <c:pt idx="163">
                  <c:v>81</c:v>
                </c:pt>
                <c:pt idx="164">
                  <c:v>81</c:v>
                </c:pt>
                <c:pt idx="165">
                  <c:v>81</c:v>
                </c:pt>
                <c:pt idx="166">
                  <c:v>81</c:v>
                </c:pt>
                <c:pt idx="167">
                  <c:v>81</c:v>
                </c:pt>
                <c:pt idx="168">
                  <c:v>81</c:v>
                </c:pt>
                <c:pt idx="169">
                  <c:v>81</c:v>
                </c:pt>
                <c:pt idx="170">
                  <c:v>81</c:v>
                </c:pt>
                <c:pt idx="171">
                  <c:v>81</c:v>
                </c:pt>
                <c:pt idx="172">
                  <c:v>81</c:v>
                </c:pt>
                <c:pt idx="173">
                  <c:v>81</c:v>
                </c:pt>
                <c:pt idx="174">
                  <c:v>82</c:v>
                </c:pt>
                <c:pt idx="175">
                  <c:v>82</c:v>
                </c:pt>
                <c:pt idx="176">
                  <c:v>82</c:v>
                </c:pt>
                <c:pt idx="177">
                  <c:v>82</c:v>
                </c:pt>
                <c:pt idx="178">
                  <c:v>82</c:v>
                </c:pt>
                <c:pt idx="179">
                  <c:v>82</c:v>
                </c:pt>
                <c:pt idx="180">
                  <c:v>82</c:v>
                </c:pt>
                <c:pt idx="181">
                  <c:v>82</c:v>
                </c:pt>
                <c:pt idx="182">
                  <c:v>82</c:v>
                </c:pt>
                <c:pt idx="183">
                  <c:v>82</c:v>
                </c:pt>
                <c:pt idx="184">
                  <c:v>82</c:v>
                </c:pt>
                <c:pt idx="185">
                  <c:v>82</c:v>
                </c:pt>
                <c:pt idx="186">
                  <c:v>82</c:v>
                </c:pt>
                <c:pt idx="187">
                  <c:v>82</c:v>
                </c:pt>
                <c:pt idx="188">
                  <c:v>82</c:v>
                </c:pt>
                <c:pt idx="189">
                  <c:v>82</c:v>
                </c:pt>
                <c:pt idx="190">
                  <c:v>82</c:v>
                </c:pt>
                <c:pt idx="191">
                  <c:v>82</c:v>
                </c:pt>
                <c:pt idx="192">
                  <c:v>82</c:v>
                </c:pt>
                <c:pt idx="193">
                  <c:v>82</c:v>
                </c:pt>
                <c:pt idx="194">
                  <c:v>82</c:v>
                </c:pt>
                <c:pt idx="195">
                  <c:v>82</c:v>
                </c:pt>
                <c:pt idx="196">
                  <c:v>82</c:v>
                </c:pt>
                <c:pt idx="197">
                  <c:v>82</c:v>
                </c:pt>
                <c:pt idx="198">
                  <c:v>82</c:v>
                </c:pt>
                <c:pt idx="199">
                  <c:v>82</c:v>
                </c:pt>
                <c:pt idx="200">
                  <c:v>82</c:v>
                </c:pt>
                <c:pt idx="201">
                  <c:v>83</c:v>
                </c:pt>
                <c:pt idx="202">
                  <c:v>83</c:v>
                </c:pt>
                <c:pt idx="203">
                  <c:v>83</c:v>
                </c:pt>
                <c:pt idx="204">
                  <c:v>83</c:v>
                </c:pt>
                <c:pt idx="205">
                  <c:v>83</c:v>
                </c:pt>
                <c:pt idx="206">
                  <c:v>83</c:v>
                </c:pt>
                <c:pt idx="207">
                  <c:v>83</c:v>
                </c:pt>
                <c:pt idx="208">
                  <c:v>83</c:v>
                </c:pt>
                <c:pt idx="209">
                  <c:v>83</c:v>
                </c:pt>
                <c:pt idx="210">
                  <c:v>83</c:v>
                </c:pt>
                <c:pt idx="211">
                  <c:v>83</c:v>
                </c:pt>
                <c:pt idx="212">
                  <c:v>83</c:v>
                </c:pt>
                <c:pt idx="213">
                  <c:v>83</c:v>
                </c:pt>
                <c:pt idx="214">
                  <c:v>83</c:v>
                </c:pt>
                <c:pt idx="215">
                  <c:v>83</c:v>
                </c:pt>
                <c:pt idx="216">
                  <c:v>83</c:v>
                </c:pt>
                <c:pt idx="217">
                  <c:v>83</c:v>
                </c:pt>
                <c:pt idx="218">
                  <c:v>83</c:v>
                </c:pt>
                <c:pt idx="219">
                  <c:v>83</c:v>
                </c:pt>
                <c:pt idx="220">
                  <c:v>83</c:v>
                </c:pt>
                <c:pt idx="221">
                  <c:v>83</c:v>
                </c:pt>
                <c:pt idx="222">
                  <c:v>83</c:v>
                </c:pt>
                <c:pt idx="223">
                  <c:v>83</c:v>
                </c:pt>
                <c:pt idx="224">
                  <c:v>83</c:v>
                </c:pt>
                <c:pt idx="225">
                  <c:v>83</c:v>
                </c:pt>
                <c:pt idx="226">
                  <c:v>83</c:v>
                </c:pt>
                <c:pt idx="227">
                  <c:v>83</c:v>
                </c:pt>
                <c:pt idx="228">
                  <c:v>83</c:v>
                </c:pt>
                <c:pt idx="229">
                  <c:v>84</c:v>
                </c:pt>
                <c:pt idx="230">
                  <c:v>84</c:v>
                </c:pt>
                <c:pt idx="231">
                  <c:v>84</c:v>
                </c:pt>
                <c:pt idx="232">
                  <c:v>84</c:v>
                </c:pt>
                <c:pt idx="233">
                  <c:v>84</c:v>
                </c:pt>
                <c:pt idx="234">
                  <c:v>84</c:v>
                </c:pt>
                <c:pt idx="235">
                  <c:v>84</c:v>
                </c:pt>
                <c:pt idx="236">
                  <c:v>84</c:v>
                </c:pt>
                <c:pt idx="237">
                  <c:v>84</c:v>
                </c:pt>
                <c:pt idx="238">
                  <c:v>84</c:v>
                </c:pt>
                <c:pt idx="239">
                  <c:v>84</c:v>
                </c:pt>
                <c:pt idx="240">
                  <c:v>84</c:v>
                </c:pt>
                <c:pt idx="241">
                  <c:v>84</c:v>
                </c:pt>
                <c:pt idx="242">
                  <c:v>84</c:v>
                </c:pt>
                <c:pt idx="243">
                  <c:v>84</c:v>
                </c:pt>
                <c:pt idx="244">
                  <c:v>84</c:v>
                </c:pt>
                <c:pt idx="245">
                  <c:v>84</c:v>
                </c:pt>
                <c:pt idx="246">
                  <c:v>84</c:v>
                </c:pt>
                <c:pt idx="247">
                  <c:v>84</c:v>
                </c:pt>
                <c:pt idx="248">
                  <c:v>84</c:v>
                </c:pt>
                <c:pt idx="249">
                  <c:v>84</c:v>
                </c:pt>
                <c:pt idx="250">
                  <c:v>84</c:v>
                </c:pt>
                <c:pt idx="251">
                  <c:v>84</c:v>
                </c:pt>
                <c:pt idx="252">
                  <c:v>84</c:v>
                </c:pt>
                <c:pt idx="253">
                  <c:v>84</c:v>
                </c:pt>
                <c:pt idx="254">
                  <c:v>84</c:v>
                </c:pt>
                <c:pt idx="255">
                  <c:v>84</c:v>
                </c:pt>
                <c:pt idx="256">
                  <c:v>84</c:v>
                </c:pt>
                <c:pt idx="257">
                  <c:v>84</c:v>
                </c:pt>
                <c:pt idx="258">
                  <c:v>84</c:v>
                </c:pt>
                <c:pt idx="259">
                  <c:v>84</c:v>
                </c:pt>
                <c:pt idx="260">
                  <c:v>84</c:v>
                </c:pt>
                <c:pt idx="261">
                  <c:v>84</c:v>
                </c:pt>
                <c:pt idx="262">
                  <c:v>84</c:v>
                </c:pt>
                <c:pt idx="263">
                  <c:v>84</c:v>
                </c:pt>
                <c:pt idx="264">
                  <c:v>85</c:v>
                </c:pt>
                <c:pt idx="265">
                  <c:v>85</c:v>
                </c:pt>
                <c:pt idx="266">
                  <c:v>85</c:v>
                </c:pt>
                <c:pt idx="267">
                  <c:v>85</c:v>
                </c:pt>
                <c:pt idx="268">
                  <c:v>85</c:v>
                </c:pt>
                <c:pt idx="269">
                  <c:v>85</c:v>
                </c:pt>
                <c:pt idx="270">
                  <c:v>85</c:v>
                </c:pt>
                <c:pt idx="271">
                  <c:v>86</c:v>
                </c:pt>
                <c:pt idx="272">
                  <c:v>89</c:v>
                </c:pt>
                <c:pt idx="273">
                  <c:v>89</c:v>
                </c:pt>
                <c:pt idx="274">
                  <c:v>90</c:v>
                </c:pt>
                <c:pt idx="275">
                  <c:v>90</c:v>
                </c:pt>
                <c:pt idx="276">
                  <c:v>90</c:v>
                </c:pt>
                <c:pt idx="277">
                  <c:v>90</c:v>
                </c:pt>
                <c:pt idx="278">
                  <c:v>90</c:v>
                </c:pt>
                <c:pt idx="279">
                  <c:v>91</c:v>
                </c:pt>
                <c:pt idx="280">
                  <c:v>92</c:v>
                </c:pt>
                <c:pt idx="281">
                  <c:v>95</c:v>
                </c:pt>
                <c:pt idx="282">
                  <c:v>96</c:v>
                </c:pt>
                <c:pt idx="283">
                  <c:v>97</c:v>
                </c:pt>
                <c:pt idx="284">
                  <c:v>98</c:v>
                </c:pt>
                <c:pt idx="285">
                  <c:v>98</c:v>
                </c:pt>
                <c:pt idx="286">
                  <c:v>98</c:v>
                </c:pt>
                <c:pt idx="287">
                  <c:v>99</c:v>
                </c:pt>
                <c:pt idx="288">
                  <c:v>99</c:v>
                </c:pt>
                <c:pt idx="289">
                  <c:v>100</c:v>
                </c:pt>
                <c:pt idx="290">
                  <c:v>100</c:v>
                </c:pt>
                <c:pt idx="291">
                  <c:v>100</c:v>
                </c:pt>
                <c:pt idx="292">
                  <c:v>100</c:v>
                </c:pt>
                <c:pt idx="293">
                  <c:v>100</c:v>
                </c:pt>
                <c:pt idx="294">
                  <c:v>101</c:v>
                </c:pt>
                <c:pt idx="295">
                  <c:v>101</c:v>
                </c:pt>
                <c:pt idx="296">
                  <c:v>101</c:v>
                </c:pt>
                <c:pt idx="297">
                  <c:v>101</c:v>
                </c:pt>
                <c:pt idx="298">
                  <c:v>102</c:v>
                </c:pt>
                <c:pt idx="299">
                  <c:v>102</c:v>
                </c:pt>
                <c:pt idx="300">
                  <c:v>102</c:v>
                </c:pt>
                <c:pt idx="301">
                  <c:v>103</c:v>
                </c:pt>
                <c:pt idx="302">
                  <c:v>103</c:v>
                </c:pt>
                <c:pt idx="303">
                  <c:v>104</c:v>
                </c:pt>
                <c:pt idx="304">
                  <c:v>104</c:v>
                </c:pt>
                <c:pt idx="305">
                  <c:v>105</c:v>
                </c:pt>
                <c:pt idx="306">
                  <c:v>105</c:v>
                </c:pt>
                <c:pt idx="307">
                  <c:v>105</c:v>
                </c:pt>
                <c:pt idx="308">
                  <c:v>105</c:v>
                </c:pt>
                <c:pt idx="309">
                  <c:v>106</c:v>
                </c:pt>
                <c:pt idx="310">
                  <c:v>106</c:v>
                </c:pt>
                <c:pt idx="311">
                  <c:v>106</c:v>
                </c:pt>
                <c:pt idx="312">
                  <c:v>107</c:v>
                </c:pt>
                <c:pt idx="313">
                  <c:v>107</c:v>
                </c:pt>
                <c:pt idx="314">
                  <c:v>107</c:v>
                </c:pt>
                <c:pt idx="315">
                  <c:v>108</c:v>
                </c:pt>
                <c:pt idx="316">
                  <c:v>108</c:v>
                </c:pt>
                <c:pt idx="317">
                  <c:v>108</c:v>
                </c:pt>
                <c:pt idx="318">
                  <c:v>109</c:v>
                </c:pt>
                <c:pt idx="319">
                  <c:v>110</c:v>
                </c:pt>
                <c:pt idx="320">
                  <c:v>110</c:v>
                </c:pt>
                <c:pt idx="321">
                  <c:v>110</c:v>
                </c:pt>
                <c:pt idx="322">
                  <c:v>111</c:v>
                </c:pt>
                <c:pt idx="323">
                  <c:v>112</c:v>
                </c:pt>
                <c:pt idx="324">
                  <c:v>114</c:v>
                </c:pt>
                <c:pt idx="325">
                  <c:v>115</c:v>
                </c:pt>
                <c:pt idx="326">
                  <c:v>116</c:v>
                </c:pt>
                <c:pt idx="327">
                  <c:v>116</c:v>
                </c:pt>
                <c:pt idx="328">
                  <c:v>116</c:v>
                </c:pt>
                <c:pt idx="329">
                  <c:v>119</c:v>
                </c:pt>
                <c:pt idx="330">
                  <c:v>119</c:v>
                </c:pt>
                <c:pt idx="331">
                  <c:v>120</c:v>
                </c:pt>
                <c:pt idx="332">
                  <c:v>120</c:v>
                </c:pt>
                <c:pt idx="333">
                  <c:v>120</c:v>
                </c:pt>
                <c:pt idx="334">
                  <c:v>120</c:v>
                </c:pt>
                <c:pt idx="335">
                  <c:v>120</c:v>
                </c:pt>
                <c:pt idx="336">
                  <c:v>120</c:v>
                </c:pt>
                <c:pt idx="337">
                  <c:v>120</c:v>
                </c:pt>
                <c:pt idx="338">
                  <c:v>121</c:v>
                </c:pt>
                <c:pt idx="339">
                  <c:v>121</c:v>
                </c:pt>
                <c:pt idx="340">
                  <c:v>121</c:v>
                </c:pt>
                <c:pt idx="341">
                  <c:v>121</c:v>
                </c:pt>
                <c:pt idx="342">
                  <c:v>121</c:v>
                </c:pt>
                <c:pt idx="343">
                  <c:v>121</c:v>
                </c:pt>
                <c:pt idx="344">
                  <c:v>121</c:v>
                </c:pt>
                <c:pt idx="345">
                  <c:v>121</c:v>
                </c:pt>
                <c:pt idx="346">
                  <c:v>121</c:v>
                </c:pt>
                <c:pt idx="347">
                  <c:v>121</c:v>
                </c:pt>
                <c:pt idx="348">
                  <c:v>121</c:v>
                </c:pt>
                <c:pt idx="349">
                  <c:v>122</c:v>
                </c:pt>
                <c:pt idx="350">
                  <c:v>122</c:v>
                </c:pt>
                <c:pt idx="351">
                  <c:v>122</c:v>
                </c:pt>
                <c:pt idx="352">
                  <c:v>122</c:v>
                </c:pt>
                <c:pt idx="353">
                  <c:v>122</c:v>
                </c:pt>
                <c:pt idx="354">
                  <c:v>122</c:v>
                </c:pt>
                <c:pt idx="355">
                  <c:v>122</c:v>
                </c:pt>
                <c:pt idx="356">
                  <c:v>122</c:v>
                </c:pt>
                <c:pt idx="357">
                  <c:v>122</c:v>
                </c:pt>
                <c:pt idx="358">
                  <c:v>123</c:v>
                </c:pt>
                <c:pt idx="359">
                  <c:v>123</c:v>
                </c:pt>
                <c:pt idx="360">
                  <c:v>123</c:v>
                </c:pt>
                <c:pt idx="361">
                  <c:v>123</c:v>
                </c:pt>
                <c:pt idx="362">
                  <c:v>123</c:v>
                </c:pt>
                <c:pt idx="363">
                  <c:v>123</c:v>
                </c:pt>
                <c:pt idx="364">
                  <c:v>123</c:v>
                </c:pt>
                <c:pt idx="365">
                  <c:v>123</c:v>
                </c:pt>
                <c:pt idx="366">
                  <c:v>123</c:v>
                </c:pt>
                <c:pt idx="367">
                  <c:v>123</c:v>
                </c:pt>
                <c:pt idx="368">
                  <c:v>123</c:v>
                </c:pt>
                <c:pt idx="369">
                  <c:v>123</c:v>
                </c:pt>
                <c:pt idx="370">
                  <c:v>123</c:v>
                </c:pt>
                <c:pt idx="371">
                  <c:v>124</c:v>
                </c:pt>
                <c:pt idx="372">
                  <c:v>124</c:v>
                </c:pt>
                <c:pt idx="373">
                  <c:v>124</c:v>
                </c:pt>
                <c:pt idx="374">
                  <c:v>124</c:v>
                </c:pt>
                <c:pt idx="375">
                  <c:v>124</c:v>
                </c:pt>
                <c:pt idx="376">
                  <c:v>124</c:v>
                </c:pt>
                <c:pt idx="377">
                  <c:v>124</c:v>
                </c:pt>
                <c:pt idx="378">
                  <c:v>124</c:v>
                </c:pt>
                <c:pt idx="379">
                  <c:v>125</c:v>
                </c:pt>
                <c:pt idx="380">
                  <c:v>125</c:v>
                </c:pt>
                <c:pt idx="381">
                  <c:v>125</c:v>
                </c:pt>
                <c:pt idx="382">
                  <c:v>125</c:v>
                </c:pt>
                <c:pt idx="383">
                  <c:v>125</c:v>
                </c:pt>
                <c:pt idx="384">
                  <c:v>125</c:v>
                </c:pt>
                <c:pt idx="385">
                  <c:v>125</c:v>
                </c:pt>
                <c:pt idx="386">
                  <c:v>125</c:v>
                </c:pt>
                <c:pt idx="387">
                  <c:v>125</c:v>
                </c:pt>
                <c:pt idx="388">
                  <c:v>126</c:v>
                </c:pt>
                <c:pt idx="389">
                  <c:v>126</c:v>
                </c:pt>
                <c:pt idx="390">
                  <c:v>126</c:v>
                </c:pt>
                <c:pt idx="391">
                  <c:v>126</c:v>
                </c:pt>
                <c:pt idx="392">
                  <c:v>126</c:v>
                </c:pt>
                <c:pt idx="393">
                  <c:v>126</c:v>
                </c:pt>
                <c:pt idx="394">
                  <c:v>126</c:v>
                </c:pt>
                <c:pt idx="395">
                  <c:v>126</c:v>
                </c:pt>
                <c:pt idx="396">
                  <c:v>126</c:v>
                </c:pt>
                <c:pt idx="397">
                  <c:v>127</c:v>
                </c:pt>
                <c:pt idx="398">
                  <c:v>127</c:v>
                </c:pt>
                <c:pt idx="399">
                  <c:v>127</c:v>
                </c:pt>
                <c:pt idx="400">
                  <c:v>127</c:v>
                </c:pt>
                <c:pt idx="401">
                  <c:v>127</c:v>
                </c:pt>
                <c:pt idx="402">
                  <c:v>128</c:v>
                </c:pt>
                <c:pt idx="403">
                  <c:v>128</c:v>
                </c:pt>
                <c:pt idx="404">
                  <c:v>128</c:v>
                </c:pt>
                <c:pt idx="405">
                  <c:v>128</c:v>
                </c:pt>
                <c:pt idx="406">
                  <c:v>128</c:v>
                </c:pt>
                <c:pt idx="407">
                  <c:v>128</c:v>
                </c:pt>
                <c:pt idx="408">
                  <c:v>129</c:v>
                </c:pt>
                <c:pt idx="409">
                  <c:v>129</c:v>
                </c:pt>
                <c:pt idx="410">
                  <c:v>129</c:v>
                </c:pt>
                <c:pt idx="411">
                  <c:v>130</c:v>
                </c:pt>
                <c:pt idx="412">
                  <c:v>130</c:v>
                </c:pt>
                <c:pt idx="413">
                  <c:v>130</c:v>
                </c:pt>
                <c:pt idx="414">
                  <c:v>131</c:v>
                </c:pt>
                <c:pt idx="415">
                  <c:v>131</c:v>
                </c:pt>
                <c:pt idx="416">
                  <c:v>131</c:v>
                </c:pt>
                <c:pt idx="417">
                  <c:v>131</c:v>
                </c:pt>
                <c:pt idx="418">
                  <c:v>132</c:v>
                </c:pt>
                <c:pt idx="419">
                  <c:v>132</c:v>
                </c:pt>
                <c:pt idx="420">
                  <c:v>132</c:v>
                </c:pt>
                <c:pt idx="421">
                  <c:v>132</c:v>
                </c:pt>
                <c:pt idx="422">
                  <c:v>134</c:v>
                </c:pt>
                <c:pt idx="423">
                  <c:v>134</c:v>
                </c:pt>
                <c:pt idx="424">
                  <c:v>136</c:v>
                </c:pt>
                <c:pt idx="425">
                  <c:v>139</c:v>
                </c:pt>
                <c:pt idx="426">
                  <c:v>139</c:v>
                </c:pt>
                <c:pt idx="427">
                  <c:v>141</c:v>
                </c:pt>
                <c:pt idx="428">
                  <c:v>141</c:v>
                </c:pt>
                <c:pt idx="429">
                  <c:v>141</c:v>
                </c:pt>
                <c:pt idx="430">
                  <c:v>142</c:v>
                </c:pt>
                <c:pt idx="431">
                  <c:v>143</c:v>
                </c:pt>
                <c:pt idx="432">
                  <c:v>145</c:v>
                </c:pt>
                <c:pt idx="433">
                  <c:v>145</c:v>
                </c:pt>
                <c:pt idx="434">
                  <c:v>146</c:v>
                </c:pt>
                <c:pt idx="435">
                  <c:v>146</c:v>
                </c:pt>
                <c:pt idx="436">
                  <c:v>146</c:v>
                </c:pt>
                <c:pt idx="437">
                  <c:v>146</c:v>
                </c:pt>
                <c:pt idx="438">
                  <c:v>147</c:v>
                </c:pt>
                <c:pt idx="439">
                  <c:v>148</c:v>
                </c:pt>
                <c:pt idx="440">
                  <c:v>148</c:v>
                </c:pt>
                <c:pt idx="441">
                  <c:v>149</c:v>
                </c:pt>
                <c:pt idx="442">
                  <c:v>149</c:v>
                </c:pt>
                <c:pt idx="443">
                  <c:v>150</c:v>
                </c:pt>
                <c:pt idx="444">
                  <c:v>151</c:v>
                </c:pt>
                <c:pt idx="445">
                  <c:v>153</c:v>
                </c:pt>
                <c:pt idx="446">
                  <c:v>154</c:v>
                </c:pt>
                <c:pt idx="447">
                  <c:v>155</c:v>
                </c:pt>
                <c:pt idx="448">
                  <c:v>156</c:v>
                </c:pt>
                <c:pt idx="449">
                  <c:v>156</c:v>
                </c:pt>
                <c:pt idx="450">
                  <c:v>157</c:v>
                </c:pt>
                <c:pt idx="451">
                  <c:v>157</c:v>
                </c:pt>
                <c:pt idx="452">
                  <c:v>158</c:v>
                </c:pt>
                <c:pt idx="453">
                  <c:v>158</c:v>
                </c:pt>
                <c:pt idx="454">
                  <c:v>159</c:v>
                </c:pt>
                <c:pt idx="455">
                  <c:v>160</c:v>
                </c:pt>
                <c:pt idx="456">
                  <c:v>161</c:v>
                </c:pt>
                <c:pt idx="457">
                  <c:v>162</c:v>
                </c:pt>
                <c:pt idx="458">
                  <c:v>162</c:v>
                </c:pt>
                <c:pt idx="459">
                  <c:v>162</c:v>
                </c:pt>
                <c:pt idx="460">
                  <c:v>162</c:v>
                </c:pt>
                <c:pt idx="461">
                  <c:v>162</c:v>
                </c:pt>
                <c:pt idx="462">
                  <c:v>162</c:v>
                </c:pt>
                <c:pt idx="463">
                  <c:v>162</c:v>
                </c:pt>
                <c:pt idx="464">
                  <c:v>163</c:v>
                </c:pt>
                <c:pt idx="465">
                  <c:v>163</c:v>
                </c:pt>
                <c:pt idx="466">
                  <c:v>163</c:v>
                </c:pt>
                <c:pt idx="467">
                  <c:v>163</c:v>
                </c:pt>
                <c:pt idx="468">
                  <c:v>163</c:v>
                </c:pt>
                <c:pt idx="469">
                  <c:v>163</c:v>
                </c:pt>
                <c:pt idx="470">
                  <c:v>164</c:v>
                </c:pt>
                <c:pt idx="471">
                  <c:v>164</c:v>
                </c:pt>
                <c:pt idx="472">
                  <c:v>165</c:v>
                </c:pt>
                <c:pt idx="473">
                  <c:v>165</c:v>
                </c:pt>
                <c:pt idx="474">
                  <c:v>165</c:v>
                </c:pt>
                <c:pt idx="475">
                  <c:v>166</c:v>
                </c:pt>
                <c:pt idx="476">
                  <c:v>166</c:v>
                </c:pt>
                <c:pt idx="477">
                  <c:v>166</c:v>
                </c:pt>
                <c:pt idx="478">
                  <c:v>166</c:v>
                </c:pt>
                <c:pt idx="479">
                  <c:v>167</c:v>
                </c:pt>
                <c:pt idx="480">
                  <c:v>167</c:v>
                </c:pt>
                <c:pt idx="481">
                  <c:v>167</c:v>
                </c:pt>
                <c:pt idx="482">
                  <c:v>167</c:v>
                </c:pt>
                <c:pt idx="483">
                  <c:v>167</c:v>
                </c:pt>
                <c:pt idx="484">
                  <c:v>167</c:v>
                </c:pt>
                <c:pt idx="485">
                  <c:v>168</c:v>
                </c:pt>
                <c:pt idx="486">
                  <c:v>168</c:v>
                </c:pt>
                <c:pt idx="487">
                  <c:v>168</c:v>
                </c:pt>
                <c:pt idx="488">
                  <c:v>168</c:v>
                </c:pt>
                <c:pt idx="489">
                  <c:v>168</c:v>
                </c:pt>
                <c:pt idx="490">
                  <c:v>168</c:v>
                </c:pt>
                <c:pt idx="491">
                  <c:v>169</c:v>
                </c:pt>
                <c:pt idx="492">
                  <c:v>169</c:v>
                </c:pt>
                <c:pt idx="493">
                  <c:v>170</c:v>
                </c:pt>
                <c:pt idx="494">
                  <c:v>170</c:v>
                </c:pt>
                <c:pt idx="495">
                  <c:v>171</c:v>
                </c:pt>
                <c:pt idx="496">
                  <c:v>171</c:v>
                </c:pt>
                <c:pt idx="497">
                  <c:v>171</c:v>
                </c:pt>
                <c:pt idx="498">
                  <c:v>172</c:v>
                </c:pt>
                <c:pt idx="499">
                  <c:v>173</c:v>
                </c:pt>
                <c:pt idx="500">
                  <c:v>173</c:v>
                </c:pt>
                <c:pt idx="501">
                  <c:v>173</c:v>
                </c:pt>
                <c:pt idx="502">
                  <c:v>174</c:v>
                </c:pt>
                <c:pt idx="503">
                  <c:v>174</c:v>
                </c:pt>
                <c:pt idx="504">
                  <c:v>174</c:v>
                </c:pt>
                <c:pt idx="505">
                  <c:v>175</c:v>
                </c:pt>
                <c:pt idx="506">
                  <c:v>175</c:v>
                </c:pt>
                <c:pt idx="507">
                  <c:v>176</c:v>
                </c:pt>
                <c:pt idx="508">
                  <c:v>177</c:v>
                </c:pt>
                <c:pt idx="509">
                  <c:v>178</c:v>
                </c:pt>
                <c:pt idx="510">
                  <c:v>179</c:v>
                </c:pt>
                <c:pt idx="511">
                  <c:v>180</c:v>
                </c:pt>
                <c:pt idx="512">
                  <c:v>180</c:v>
                </c:pt>
                <c:pt idx="513">
                  <c:v>181</c:v>
                </c:pt>
                <c:pt idx="514">
                  <c:v>181</c:v>
                </c:pt>
                <c:pt idx="515">
                  <c:v>182</c:v>
                </c:pt>
                <c:pt idx="516">
                  <c:v>182</c:v>
                </c:pt>
                <c:pt idx="517">
                  <c:v>183</c:v>
                </c:pt>
                <c:pt idx="518">
                  <c:v>183</c:v>
                </c:pt>
                <c:pt idx="519">
                  <c:v>184</c:v>
                </c:pt>
                <c:pt idx="520">
                  <c:v>184</c:v>
                </c:pt>
                <c:pt idx="521">
                  <c:v>186</c:v>
                </c:pt>
                <c:pt idx="522">
                  <c:v>187</c:v>
                </c:pt>
                <c:pt idx="523">
                  <c:v>188</c:v>
                </c:pt>
                <c:pt idx="524">
                  <c:v>188</c:v>
                </c:pt>
                <c:pt idx="525">
                  <c:v>188</c:v>
                </c:pt>
                <c:pt idx="526">
                  <c:v>189</c:v>
                </c:pt>
                <c:pt idx="527">
                  <c:v>189</c:v>
                </c:pt>
                <c:pt idx="528">
                  <c:v>190</c:v>
                </c:pt>
                <c:pt idx="529">
                  <c:v>191</c:v>
                </c:pt>
                <c:pt idx="530">
                  <c:v>192</c:v>
                </c:pt>
                <c:pt idx="531">
                  <c:v>192</c:v>
                </c:pt>
                <c:pt idx="532">
                  <c:v>192</c:v>
                </c:pt>
                <c:pt idx="533">
                  <c:v>192</c:v>
                </c:pt>
                <c:pt idx="534">
                  <c:v>193</c:v>
                </c:pt>
                <c:pt idx="535">
                  <c:v>194</c:v>
                </c:pt>
                <c:pt idx="536">
                  <c:v>194</c:v>
                </c:pt>
                <c:pt idx="537">
                  <c:v>194</c:v>
                </c:pt>
                <c:pt idx="538">
                  <c:v>194</c:v>
                </c:pt>
                <c:pt idx="539">
                  <c:v>195</c:v>
                </c:pt>
                <c:pt idx="540">
                  <c:v>196</c:v>
                </c:pt>
                <c:pt idx="541">
                  <c:v>196</c:v>
                </c:pt>
                <c:pt idx="542">
                  <c:v>197</c:v>
                </c:pt>
                <c:pt idx="543">
                  <c:v>197</c:v>
                </c:pt>
                <c:pt idx="544">
                  <c:v>197</c:v>
                </c:pt>
                <c:pt idx="545">
                  <c:v>198</c:v>
                </c:pt>
                <c:pt idx="546">
                  <c:v>198</c:v>
                </c:pt>
                <c:pt idx="547">
                  <c:v>198</c:v>
                </c:pt>
                <c:pt idx="548">
                  <c:v>198</c:v>
                </c:pt>
                <c:pt idx="549">
                  <c:v>198</c:v>
                </c:pt>
                <c:pt idx="550">
                  <c:v>198</c:v>
                </c:pt>
                <c:pt idx="551">
                  <c:v>198</c:v>
                </c:pt>
                <c:pt idx="552">
                  <c:v>199</c:v>
                </c:pt>
                <c:pt idx="553">
                  <c:v>199</c:v>
                </c:pt>
                <c:pt idx="554">
                  <c:v>199</c:v>
                </c:pt>
                <c:pt idx="555">
                  <c:v>200</c:v>
                </c:pt>
                <c:pt idx="556">
                  <c:v>200</c:v>
                </c:pt>
                <c:pt idx="557">
                  <c:v>200</c:v>
                </c:pt>
                <c:pt idx="558">
                  <c:v>200</c:v>
                </c:pt>
                <c:pt idx="559">
                  <c:v>200</c:v>
                </c:pt>
                <c:pt idx="560">
                  <c:v>201</c:v>
                </c:pt>
                <c:pt idx="561">
                  <c:v>201</c:v>
                </c:pt>
                <c:pt idx="562">
                  <c:v>202</c:v>
                </c:pt>
                <c:pt idx="563">
                  <c:v>202</c:v>
                </c:pt>
                <c:pt idx="564">
                  <c:v>202</c:v>
                </c:pt>
                <c:pt idx="565">
                  <c:v>202</c:v>
                </c:pt>
                <c:pt idx="566">
                  <c:v>203</c:v>
                </c:pt>
                <c:pt idx="567">
                  <c:v>203</c:v>
                </c:pt>
                <c:pt idx="568">
                  <c:v>203</c:v>
                </c:pt>
                <c:pt idx="569">
                  <c:v>203</c:v>
                </c:pt>
                <c:pt idx="570">
                  <c:v>203</c:v>
                </c:pt>
                <c:pt idx="571">
                  <c:v>204</c:v>
                </c:pt>
                <c:pt idx="572">
                  <c:v>204</c:v>
                </c:pt>
                <c:pt idx="573">
                  <c:v>205</c:v>
                </c:pt>
                <c:pt idx="574">
                  <c:v>205</c:v>
                </c:pt>
                <c:pt idx="575">
                  <c:v>205</c:v>
                </c:pt>
                <c:pt idx="576">
                  <c:v>206</c:v>
                </c:pt>
                <c:pt idx="577">
                  <c:v>206</c:v>
                </c:pt>
                <c:pt idx="578">
                  <c:v>206</c:v>
                </c:pt>
                <c:pt idx="579">
                  <c:v>206</c:v>
                </c:pt>
                <c:pt idx="580">
                  <c:v>206</c:v>
                </c:pt>
                <c:pt idx="581">
                  <c:v>206</c:v>
                </c:pt>
                <c:pt idx="582">
                  <c:v>207</c:v>
                </c:pt>
                <c:pt idx="583">
                  <c:v>207</c:v>
                </c:pt>
                <c:pt idx="584">
                  <c:v>207</c:v>
                </c:pt>
                <c:pt idx="585">
                  <c:v>208</c:v>
                </c:pt>
                <c:pt idx="586">
                  <c:v>208</c:v>
                </c:pt>
                <c:pt idx="587">
                  <c:v>209</c:v>
                </c:pt>
                <c:pt idx="588">
                  <c:v>209</c:v>
                </c:pt>
                <c:pt idx="589">
                  <c:v>209</c:v>
                </c:pt>
                <c:pt idx="590">
                  <c:v>210</c:v>
                </c:pt>
                <c:pt idx="591">
                  <c:v>210</c:v>
                </c:pt>
                <c:pt idx="592">
                  <c:v>210</c:v>
                </c:pt>
                <c:pt idx="593">
                  <c:v>210</c:v>
                </c:pt>
                <c:pt idx="594">
                  <c:v>211</c:v>
                </c:pt>
                <c:pt idx="595">
                  <c:v>211</c:v>
                </c:pt>
                <c:pt idx="596">
                  <c:v>212</c:v>
                </c:pt>
                <c:pt idx="597">
                  <c:v>212</c:v>
                </c:pt>
                <c:pt idx="598">
                  <c:v>213</c:v>
                </c:pt>
                <c:pt idx="599">
                  <c:v>213</c:v>
                </c:pt>
                <c:pt idx="600">
                  <c:v>215</c:v>
                </c:pt>
                <c:pt idx="601">
                  <c:v>215</c:v>
                </c:pt>
                <c:pt idx="602">
                  <c:v>215</c:v>
                </c:pt>
                <c:pt idx="603">
                  <c:v>216</c:v>
                </c:pt>
                <c:pt idx="604">
                  <c:v>216</c:v>
                </c:pt>
                <c:pt idx="605">
                  <c:v>216</c:v>
                </c:pt>
                <c:pt idx="606">
                  <c:v>217</c:v>
                </c:pt>
                <c:pt idx="607">
                  <c:v>218</c:v>
                </c:pt>
                <c:pt idx="608">
                  <c:v>218</c:v>
                </c:pt>
                <c:pt idx="609">
                  <c:v>218</c:v>
                </c:pt>
                <c:pt idx="610">
                  <c:v>218</c:v>
                </c:pt>
                <c:pt idx="611">
                  <c:v>218</c:v>
                </c:pt>
                <c:pt idx="612">
                  <c:v>219</c:v>
                </c:pt>
                <c:pt idx="613">
                  <c:v>219</c:v>
                </c:pt>
                <c:pt idx="614">
                  <c:v>220</c:v>
                </c:pt>
                <c:pt idx="615">
                  <c:v>220</c:v>
                </c:pt>
                <c:pt idx="616">
                  <c:v>222</c:v>
                </c:pt>
                <c:pt idx="617">
                  <c:v>222</c:v>
                </c:pt>
                <c:pt idx="618">
                  <c:v>222</c:v>
                </c:pt>
                <c:pt idx="619">
                  <c:v>223</c:v>
                </c:pt>
                <c:pt idx="620">
                  <c:v>224</c:v>
                </c:pt>
                <c:pt idx="621">
                  <c:v>227</c:v>
                </c:pt>
                <c:pt idx="622">
                  <c:v>228</c:v>
                </c:pt>
                <c:pt idx="623">
                  <c:v>229</c:v>
                </c:pt>
                <c:pt idx="624">
                  <c:v>229</c:v>
                </c:pt>
                <c:pt idx="625">
                  <c:v>230</c:v>
                </c:pt>
                <c:pt idx="626">
                  <c:v>231</c:v>
                </c:pt>
                <c:pt idx="627">
                  <c:v>231</c:v>
                </c:pt>
                <c:pt idx="628">
                  <c:v>231</c:v>
                </c:pt>
                <c:pt idx="629">
                  <c:v>232</c:v>
                </c:pt>
                <c:pt idx="630">
                  <c:v>232</c:v>
                </c:pt>
                <c:pt idx="631">
                  <c:v>232</c:v>
                </c:pt>
                <c:pt idx="632">
                  <c:v>233</c:v>
                </c:pt>
                <c:pt idx="633">
                  <c:v>233</c:v>
                </c:pt>
                <c:pt idx="634">
                  <c:v>234</c:v>
                </c:pt>
                <c:pt idx="635">
                  <c:v>235</c:v>
                </c:pt>
                <c:pt idx="636">
                  <c:v>235</c:v>
                </c:pt>
                <c:pt idx="637">
                  <c:v>235</c:v>
                </c:pt>
                <c:pt idx="638">
                  <c:v>235</c:v>
                </c:pt>
                <c:pt idx="639">
                  <c:v>236</c:v>
                </c:pt>
                <c:pt idx="640">
                  <c:v>236</c:v>
                </c:pt>
                <c:pt idx="641">
                  <c:v>236</c:v>
                </c:pt>
                <c:pt idx="642">
                  <c:v>237</c:v>
                </c:pt>
                <c:pt idx="643">
                  <c:v>238</c:v>
                </c:pt>
                <c:pt idx="644">
                  <c:v>241</c:v>
                </c:pt>
                <c:pt idx="645">
                  <c:v>241</c:v>
                </c:pt>
                <c:pt idx="646">
                  <c:v>241</c:v>
                </c:pt>
                <c:pt idx="647">
                  <c:v>242</c:v>
                </c:pt>
                <c:pt idx="648">
                  <c:v>242</c:v>
                </c:pt>
                <c:pt idx="649">
                  <c:v>243</c:v>
                </c:pt>
                <c:pt idx="650">
                  <c:v>243</c:v>
                </c:pt>
                <c:pt idx="651">
                  <c:v>244</c:v>
                </c:pt>
                <c:pt idx="652">
                  <c:v>244</c:v>
                </c:pt>
                <c:pt idx="653">
                  <c:v>244</c:v>
                </c:pt>
                <c:pt idx="654">
                  <c:v>244</c:v>
                </c:pt>
                <c:pt idx="655">
                  <c:v>245</c:v>
                </c:pt>
                <c:pt idx="656">
                  <c:v>246</c:v>
                </c:pt>
                <c:pt idx="657">
                  <c:v>249</c:v>
                </c:pt>
                <c:pt idx="658">
                  <c:v>250</c:v>
                </c:pt>
                <c:pt idx="659">
                  <c:v>250</c:v>
                </c:pt>
                <c:pt idx="660">
                  <c:v>253</c:v>
                </c:pt>
                <c:pt idx="661">
                  <c:v>254</c:v>
                </c:pt>
                <c:pt idx="662">
                  <c:v>254</c:v>
                </c:pt>
                <c:pt idx="663">
                  <c:v>256</c:v>
                </c:pt>
                <c:pt idx="664">
                  <c:v>256</c:v>
                </c:pt>
                <c:pt idx="665">
                  <c:v>259</c:v>
                </c:pt>
                <c:pt idx="666">
                  <c:v>260</c:v>
                </c:pt>
                <c:pt idx="667">
                  <c:v>263</c:v>
                </c:pt>
                <c:pt idx="668">
                  <c:v>263</c:v>
                </c:pt>
                <c:pt idx="669">
                  <c:v>265</c:v>
                </c:pt>
                <c:pt idx="670">
                  <c:v>269</c:v>
                </c:pt>
                <c:pt idx="671">
                  <c:v>270</c:v>
                </c:pt>
                <c:pt idx="672">
                  <c:v>276</c:v>
                </c:pt>
                <c:pt idx="673">
                  <c:v>276</c:v>
                </c:pt>
                <c:pt idx="674">
                  <c:v>282</c:v>
                </c:pt>
                <c:pt idx="675">
                  <c:v>298</c:v>
                </c:pt>
              </c:numCache>
            </c:numRef>
          </c:xVal>
          <c:yVal>
            <c:numRef>
              <c:f>'[Chart in Microsoft PowerPoint]Feuil2'!$D$3:$D$678</c:f>
              <c:numCache>
                <c:formatCode>General</c:formatCode>
                <c:ptCount val="676"/>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99.68</c:v>
                </c:pt>
                <c:pt idx="47">
                  <c:v>99.68</c:v>
                </c:pt>
                <c:pt idx="48">
                  <c:v>99.52</c:v>
                </c:pt>
                <c:pt idx="49">
                  <c:v>99.52</c:v>
                </c:pt>
                <c:pt idx="50">
                  <c:v>99.52</c:v>
                </c:pt>
                <c:pt idx="51">
                  <c:v>99.37</c:v>
                </c:pt>
                <c:pt idx="52">
                  <c:v>99.37</c:v>
                </c:pt>
                <c:pt idx="53">
                  <c:v>99.37</c:v>
                </c:pt>
                <c:pt idx="54">
                  <c:v>98.89</c:v>
                </c:pt>
                <c:pt idx="55">
                  <c:v>98.89</c:v>
                </c:pt>
                <c:pt idx="56">
                  <c:v>98.89</c:v>
                </c:pt>
                <c:pt idx="57">
                  <c:v>98.89</c:v>
                </c:pt>
                <c:pt idx="58">
                  <c:v>98.89</c:v>
                </c:pt>
                <c:pt idx="59">
                  <c:v>98.89</c:v>
                </c:pt>
                <c:pt idx="60">
                  <c:v>98.89</c:v>
                </c:pt>
                <c:pt idx="61">
                  <c:v>98.89</c:v>
                </c:pt>
                <c:pt idx="62">
                  <c:v>98.89</c:v>
                </c:pt>
                <c:pt idx="63">
                  <c:v>98.89</c:v>
                </c:pt>
                <c:pt idx="64">
                  <c:v>98.89</c:v>
                </c:pt>
                <c:pt idx="65">
                  <c:v>98.89</c:v>
                </c:pt>
                <c:pt idx="66">
                  <c:v>98.89</c:v>
                </c:pt>
                <c:pt idx="67">
                  <c:v>98.89</c:v>
                </c:pt>
                <c:pt idx="68">
                  <c:v>98.89</c:v>
                </c:pt>
                <c:pt idx="69">
                  <c:v>98.89</c:v>
                </c:pt>
                <c:pt idx="70">
                  <c:v>98.89</c:v>
                </c:pt>
                <c:pt idx="71">
                  <c:v>98.89</c:v>
                </c:pt>
                <c:pt idx="72">
                  <c:v>98.89</c:v>
                </c:pt>
                <c:pt idx="73">
                  <c:v>98.89</c:v>
                </c:pt>
                <c:pt idx="74">
                  <c:v>98.89</c:v>
                </c:pt>
                <c:pt idx="75">
                  <c:v>98.89</c:v>
                </c:pt>
                <c:pt idx="76">
                  <c:v>98.89</c:v>
                </c:pt>
                <c:pt idx="77">
                  <c:v>98.89</c:v>
                </c:pt>
                <c:pt idx="78">
                  <c:v>98.89</c:v>
                </c:pt>
                <c:pt idx="79">
                  <c:v>98.89</c:v>
                </c:pt>
                <c:pt idx="80">
                  <c:v>98.89</c:v>
                </c:pt>
                <c:pt idx="81">
                  <c:v>98.89</c:v>
                </c:pt>
                <c:pt idx="82">
                  <c:v>98.89</c:v>
                </c:pt>
                <c:pt idx="83">
                  <c:v>98.89</c:v>
                </c:pt>
                <c:pt idx="84">
                  <c:v>98.89</c:v>
                </c:pt>
                <c:pt idx="85">
                  <c:v>98.89</c:v>
                </c:pt>
                <c:pt idx="86">
                  <c:v>98.89</c:v>
                </c:pt>
                <c:pt idx="87">
                  <c:v>93.94</c:v>
                </c:pt>
                <c:pt idx="88">
                  <c:v>93.94</c:v>
                </c:pt>
                <c:pt idx="89">
                  <c:v>93.94</c:v>
                </c:pt>
                <c:pt idx="90">
                  <c:v>93.94</c:v>
                </c:pt>
                <c:pt idx="91">
                  <c:v>93.94</c:v>
                </c:pt>
                <c:pt idx="92">
                  <c:v>93.94</c:v>
                </c:pt>
                <c:pt idx="93">
                  <c:v>93.94</c:v>
                </c:pt>
                <c:pt idx="94">
                  <c:v>93.94</c:v>
                </c:pt>
                <c:pt idx="95">
                  <c:v>93.94</c:v>
                </c:pt>
                <c:pt idx="96">
                  <c:v>93.94</c:v>
                </c:pt>
                <c:pt idx="97">
                  <c:v>93.94</c:v>
                </c:pt>
                <c:pt idx="98">
                  <c:v>93.94</c:v>
                </c:pt>
                <c:pt idx="99">
                  <c:v>93.94</c:v>
                </c:pt>
                <c:pt idx="100">
                  <c:v>93.94</c:v>
                </c:pt>
                <c:pt idx="101">
                  <c:v>93.94</c:v>
                </c:pt>
                <c:pt idx="102">
                  <c:v>93.94</c:v>
                </c:pt>
                <c:pt idx="103">
                  <c:v>93.94</c:v>
                </c:pt>
                <c:pt idx="104">
                  <c:v>93.94</c:v>
                </c:pt>
                <c:pt idx="105">
                  <c:v>93.94</c:v>
                </c:pt>
                <c:pt idx="106">
                  <c:v>93.94</c:v>
                </c:pt>
                <c:pt idx="107">
                  <c:v>93.94</c:v>
                </c:pt>
                <c:pt idx="108">
                  <c:v>93.94</c:v>
                </c:pt>
                <c:pt idx="109">
                  <c:v>93.94</c:v>
                </c:pt>
                <c:pt idx="110">
                  <c:v>90.259999999999991</c:v>
                </c:pt>
                <c:pt idx="111">
                  <c:v>90.259999999999991</c:v>
                </c:pt>
                <c:pt idx="112">
                  <c:v>90.259999999999991</c:v>
                </c:pt>
                <c:pt idx="113">
                  <c:v>90.259999999999991</c:v>
                </c:pt>
                <c:pt idx="114">
                  <c:v>90.259999999999991</c:v>
                </c:pt>
                <c:pt idx="115">
                  <c:v>90.259999999999991</c:v>
                </c:pt>
                <c:pt idx="116">
                  <c:v>90.259999999999991</c:v>
                </c:pt>
                <c:pt idx="117">
                  <c:v>90.259999999999991</c:v>
                </c:pt>
                <c:pt idx="118">
                  <c:v>90.259999999999991</c:v>
                </c:pt>
                <c:pt idx="119">
                  <c:v>90.259999999999991</c:v>
                </c:pt>
                <c:pt idx="120">
                  <c:v>90.259999999999991</c:v>
                </c:pt>
                <c:pt idx="121">
                  <c:v>90.259999999999991</c:v>
                </c:pt>
                <c:pt idx="122">
                  <c:v>90.259999999999991</c:v>
                </c:pt>
                <c:pt idx="123">
                  <c:v>90.259999999999991</c:v>
                </c:pt>
                <c:pt idx="124">
                  <c:v>90.259999999999991</c:v>
                </c:pt>
                <c:pt idx="125">
                  <c:v>90.259999999999991</c:v>
                </c:pt>
                <c:pt idx="126">
                  <c:v>90.259999999999991</c:v>
                </c:pt>
                <c:pt idx="127">
                  <c:v>90.259999999999991</c:v>
                </c:pt>
                <c:pt idx="128">
                  <c:v>90.259999999999991</c:v>
                </c:pt>
                <c:pt idx="129">
                  <c:v>90.259999999999991</c:v>
                </c:pt>
                <c:pt idx="130">
                  <c:v>90.259999999999991</c:v>
                </c:pt>
                <c:pt idx="131">
                  <c:v>90.259999999999991</c:v>
                </c:pt>
                <c:pt idx="132">
                  <c:v>90.259999999999991</c:v>
                </c:pt>
                <c:pt idx="133">
                  <c:v>90.259999999999991</c:v>
                </c:pt>
                <c:pt idx="134">
                  <c:v>90.259999999999991</c:v>
                </c:pt>
                <c:pt idx="135">
                  <c:v>90.259999999999991</c:v>
                </c:pt>
                <c:pt idx="136">
                  <c:v>90.259999999999991</c:v>
                </c:pt>
                <c:pt idx="137">
                  <c:v>90.259999999999991</c:v>
                </c:pt>
                <c:pt idx="138">
                  <c:v>90.259999999999991</c:v>
                </c:pt>
                <c:pt idx="139">
                  <c:v>90.259999999999991</c:v>
                </c:pt>
                <c:pt idx="140">
                  <c:v>90.259999999999991</c:v>
                </c:pt>
                <c:pt idx="141">
                  <c:v>90.259999999999991</c:v>
                </c:pt>
                <c:pt idx="142">
                  <c:v>90.259999999999991</c:v>
                </c:pt>
                <c:pt idx="143">
                  <c:v>90.259999999999991</c:v>
                </c:pt>
                <c:pt idx="144">
                  <c:v>84.830000000000013</c:v>
                </c:pt>
                <c:pt idx="145">
                  <c:v>84.830000000000013</c:v>
                </c:pt>
                <c:pt idx="146">
                  <c:v>84.830000000000013</c:v>
                </c:pt>
                <c:pt idx="147">
                  <c:v>84.830000000000013</c:v>
                </c:pt>
                <c:pt idx="148">
                  <c:v>84.830000000000013</c:v>
                </c:pt>
                <c:pt idx="149">
                  <c:v>84.830000000000013</c:v>
                </c:pt>
                <c:pt idx="150">
                  <c:v>84.830000000000013</c:v>
                </c:pt>
                <c:pt idx="151">
                  <c:v>84.830000000000013</c:v>
                </c:pt>
                <c:pt idx="152">
                  <c:v>84.830000000000013</c:v>
                </c:pt>
                <c:pt idx="153">
                  <c:v>84.830000000000013</c:v>
                </c:pt>
                <c:pt idx="154">
                  <c:v>84.830000000000013</c:v>
                </c:pt>
                <c:pt idx="155">
                  <c:v>84.830000000000013</c:v>
                </c:pt>
                <c:pt idx="156">
                  <c:v>84.830000000000013</c:v>
                </c:pt>
                <c:pt idx="157">
                  <c:v>84.830000000000013</c:v>
                </c:pt>
                <c:pt idx="158">
                  <c:v>84.830000000000013</c:v>
                </c:pt>
                <c:pt idx="159">
                  <c:v>84.830000000000013</c:v>
                </c:pt>
                <c:pt idx="160">
                  <c:v>84.830000000000013</c:v>
                </c:pt>
                <c:pt idx="161">
                  <c:v>84.830000000000013</c:v>
                </c:pt>
                <c:pt idx="162">
                  <c:v>84.830000000000013</c:v>
                </c:pt>
                <c:pt idx="163">
                  <c:v>84.830000000000013</c:v>
                </c:pt>
                <c:pt idx="164">
                  <c:v>84.830000000000013</c:v>
                </c:pt>
                <c:pt idx="165">
                  <c:v>84.830000000000013</c:v>
                </c:pt>
                <c:pt idx="166">
                  <c:v>84.830000000000013</c:v>
                </c:pt>
                <c:pt idx="167">
                  <c:v>84.830000000000013</c:v>
                </c:pt>
                <c:pt idx="168">
                  <c:v>84.830000000000013</c:v>
                </c:pt>
                <c:pt idx="169">
                  <c:v>84.830000000000013</c:v>
                </c:pt>
                <c:pt idx="170">
                  <c:v>84.830000000000013</c:v>
                </c:pt>
                <c:pt idx="171">
                  <c:v>84.830000000000013</c:v>
                </c:pt>
                <c:pt idx="172">
                  <c:v>84.830000000000013</c:v>
                </c:pt>
                <c:pt idx="173">
                  <c:v>80.2</c:v>
                </c:pt>
                <c:pt idx="174">
                  <c:v>80.2</c:v>
                </c:pt>
                <c:pt idx="175">
                  <c:v>80.2</c:v>
                </c:pt>
                <c:pt idx="176">
                  <c:v>80.2</c:v>
                </c:pt>
                <c:pt idx="177">
                  <c:v>80.2</c:v>
                </c:pt>
                <c:pt idx="178">
                  <c:v>80.2</c:v>
                </c:pt>
                <c:pt idx="179">
                  <c:v>80.2</c:v>
                </c:pt>
                <c:pt idx="180">
                  <c:v>80.2</c:v>
                </c:pt>
                <c:pt idx="181">
                  <c:v>80.2</c:v>
                </c:pt>
                <c:pt idx="182">
                  <c:v>80.2</c:v>
                </c:pt>
                <c:pt idx="183">
                  <c:v>80.2</c:v>
                </c:pt>
                <c:pt idx="184">
                  <c:v>80.2</c:v>
                </c:pt>
                <c:pt idx="185">
                  <c:v>80.2</c:v>
                </c:pt>
                <c:pt idx="186">
                  <c:v>80.2</c:v>
                </c:pt>
                <c:pt idx="187">
                  <c:v>80.2</c:v>
                </c:pt>
                <c:pt idx="188">
                  <c:v>80.2</c:v>
                </c:pt>
                <c:pt idx="189">
                  <c:v>80.2</c:v>
                </c:pt>
                <c:pt idx="190">
                  <c:v>80.2</c:v>
                </c:pt>
                <c:pt idx="191">
                  <c:v>80.2</c:v>
                </c:pt>
                <c:pt idx="192">
                  <c:v>80.2</c:v>
                </c:pt>
                <c:pt idx="193">
                  <c:v>80.2</c:v>
                </c:pt>
                <c:pt idx="194">
                  <c:v>80.2</c:v>
                </c:pt>
                <c:pt idx="195">
                  <c:v>80.2</c:v>
                </c:pt>
                <c:pt idx="196">
                  <c:v>80.2</c:v>
                </c:pt>
                <c:pt idx="197">
                  <c:v>80.2</c:v>
                </c:pt>
                <c:pt idx="198">
                  <c:v>76.2</c:v>
                </c:pt>
                <c:pt idx="199">
                  <c:v>76.2</c:v>
                </c:pt>
                <c:pt idx="200">
                  <c:v>76.2</c:v>
                </c:pt>
                <c:pt idx="201">
                  <c:v>76.2</c:v>
                </c:pt>
                <c:pt idx="202">
                  <c:v>76.2</c:v>
                </c:pt>
                <c:pt idx="203">
                  <c:v>76.2</c:v>
                </c:pt>
                <c:pt idx="204">
                  <c:v>76.2</c:v>
                </c:pt>
                <c:pt idx="205">
                  <c:v>76.2</c:v>
                </c:pt>
                <c:pt idx="206">
                  <c:v>76.2</c:v>
                </c:pt>
                <c:pt idx="207">
                  <c:v>76.2</c:v>
                </c:pt>
                <c:pt idx="208">
                  <c:v>76.2</c:v>
                </c:pt>
                <c:pt idx="209">
                  <c:v>76.2</c:v>
                </c:pt>
                <c:pt idx="210">
                  <c:v>76.2</c:v>
                </c:pt>
                <c:pt idx="211">
                  <c:v>76.2</c:v>
                </c:pt>
                <c:pt idx="212">
                  <c:v>76.2</c:v>
                </c:pt>
                <c:pt idx="213">
                  <c:v>76.2</c:v>
                </c:pt>
                <c:pt idx="214">
                  <c:v>76.2</c:v>
                </c:pt>
                <c:pt idx="215">
                  <c:v>76.2</c:v>
                </c:pt>
                <c:pt idx="216">
                  <c:v>76.2</c:v>
                </c:pt>
                <c:pt idx="217">
                  <c:v>76.2</c:v>
                </c:pt>
                <c:pt idx="218">
                  <c:v>76.2</c:v>
                </c:pt>
                <c:pt idx="219">
                  <c:v>76.2</c:v>
                </c:pt>
                <c:pt idx="220">
                  <c:v>76.2</c:v>
                </c:pt>
                <c:pt idx="221">
                  <c:v>76.2</c:v>
                </c:pt>
                <c:pt idx="222">
                  <c:v>76.2</c:v>
                </c:pt>
                <c:pt idx="223">
                  <c:v>76.2</c:v>
                </c:pt>
                <c:pt idx="224">
                  <c:v>76.2</c:v>
                </c:pt>
                <c:pt idx="225">
                  <c:v>76.2</c:v>
                </c:pt>
                <c:pt idx="226">
                  <c:v>76.2</c:v>
                </c:pt>
                <c:pt idx="227">
                  <c:v>71.87</c:v>
                </c:pt>
                <c:pt idx="228">
                  <c:v>71.87</c:v>
                </c:pt>
                <c:pt idx="229">
                  <c:v>71.87</c:v>
                </c:pt>
                <c:pt idx="230">
                  <c:v>71.87</c:v>
                </c:pt>
                <c:pt idx="231">
                  <c:v>71.87</c:v>
                </c:pt>
                <c:pt idx="232">
                  <c:v>71.87</c:v>
                </c:pt>
                <c:pt idx="233">
                  <c:v>71.87</c:v>
                </c:pt>
                <c:pt idx="234">
                  <c:v>71.87</c:v>
                </c:pt>
                <c:pt idx="235">
                  <c:v>71.87</c:v>
                </c:pt>
                <c:pt idx="236">
                  <c:v>71.87</c:v>
                </c:pt>
                <c:pt idx="237">
                  <c:v>71.87</c:v>
                </c:pt>
                <c:pt idx="238">
                  <c:v>71.87</c:v>
                </c:pt>
                <c:pt idx="239">
                  <c:v>71.87</c:v>
                </c:pt>
                <c:pt idx="240">
                  <c:v>71.87</c:v>
                </c:pt>
                <c:pt idx="241">
                  <c:v>71.87</c:v>
                </c:pt>
                <c:pt idx="242">
                  <c:v>71.87</c:v>
                </c:pt>
                <c:pt idx="243">
                  <c:v>71.87</c:v>
                </c:pt>
                <c:pt idx="244">
                  <c:v>71.87</c:v>
                </c:pt>
                <c:pt idx="245">
                  <c:v>71.87</c:v>
                </c:pt>
                <c:pt idx="246">
                  <c:v>71.87</c:v>
                </c:pt>
                <c:pt idx="247">
                  <c:v>71.87</c:v>
                </c:pt>
                <c:pt idx="248">
                  <c:v>71.87</c:v>
                </c:pt>
                <c:pt idx="249">
                  <c:v>71.87</c:v>
                </c:pt>
                <c:pt idx="250">
                  <c:v>71.87</c:v>
                </c:pt>
                <c:pt idx="251">
                  <c:v>71.87</c:v>
                </c:pt>
                <c:pt idx="252">
                  <c:v>71.87</c:v>
                </c:pt>
                <c:pt idx="253">
                  <c:v>71.87</c:v>
                </c:pt>
                <c:pt idx="254">
                  <c:v>71.87</c:v>
                </c:pt>
                <c:pt idx="255">
                  <c:v>71.87</c:v>
                </c:pt>
                <c:pt idx="256">
                  <c:v>71.87</c:v>
                </c:pt>
                <c:pt idx="257">
                  <c:v>71.87</c:v>
                </c:pt>
                <c:pt idx="258">
                  <c:v>71.87</c:v>
                </c:pt>
                <c:pt idx="259">
                  <c:v>71.87</c:v>
                </c:pt>
                <c:pt idx="260">
                  <c:v>71.87</c:v>
                </c:pt>
                <c:pt idx="261">
                  <c:v>71.87</c:v>
                </c:pt>
                <c:pt idx="262">
                  <c:v>66.400000000000006</c:v>
                </c:pt>
                <c:pt idx="263">
                  <c:v>66.400000000000006</c:v>
                </c:pt>
                <c:pt idx="264">
                  <c:v>66.400000000000006</c:v>
                </c:pt>
                <c:pt idx="265">
                  <c:v>66.400000000000006</c:v>
                </c:pt>
                <c:pt idx="266">
                  <c:v>66.400000000000006</c:v>
                </c:pt>
                <c:pt idx="267">
                  <c:v>66.400000000000006</c:v>
                </c:pt>
                <c:pt idx="268">
                  <c:v>65.600000000000009</c:v>
                </c:pt>
                <c:pt idx="269">
                  <c:v>65.600000000000009</c:v>
                </c:pt>
                <c:pt idx="270">
                  <c:v>65.600000000000009</c:v>
                </c:pt>
                <c:pt idx="271">
                  <c:v>65.600000000000009</c:v>
                </c:pt>
                <c:pt idx="272">
                  <c:v>65.44</c:v>
                </c:pt>
                <c:pt idx="273">
                  <c:v>65.44</c:v>
                </c:pt>
                <c:pt idx="274">
                  <c:v>65.44</c:v>
                </c:pt>
                <c:pt idx="275">
                  <c:v>65.44</c:v>
                </c:pt>
                <c:pt idx="276">
                  <c:v>65.44</c:v>
                </c:pt>
                <c:pt idx="277">
                  <c:v>65.44</c:v>
                </c:pt>
                <c:pt idx="278">
                  <c:v>65.44</c:v>
                </c:pt>
                <c:pt idx="279">
                  <c:v>65.44</c:v>
                </c:pt>
                <c:pt idx="280">
                  <c:v>65.27</c:v>
                </c:pt>
                <c:pt idx="281">
                  <c:v>65.11</c:v>
                </c:pt>
                <c:pt idx="282">
                  <c:v>65.11</c:v>
                </c:pt>
                <c:pt idx="283">
                  <c:v>65.11</c:v>
                </c:pt>
                <c:pt idx="284">
                  <c:v>65.11</c:v>
                </c:pt>
                <c:pt idx="285">
                  <c:v>65.11</c:v>
                </c:pt>
                <c:pt idx="286">
                  <c:v>64.61</c:v>
                </c:pt>
                <c:pt idx="287">
                  <c:v>64.61</c:v>
                </c:pt>
                <c:pt idx="288">
                  <c:v>64.28</c:v>
                </c:pt>
                <c:pt idx="289">
                  <c:v>64.28</c:v>
                </c:pt>
                <c:pt idx="290">
                  <c:v>64.28</c:v>
                </c:pt>
                <c:pt idx="291">
                  <c:v>63.78</c:v>
                </c:pt>
                <c:pt idx="292">
                  <c:v>63.78</c:v>
                </c:pt>
                <c:pt idx="293">
                  <c:v>63.78</c:v>
                </c:pt>
                <c:pt idx="294">
                  <c:v>63.78</c:v>
                </c:pt>
                <c:pt idx="295">
                  <c:v>63.78</c:v>
                </c:pt>
                <c:pt idx="296">
                  <c:v>63.78</c:v>
                </c:pt>
                <c:pt idx="297">
                  <c:v>63.11</c:v>
                </c:pt>
                <c:pt idx="298">
                  <c:v>63.11</c:v>
                </c:pt>
                <c:pt idx="299">
                  <c:v>62.78</c:v>
                </c:pt>
                <c:pt idx="300">
                  <c:v>62.78</c:v>
                </c:pt>
                <c:pt idx="301">
                  <c:v>62.78</c:v>
                </c:pt>
                <c:pt idx="302">
                  <c:v>62.44</c:v>
                </c:pt>
                <c:pt idx="303">
                  <c:v>62.27</c:v>
                </c:pt>
                <c:pt idx="304">
                  <c:v>62.27</c:v>
                </c:pt>
                <c:pt idx="305">
                  <c:v>62.27</c:v>
                </c:pt>
                <c:pt idx="306">
                  <c:v>62.27</c:v>
                </c:pt>
                <c:pt idx="307">
                  <c:v>61.77</c:v>
                </c:pt>
                <c:pt idx="308">
                  <c:v>61.77</c:v>
                </c:pt>
                <c:pt idx="309">
                  <c:v>61.77</c:v>
                </c:pt>
                <c:pt idx="310">
                  <c:v>61.429999999999993</c:v>
                </c:pt>
                <c:pt idx="311">
                  <c:v>61.429999999999993</c:v>
                </c:pt>
                <c:pt idx="312">
                  <c:v>61.429999999999993</c:v>
                </c:pt>
                <c:pt idx="313">
                  <c:v>61.429999999999993</c:v>
                </c:pt>
                <c:pt idx="314">
                  <c:v>60.929999999999993</c:v>
                </c:pt>
                <c:pt idx="315">
                  <c:v>60.929999999999993</c:v>
                </c:pt>
                <c:pt idx="316">
                  <c:v>60.929999999999993</c:v>
                </c:pt>
                <c:pt idx="317">
                  <c:v>60.419999999999995</c:v>
                </c:pt>
                <c:pt idx="318">
                  <c:v>60.419999999999995</c:v>
                </c:pt>
                <c:pt idx="319">
                  <c:v>60.419999999999995</c:v>
                </c:pt>
                <c:pt idx="320">
                  <c:v>60.08</c:v>
                </c:pt>
                <c:pt idx="321">
                  <c:v>60.08</c:v>
                </c:pt>
                <c:pt idx="322">
                  <c:v>59.91</c:v>
                </c:pt>
                <c:pt idx="323">
                  <c:v>59.91</c:v>
                </c:pt>
                <c:pt idx="324">
                  <c:v>59.74</c:v>
                </c:pt>
                <c:pt idx="325">
                  <c:v>59.74</c:v>
                </c:pt>
                <c:pt idx="326">
                  <c:v>59.74</c:v>
                </c:pt>
                <c:pt idx="327">
                  <c:v>59.4</c:v>
                </c:pt>
                <c:pt idx="328">
                  <c:v>59.4</c:v>
                </c:pt>
                <c:pt idx="329">
                  <c:v>59.4</c:v>
                </c:pt>
                <c:pt idx="330">
                  <c:v>59.06</c:v>
                </c:pt>
                <c:pt idx="331">
                  <c:v>59.06</c:v>
                </c:pt>
                <c:pt idx="332">
                  <c:v>59.06</c:v>
                </c:pt>
                <c:pt idx="333">
                  <c:v>59.06</c:v>
                </c:pt>
                <c:pt idx="334">
                  <c:v>59.06</c:v>
                </c:pt>
                <c:pt idx="335">
                  <c:v>59.06</c:v>
                </c:pt>
                <c:pt idx="336">
                  <c:v>59.06</c:v>
                </c:pt>
                <c:pt idx="337">
                  <c:v>57.86</c:v>
                </c:pt>
                <c:pt idx="338">
                  <c:v>57.86</c:v>
                </c:pt>
                <c:pt idx="339">
                  <c:v>57.86</c:v>
                </c:pt>
                <c:pt idx="340">
                  <c:v>57.86</c:v>
                </c:pt>
                <c:pt idx="341">
                  <c:v>57.86</c:v>
                </c:pt>
                <c:pt idx="342">
                  <c:v>57.86</c:v>
                </c:pt>
                <c:pt idx="343">
                  <c:v>57.86</c:v>
                </c:pt>
                <c:pt idx="344">
                  <c:v>57.86</c:v>
                </c:pt>
                <c:pt idx="345">
                  <c:v>57.86</c:v>
                </c:pt>
                <c:pt idx="346">
                  <c:v>57.86</c:v>
                </c:pt>
                <c:pt idx="347">
                  <c:v>56.15</c:v>
                </c:pt>
                <c:pt idx="348">
                  <c:v>56.15</c:v>
                </c:pt>
                <c:pt idx="349">
                  <c:v>56.15</c:v>
                </c:pt>
                <c:pt idx="350">
                  <c:v>56.15</c:v>
                </c:pt>
                <c:pt idx="351">
                  <c:v>56.15</c:v>
                </c:pt>
                <c:pt idx="352">
                  <c:v>56.15</c:v>
                </c:pt>
                <c:pt idx="353">
                  <c:v>56.15</c:v>
                </c:pt>
                <c:pt idx="354">
                  <c:v>56.15</c:v>
                </c:pt>
                <c:pt idx="355">
                  <c:v>54.949999999999996</c:v>
                </c:pt>
                <c:pt idx="356">
                  <c:v>54.949999999999996</c:v>
                </c:pt>
                <c:pt idx="357">
                  <c:v>54.949999999999996</c:v>
                </c:pt>
                <c:pt idx="358">
                  <c:v>54.949999999999996</c:v>
                </c:pt>
                <c:pt idx="359">
                  <c:v>54.949999999999996</c:v>
                </c:pt>
                <c:pt idx="360">
                  <c:v>54.949999999999996</c:v>
                </c:pt>
                <c:pt idx="361">
                  <c:v>54.949999999999996</c:v>
                </c:pt>
                <c:pt idx="362">
                  <c:v>54.949999999999996</c:v>
                </c:pt>
                <c:pt idx="363">
                  <c:v>54.949999999999996</c:v>
                </c:pt>
                <c:pt idx="364">
                  <c:v>54.949999999999996</c:v>
                </c:pt>
                <c:pt idx="365">
                  <c:v>54.949999999999996</c:v>
                </c:pt>
                <c:pt idx="366">
                  <c:v>54.949999999999996</c:v>
                </c:pt>
                <c:pt idx="367">
                  <c:v>54.949999999999996</c:v>
                </c:pt>
                <c:pt idx="368">
                  <c:v>53.05</c:v>
                </c:pt>
                <c:pt idx="369">
                  <c:v>53.05</c:v>
                </c:pt>
                <c:pt idx="370">
                  <c:v>53.05</c:v>
                </c:pt>
                <c:pt idx="371">
                  <c:v>53.05</c:v>
                </c:pt>
                <c:pt idx="372">
                  <c:v>53.05</c:v>
                </c:pt>
                <c:pt idx="373">
                  <c:v>53.05</c:v>
                </c:pt>
                <c:pt idx="374">
                  <c:v>53.05</c:v>
                </c:pt>
                <c:pt idx="375">
                  <c:v>53.05</c:v>
                </c:pt>
                <c:pt idx="376">
                  <c:v>53.05</c:v>
                </c:pt>
                <c:pt idx="377">
                  <c:v>53.05</c:v>
                </c:pt>
                <c:pt idx="378">
                  <c:v>51.65</c:v>
                </c:pt>
                <c:pt idx="379">
                  <c:v>51.65</c:v>
                </c:pt>
                <c:pt idx="380">
                  <c:v>51.65</c:v>
                </c:pt>
                <c:pt idx="381">
                  <c:v>51.65</c:v>
                </c:pt>
                <c:pt idx="382">
                  <c:v>51.65</c:v>
                </c:pt>
                <c:pt idx="383">
                  <c:v>51.65</c:v>
                </c:pt>
                <c:pt idx="384">
                  <c:v>51.65</c:v>
                </c:pt>
                <c:pt idx="385">
                  <c:v>51.65</c:v>
                </c:pt>
                <c:pt idx="386">
                  <c:v>50.260000000000005</c:v>
                </c:pt>
                <c:pt idx="387">
                  <c:v>50.260000000000005</c:v>
                </c:pt>
                <c:pt idx="388">
                  <c:v>50.260000000000005</c:v>
                </c:pt>
                <c:pt idx="389">
                  <c:v>50.260000000000005</c:v>
                </c:pt>
                <c:pt idx="390">
                  <c:v>50.260000000000005</c:v>
                </c:pt>
                <c:pt idx="391">
                  <c:v>50.260000000000005</c:v>
                </c:pt>
                <c:pt idx="392">
                  <c:v>50.260000000000005</c:v>
                </c:pt>
                <c:pt idx="393">
                  <c:v>50.260000000000005</c:v>
                </c:pt>
                <c:pt idx="394">
                  <c:v>50.260000000000005</c:v>
                </c:pt>
                <c:pt idx="395">
                  <c:v>48.870000000000005</c:v>
                </c:pt>
                <c:pt idx="396">
                  <c:v>48.870000000000005</c:v>
                </c:pt>
                <c:pt idx="397">
                  <c:v>48.870000000000005</c:v>
                </c:pt>
                <c:pt idx="398">
                  <c:v>48.870000000000005</c:v>
                </c:pt>
                <c:pt idx="399">
                  <c:v>48.339999999999996</c:v>
                </c:pt>
                <c:pt idx="400">
                  <c:v>48.339999999999996</c:v>
                </c:pt>
                <c:pt idx="401">
                  <c:v>48.339999999999996</c:v>
                </c:pt>
                <c:pt idx="402">
                  <c:v>48.339999999999996</c:v>
                </c:pt>
                <c:pt idx="403">
                  <c:v>48.339999999999996</c:v>
                </c:pt>
                <c:pt idx="404">
                  <c:v>48.339999999999996</c:v>
                </c:pt>
                <c:pt idx="405">
                  <c:v>48.339999999999996</c:v>
                </c:pt>
                <c:pt idx="406">
                  <c:v>47.46</c:v>
                </c:pt>
                <c:pt idx="407">
                  <c:v>47.46</c:v>
                </c:pt>
                <c:pt idx="408">
                  <c:v>47.46</c:v>
                </c:pt>
                <c:pt idx="409">
                  <c:v>47.46</c:v>
                </c:pt>
                <c:pt idx="410">
                  <c:v>46.93</c:v>
                </c:pt>
                <c:pt idx="411">
                  <c:v>46.75</c:v>
                </c:pt>
                <c:pt idx="412">
                  <c:v>46.75</c:v>
                </c:pt>
                <c:pt idx="413">
                  <c:v>46.75</c:v>
                </c:pt>
                <c:pt idx="414">
                  <c:v>46.75</c:v>
                </c:pt>
                <c:pt idx="415">
                  <c:v>46.39</c:v>
                </c:pt>
                <c:pt idx="416">
                  <c:v>46.39</c:v>
                </c:pt>
                <c:pt idx="417">
                  <c:v>46.39</c:v>
                </c:pt>
                <c:pt idx="418">
                  <c:v>46.39</c:v>
                </c:pt>
                <c:pt idx="419">
                  <c:v>46.39</c:v>
                </c:pt>
                <c:pt idx="420">
                  <c:v>45.85</c:v>
                </c:pt>
                <c:pt idx="421">
                  <c:v>45.85</c:v>
                </c:pt>
                <c:pt idx="422">
                  <c:v>45.85</c:v>
                </c:pt>
                <c:pt idx="423">
                  <c:v>45.49</c:v>
                </c:pt>
                <c:pt idx="424">
                  <c:v>45.31</c:v>
                </c:pt>
                <c:pt idx="425">
                  <c:v>45.129999999999995</c:v>
                </c:pt>
                <c:pt idx="426">
                  <c:v>45.129999999999995</c:v>
                </c:pt>
                <c:pt idx="427">
                  <c:v>45.129999999999995</c:v>
                </c:pt>
                <c:pt idx="428">
                  <c:v>44.769999999999996</c:v>
                </c:pt>
                <c:pt idx="429">
                  <c:v>44.769999999999996</c:v>
                </c:pt>
                <c:pt idx="430">
                  <c:v>44.59</c:v>
                </c:pt>
                <c:pt idx="431">
                  <c:v>44.41</c:v>
                </c:pt>
                <c:pt idx="432">
                  <c:v>44.41</c:v>
                </c:pt>
                <c:pt idx="433">
                  <c:v>44.04</c:v>
                </c:pt>
                <c:pt idx="434">
                  <c:v>44.04</c:v>
                </c:pt>
                <c:pt idx="435">
                  <c:v>44.04</c:v>
                </c:pt>
                <c:pt idx="436">
                  <c:v>43.5</c:v>
                </c:pt>
                <c:pt idx="437">
                  <c:v>43.5</c:v>
                </c:pt>
                <c:pt idx="438">
                  <c:v>43.309999999999995</c:v>
                </c:pt>
                <c:pt idx="439">
                  <c:v>43.309999999999995</c:v>
                </c:pt>
                <c:pt idx="440">
                  <c:v>42.95</c:v>
                </c:pt>
                <c:pt idx="441">
                  <c:v>42.95</c:v>
                </c:pt>
                <c:pt idx="442">
                  <c:v>42.58</c:v>
                </c:pt>
                <c:pt idx="443">
                  <c:v>42.4</c:v>
                </c:pt>
                <c:pt idx="444">
                  <c:v>42.4</c:v>
                </c:pt>
                <c:pt idx="445">
                  <c:v>42.4</c:v>
                </c:pt>
                <c:pt idx="446">
                  <c:v>42.21</c:v>
                </c:pt>
                <c:pt idx="447">
                  <c:v>42.03</c:v>
                </c:pt>
                <c:pt idx="448">
                  <c:v>41.85</c:v>
                </c:pt>
                <c:pt idx="449">
                  <c:v>41.85</c:v>
                </c:pt>
                <c:pt idx="450">
                  <c:v>41.85</c:v>
                </c:pt>
                <c:pt idx="451">
                  <c:v>41.85</c:v>
                </c:pt>
                <c:pt idx="452">
                  <c:v>41.85</c:v>
                </c:pt>
                <c:pt idx="453">
                  <c:v>41.47</c:v>
                </c:pt>
                <c:pt idx="454">
                  <c:v>41.29</c:v>
                </c:pt>
                <c:pt idx="455">
                  <c:v>41.099999999999994</c:v>
                </c:pt>
                <c:pt idx="456">
                  <c:v>40.910000000000004</c:v>
                </c:pt>
                <c:pt idx="457">
                  <c:v>40.910000000000004</c:v>
                </c:pt>
                <c:pt idx="458">
                  <c:v>40.910000000000004</c:v>
                </c:pt>
                <c:pt idx="459">
                  <c:v>40.910000000000004</c:v>
                </c:pt>
                <c:pt idx="460">
                  <c:v>40.910000000000004</c:v>
                </c:pt>
                <c:pt idx="461">
                  <c:v>40.910000000000004</c:v>
                </c:pt>
                <c:pt idx="462">
                  <c:v>40.910000000000004</c:v>
                </c:pt>
                <c:pt idx="463">
                  <c:v>39.6</c:v>
                </c:pt>
                <c:pt idx="464">
                  <c:v>39.6</c:v>
                </c:pt>
                <c:pt idx="465">
                  <c:v>39.6</c:v>
                </c:pt>
                <c:pt idx="466">
                  <c:v>39.6</c:v>
                </c:pt>
                <c:pt idx="467">
                  <c:v>39.6</c:v>
                </c:pt>
                <c:pt idx="468">
                  <c:v>38.67</c:v>
                </c:pt>
                <c:pt idx="469">
                  <c:v>38.67</c:v>
                </c:pt>
                <c:pt idx="470">
                  <c:v>38.67</c:v>
                </c:pt>
                <c:pt idx="471">
                  <c:v>38.29</c:v>
                </c:pt>
                <c:pt idx="472">
                  <c:v>38.29</c:v>
                </c:pt>
                <c:pt idx="473">
                  <c:v>37.92</c:v>
                </c:pt>
                <c:pt idx="474">
                  <c:v>37.92</c:v>
                </c:pt>
                <c:pt idx="475">
                  <c:v>37.92</c:v>
                </c:pt>
                <c:pt idx="476">
                  <c:v>37.92</c:v>
                </c:pt>
                <c:pt idx="477">
                  <c:v>37.35</c:v>
                </c:pt>
                <c:pt idx="478">
                  <c:v>37.35</c:v>
                </c:pt>
                <c:pt idx="479">
                  <c:v>37.35</c:v>
                </c:pt>
                <c:pt idx="480">
                  <c:v>37.35</c:v>
                </c:pt>
                <c:pt idx="481">
                  <c:v>37.35</c:v>
                </c:pt>
                <c:pt idx="482">
                  <c:v>37.35</c:v>
                </c:pt>
                <c:pt idx="483">
                  <c:v>37.35</c:v>
                </c:pt>
                <c:pt idx="484">
                  <c:v>36.22</c:v>
                </c:pt>
                <c:pt idx="485">
                  <c:v>36.22</c:v>
                </c:pt>
                <c:pt idx="486">
                  <c:v>36.22</c:v>
                </c:pt>
                <c:pt idx="487">
                  <c:v>36.22</c:v>
                </c:pt>
                <c:pt idx="488">
                  <c:v>35.46</c:v>
                </c:pt>
                <c:pt idx="489">
                  <c:v>35.46</c:v>
                </c:pt>
                <c:pt idx="490">
                  <c:v>35.46</c:v>
                </c:pt>
                <c:pt idx="491">
                  <c:v>35.46</c:v>
                </c:pt>
                <c:pt idx="492">
                  <c:v>35.07</c:v>
                </c:pt>
                <c:pt idx="493">
                  <c:v>35.07</c:v>
                </c:pt>
                <c:pt idx="494">
                  <c:v>34.69</c:v>
                </c:pt>
                <c:pt idx="495">
                  <c:v>34.69</c:v>
                </c:pt>
                <c:pt idx="496">
                  <c:v>34.69</c:v>
                </c:pt>
                <c:pt idx="497">
                  <c:v>34.119999999999997</c:v>
                </c:pt>
                <c:pt idx="498">
                  <c:v>33.92</c:v>
                </c:pt>
                <c:pt idx="499">
                  <c:v>33.92</c:v>
                </c:pt>
                <c:pt idx="500">
                  <c:v>33.54</c:v>
                </c:pt>
                <c:pt idx="501">
                  <c:v>33.54</c:v>
                </c:pt>
                <c:pt idx="502">
                  <c:v>33.54</c:v>
                </c:pt>
                <c:pt idx="503">
                  <c:v>33.160000000000004</c:v>
                </c:pt>
                <c:pt idx="504">
                  <c:v>33.160000000000004</c:v>
                </c:pt>
                <c:pt idx="505">
                  <c:v>32.96</c:v>
                </c:pt>
                <c:pt idx="506">
                  <c:v>32.96</c:v>
                </c:pt>
                <c:pt idx="507">
                  <c:v>32.96</c:v>
                </c:pt>
                <c:pt idx="508">
                  <c:v>32.76</c:v>
                </c:pt>
                <c:pt idx="509">
                  <c:v>32.76</c:v>
                </c:pt>
                <c:pt idx="510">
                  <c:v>32.76</c:v>
                </c:pt>
                <c:pt idx="511">
                  <c:v>32.57</c:v>
                </c:pt>
                <c:pt idx="512">
                  <c:v>32.57</c:v>
                </c:pt>
                <c:pt idx="513">
                  <c:v>32.57</c:v>
                </c:pt>
                <c:pt idx="514">
                  <c:v>32.57</c:v>
                </c:pt>
                <c:pt idx="515">
                  <c:v>32.36</c:v>
                </c:pt>
                <c:pt idx="516">
                  <c:v>32.36</c:v>
                </c:pt>
                <c:pt idx="517">
                  <c:v>32.36</c:v>
                </c:pt>
                <c:pt idx="518">
                  <c:v>31.96</c:v>
                </c:pt>
                <c:pt idx="519">
                  <c:v>31.96</c:v>
                </c:pt>
                <c:pt idx="520">
                  <c:v>31.55</c:v>
                </c:pt>
                <c:pt idx="521">
                  <c:v>31.35</c:v>
                </c:pt>
                <c:pt idx="522">
                  <c:v>31.14</c:v>
                </c:pt>
                <c:pt idx="523">
                  <c:v>30.94</c:v>
                </c:pt>
                <c:pt idx="524">
                  <c:v>30.94</c:v>
                </c:pt>
                <c:pt idx="525">
                  <c:v>30.94</c:v>
                </c:pt>
                <c:pt idx="526">
                  <c:v>30.94</c:v>
                </c:pt>
                <c:pt idx="527">
                  <c:v>30.94</c:v>
                </c:pt>
                <c:pt idx="528">
                  <c:v>30.73</c:v>
                </c:pt>
                <c:pt idx="529">
                  <c:v>30.73</c:v>
                </c:pt>
                <c:pt idx="530">
                  <c:v>30.73</c:v>
                </c:pt>
                <c:pt idx="531">
                  <c:v>30.31</c:v>
                </c:pt>
                <c:pt idx="532">
                  <c:v>30.31</c:v>
                </c:pt>
                <c:pt idx="533">
                  <c:v>30.31</c:v>
                </c:pt>
                <c:pt idx="534">
                  <c:v>30.31</c:v>
                </c:pt>
                <c:pt idx="535">
                  <c:v>30.31</c:v>
                </c:pt>
                <c:pt idx="536">
                  <c:v>30.31</c:v>
                </c:pt>
                <c:pt idx="537">
                  <c:v>30.31</c:v>
                </c:pt>
                <c:pt idx="538">
                  <c:v>30.31</c:v>
                </c:pt>
                <c:pt idx="539">
                  <c:v>30.31</c:v>
                </c:pt>
                <c:pt idx="540">
                  <c:v>30.09</c:v>
                </c:pt>
                <c:pt idx="541">
                  <c:v>30.09</c:v>
                </c:pt>
                <c:pt idx="542">
                  <c:v>30.09</c:v>
                </c:pt>
                <c:pt idx="543">
                  <c:v>30.09</c:v>
                </c:pt>
                <c:pt idx="544">
                  <c:v>30.09</c:v>
                </c:pt>
                <c:pt idx="545">
                  <c:v>30.09</c:v>
                </c:pt>
                <c:pt idx="546">
                  <c:v>29.630000000000003</c:v>
                </c:pt>
                <c:pt idx="547">
                  <c:v>29.630000000000003</c:v>
                </c:pt>
                <c:pt idx="548">
                  <c:v>29.630000000000003</c:v>
                </c:pt>
                <c:pt idx="549">
                  <c:v>29.630000000000003</c:v>
                </c:pt>
                <c:pt idx="550">
                  <c:v>29.630000000000003</c:v>
                </c:pt>
                <c:pt idx="551">
                  <c:v>29.630000000000003</c:v>
                </c:pt>
                <c:pt idx="552">
                  <c:v>29.39</c:v>
                </c:pt>
                <c:pt idx="553">
                  <c:v>29.39</c:v>
                </c:pt>
                <c:pt idx="554">
                  <c:v>29.39</c:v>
                </c:pt>
                <c:pt idx="555">
                  <c:v>29.39</c:v>
                </c:pt>
                <c:pt idx="556">
                  <c:v>29.39</c:v>
                </c:pt>
                <c:pt idx="557">
                  <c:v>29.39</c:v>
                </c:pt>
                <c:pt idx="558">
                  <c:v>29.39</c:v>
                </c:pt>
                <c:pt idx="559">
                  <c:v>29.39</c:v>
                </c:pt>
                <c:pt idx="560">
                  <c:v>29.39</c:v>
                </c:pt>
                <c:pt idx="561">
                  <c:v>29.39</c:v>
                </c:pt>
                <c:pt idx="562">
                  <c:v>29.39</c:v>
                </c:pt>
                <c:pt idx="563">
                  <c:v>29.39</c:v>
                </c:pt>
                <c:pt idx="564">
                  <c:v>29.39</c:v>
                </c:pt>
                <c:pt idx="565">
                  <c:v>29.39</c:v>
                </c:pt>
                <c:pt idx="566">
                  <c:v>29.12</c:v>
                </c:pt>
                <c:pt idx="567">
                  <c:v>29.12</c:v>
                </c:pt>
                <c:pt idx="568">
                  <c:v>29.12</c:v>
                </c:pt>
                <c:pt idx="569">
                  <c:v>29.12</c:v>
                </c:pt>
                <c:pt idx="570">
                  <c:v>29.12</c:v>
                </c:pt>
                <c:pt idx="571">
                  <c:v>29.12</c:v>
                </c:pt>
                <c:pt idx="572">
                  <c:v>29.12</c:v>
                </c:pt>
                <c:pt idx="573">
                  <c:v>29.12</c:v>
                </c:pt>
                <c:pt idx="574">
                  <c:v>29.12</c:v>
                </c:pt>
                <c:pt idx="575">
                  <c:v>29.12</c:v>
                </c:pt>
                <c:pt idx="576">
                  <c:v>29.12</c:v>
                </c:pt>
                <c:pt idx="577">
                  <c:v>29.12</c:v>
                </c:pt>
                <c:pt idx="578">
                  <c:v>29.12</c:v>
                </c:pt>
                <c:pt idx="579">
                  <c:v>29.12</c:v>
                </c:pt>
                <c:pt idx="580">
                  <c:v>29.12</c:v>
                </c:pt>
                <c:pt idx="581">
                  <c:v>29.12</c:v>
                </c:pt>
                <c:pt idx="582">
                  <c:v>29.12</c:v>
                </c:pt>
                <c:pt idx="583">
                  <c:v>29.12</c:v>
                </c:pt>
                <c:pt idx="584">
                  <c:v>29.12</c:v>
                </c:pt>
                <c:pt idx="585">
                  <c:v>28.799999999999997</c:v>
                </c:pt>
                <c:pt idx="586">
                  <c:v>28.799999999999997</c:v>
                </c:pt>
                <c:pt idx="587">
                  <c:v>28.48</c:v>
                </c:pt>
                <c:pt idx="588">
                  <c:v>28.48</c:v>
                </c:pt>
                <c:pt idx="589">
                  <c:v>28.48</c:v>
                </c:pt>
                <c:pt idx="590">
                  <c:v>28.48</c:v>
                </c:pt>
                <c:pt idx="591">
                  <c:v>28.48</c:v>
                </c:pt>
                <c:pt idx="592">
                  <c:v>28.48</c:v>
                </c:pt>
                <c:pt idx="593">
                  <c:v>28.48</c:v>
                </c:pt>
                <c:pt idx="594">
                  <c:v>28.13</c:v>
                </c:pt>
                <c:pt idx="595">
                  <c:v>28.13</c:v>
                </c:pt>
                <c:pt idx="596">
                  <c:v>28.13</c:v>
                </c:pt>
                <c:pt idx="597">
                  <c:v>28.13</c:v>
                </c:pt>
                <c:pt idx="598">
                  <c:v>28.13</c:v>
                </c:pt>
                <c:pt idx="599">
                  <c:v>28.13</c:v>
                </c:pt>
                <c:pt idx="600">
                  <c:v>28.13</c:v>
                </c:pt>
                <c:pt idx="601">
                  <c:v>28.13</c:v>
                </c:pt>
                <c:pt idx="602">
                  <c:v>28.13</c:v>
                </c:pt>
                <c:pt idx="603">
                  <c:v>28.13</c:v>
                </c:pt>
                <c:pt idx="604">
                  <c:v>28.13</c:v>
                </c:pt>
                <c:pt idx="605">
                  <c:v>28.13</c:v>
                </c:pt>
                <c:pt idx="606">
                  <c:v>28.13</c:v>
                </c:pt>
                <c:pt idx="607">
                  <c:v>28.13</c:v>
                </c:pt>
                <c:pt idx="608">
                  <c:v>28.13</c:v>
                </c:pt>
                <c:pt idx="609">
                  <c:v>28.13</c:v>
                </c:pt>
                <c:pt idx="610">
                  <c:v>28.13</c:v>
                </c:pt>
                <c:pt idx="611">
                  <c:v>28.13</c:v>
                </c:pt>
                <c:pt idx="612">
                  <c:v>28.13</c:v>
                </c:pt>
                <c:pt idx="613">
                  <c:v>28.13</c:v>
                </c:pt>
                <c:pt idx="614">
                  <c:v>28.13</c:v>
                </c:pt>
                <c:pt idx="615">
                  <c:v>28.13</c:v>
                </c:pt>
                <c:pt idx="616">
                  <c:v>28.13</c:v>
                </c:pt>
                <c:pt idx="617">
                  <c:v>28.13</c:v>
                </c:pt>
                <c:pt idx="618">
                  <c:v>28.13</c:v>
                </c:pt>
                <c:pt idx="619">
                  <c:v>28.13</c:v>
                </c:pt>
                <c:pt idx="620">
                  <c:v>28.13</c:v>
                </c:pt>
                <c:pt idx="621">
                  <c:v>28.13</c:v>
                </c:pt>
                <c:pt idx="622">
                  <c:v>28.13</c:v>
                </c:pt>
                <c:pt idx="623">
                  <c:v>28.13</c:v>
                </c:pt>
                <c:pt idx="624">
                  <c:v>28.13</c:v>
                </c:pt>
                <c:pt idx="625">
                  <c:v>27.58</c:v>
                </c:pt>
                <c:pt idx="626">
                  <c:v>27.58</c:v>
                </c:pt>
                <c:pt idx="627">
                  <c:v>27.58</c:v>
                </c:pt>
                <c:pt idx="628">
                  <c:v>27.58</c:v>
                </c:pt>
                <c:pt idx="629">
                  <c:v>27.58</c:v>
                </c:pt>
                <c:pt idx="630">
                  <c:v>27.58</c:v>
                </c:pt>
                <c:pt idx="631">
                  <c:v>27.58</c:v>
                </c:pt>
                <c:pt idx="632">
                  <c:v>27.58</c:v>
                </c:pt>
                <c:pt idx="633">
                  <c:v>27.58</c:v>
                </c:pt>
                <c:pt idx="634">
                  <c:v>27.58</c:v>
                </c:pt>
                <c:pt idx="635">
                  <c:v>27.58</c:v>
                </c:pt>
                <c:pt idx="636">
                  <c:v>27.58</c:v>
                </c:pt>
                <c:pt idx="637">
                  <c:v>27.58</c:v>
                </c:pt>
                <c:pt idx="638">
                  <c:v>27.58</c:v>
                </c:pt>
                <c:pt idx="639">
                  <c:v>27.58</c:v>
                </c:pt>
                <c:pt idx="640">
                  <c:v>27.58</c:v>
                </c:pt>
                <c:pt idx="641">
                  <c:v>27.58</c:v>
                </c:pt>
                <c:pt idx="642">
                  <c:v>27.58</c:v>
                </c:pt>
                <c:pt idx="643">
                  <c:v>27.58</c:v>
                </c:pt>
                <c:pt idx="644">
                  <c:v>26.72</c:v>
                </c:pt>
                <c:pt idx="645">
                  <c:v>26.72</c:v>
                </c:pt>
                <c:pt idx="646">
                  <c:v>26.72</c:v>
                </c:pt>
                <c:pt idx="647">
                  <c:v>26.72</c:v>
                </c:pt>
                <c:pt idx="648">
                  <c:v>26.72</c:v>
                </c:pt>
                <c:pt idx="649">
                  <c:v>26.72</c:v>
                </c:pt>
                <c:pt idx="650">
                  <c:v>26.72</c:v>
                </c:pt>
                <c:pt idx="651">
                  <c:v>26.72</c:v>
                </c:pt>
                <c:pt idx="652">
                  <c:v>26.72</c:v>
                </c:pt>
                <c:pt idx="653">
                  <c:v>26.72</c:v>
                </c:pt>
                <c:pt idx="654">
                  <c:v>26.72</c:v>
                </c:pt>
                <c:pt idx="655">
                  <c:v>26.72</c:v>
                </c:pt>
                <c:pt idx="656">
                  <c:v>26.72</c:v>
                </c:pt>
                <c:pt idx="657">
                  <c:v>26.72</c:v>
                </c:pt>
                <c:pt idx="658">
                  <c:v>26.72</c:v>
                </c:pt>
                <c:pt idx="659">
                  <c:v>26.72</c:v>
                </c:pt>
                <c:pt idx="660">
                  <c:v>26.72</c:v>
                </c:pt>
                <c:pt idx="661">
                  <c:v>26.72</c:v>
                </c:pt>
                <c:pt idx="662">
                  <c:v>26.72</c:v>
                </c:pt>
                <c:pt idx="663">
                  <c:v>26.72</c:v>
                </c:pt>
                <c:pt idx="664">
                  <c:v>26.72</c:v>
                </c:pt>
                <c:pt idx="665">
                  <c:v>26.72</c:v>
                </c:pt>
                <c:pt idx="666">
                  <c:v>26.72</c:v>
                </c:pt>
                <c:pt idx="667">
                  <c:v>26.72</c:v>
                </c:pt>
                <c:pt idx="668">
                  <c:v>26.72</c:v>
                </c:pt>
                <c:pt idx="669">
                  <c:v>26.72</c:v>
                </c:pt>
                <c:pt idx="670">
                  <c:v>26.72</c:v>
                </c:pt>
                <c:pt idx="671">
                  <c:v>26.72</c:v>
                </c:pt>
                <c:pt idx="672">
                  <c:v>26.72</c:v>
                </c:pt>
                <c:pt idx="673">
                  <c:v>26.72</c:v>
                </c:pt>
                <c:pt idx="674">
                  <c:v>26.72</c:v>
                </c:pt>
                <c:pt idx="675">
                  <c:v>26.72</c:v>
                </c:pt>
              </c:numCache>
            </c:numRef>
          </c:yVal>
          <c:smooth val="0"/>
          <c:extLst>
            <c:ext xmlns:c16="http://schemas.microsoft.com/office/drawing/2014/chart" uri="{C3380CC4-5D6E-409C-BE32-E72D297353CC}">
              <c16:uniqueId val="{00000000-7B1E-4D60-8A63-CA76146FD8C6}"/>
            </c:ext>
          </c:extLst>
        </c:ser>
        <c:ser>
          <c:idx val="1"/>
          <c:order val="1"/>
          <c:tx>
            <c:strRef>
              <c:f>'[Chart in Microsoft PowerPoint]Feuil2'!$G$1</c:f>
              <c:strCache>
                <c:ptCount val="1"/>
                <c:pt idx="0">
                  <c:v>OG-AF</c:v>
                </c:pt>
              </c:strCache>
            </c:strRef>
          </c:tx>
          <c:spPr>
            <a:ln w="47625" cap="sq">
              <a:solidFill>
                <a:srgbClr val="0220AA"/>
              </a:solidFill>
              <a:prstDash val="dash"/>
              <a:round/>
            </a:ln>
            <a:effectLst/>
          </c:spPr>
          <c:marker>
            <c:symbol val="none"/>
          </c:marker>
          <c:dPt>
            <c:idx val="494"/>
            <c:marker>
              <c:symbol val="none"/>
            </c:marker>
            <c:bubble3D val="0"/>
            <c:spPr>
              <a:ln w="47625" cap="rnd">
                <a:solidFill>
                  <a:srgbClr val="0220AA"/>
                </a:solidFill>
                <a:round/>
              </a:ln>
              <a:effectLst/>
            </c:spPr>
            <c:extLst>
              <c:ext xmlns:c16="http://schemas.microsoft.com/office/drawing/2014/chart" uri="{C3380CC4-5D6E-409C-BE32-E72D297353CC}">
                <c16:uniqueId val="{00000002-7B1E-4D60-8A63-CA76146FD8C6}"/>
              </c:ext>
            </c:extLst>
          </c:dPt>
          <c:xVal>
            <c:numRef>
              <c:f>'[Chart in Microsoft PowerPoint]Feuil2'!$F$3:$F$699</c:f>
              <c:numCache>
                <c:formatCode>General</c:formatCode>
                <c:ptCount val="697"/>
                <c:pt idx="0">
                  <c:v>0</c:v>
                </c:pt>
                <c:pt idx="1">
                  <c:v>1</c:v>
                </c:pt>
                <c:pt idx="2">
                  <c:v>2</c:v>
                </c:pt>
                <c:pt idx="3">
                  <c:v>3</c:v>
                </c:pt>
                <c:pt idx="4">
                  <c:v>7</c:v>
                </c:pt>
                <c:pt idx="5">
                  <c:v>8</c:v>
                </c:pt>
                <c:pt idx="6">
                  <c:v>9</c:v>
                </c:pt>
                <c:pt idx="7">
                  <c:v>9</c:v>
                </c:pt>
                <c:pt idx="8">
                  <c:v>10</c:v>
                </c:pt>
                <c:pt idx="9">
                  <c:v>10</c:v>
                </c:pt>
                <c:pt idx="10">
                  <c:v>17</c:v>
                </c:pt>
                <c:pt idx="11">
                  <c:v>20</c:v>
                </c:pt>
                <c:pt idx="12">
                  <c:v>20</c:v>
                </c:pt>
                <c:pt idx="13">
                  <c:v>20</c:v>
                </c:pt>
                <c:pt idx="14">
                  <c:v>21</c:v>
                </c:pt>
                <c:pt idx="15">
                  <c:v>21</c:v>
                </c:pt>
                <c:pt idx="16">
                  <c:v>21</c:v>
                </c:pt>
                <c:pt idx="17">
                  <c:v>23</c:v>
                </c:pt>
                <c:pt idx="18">
                  <c:v>23</c:v>
                </c:pt>
                <c:pt idx="19">
                  <c:v>30</c:v>
                </c:pt>
                <c:pt idx="20">
                  <c:v>31</c:v>
                </c:pt>
                <c:pt idx="21">
                  <c:v>31</c:v>
                </c:pt>
                <c:pt idx="22">
                  <c:v>32</c:v>
                </c:pt>
                <c:pt idx="23">
                  <c:v>33</c:v>
                </c:pt>
                <c:pt idx="24">
                  <c:v>33</c:v>
                </c:pt>
                <c:pt idx="25">
                  <c:v>35</c:v>
                </c:pt>
                <c:pt idx="26">
                  <c:v>35</c:v>
                </c:pt>
                <c:pt idx="27">
                  <c:v>36</c:v>
                </c:pt>
                <c:pt idx="28">
                  <c:v>40</c:v>
                </c:pt>
                <c:pt idx="29">
                  <c:v>41</c:v>
                </c:pt>
                <c:pt idx="30">
                  <c:v>41</c:v>
                </c:pt>
                <c:pt idx="31">
                  <c:v>41</c:v>
                </c:pt>
                <c:pt idx="32">
                  <c:v>44</c:v>
                </c:pt>
                <c:pt idx="33">
                  <c:v>44</c:v>
                </c:pt>
                <c:pt idx="34">
                  <c:v>46</c:v>
                </c:pt>
                <c:pt idx="35">
                  <c:v>46</c:v>
                </c:pt>
                <c:pt idx="36">
                  <c:v>49</c:v>
                </c:pt>
                <c:pt idx="37">
                  <c:v>50</c:v>
                </c:pt>
                <c:pt idx="38">
                  <c:v>51</c:v>
                </c:pt>
                <c:pt idx="39">
                  <c:v>51</c:v>
                </c:pt>
                <c:pt idx="40">
                  <c:v>51</c:v>
                </c:pt>
                <c:pt idx="41">
                  <c:v>54</c:v>
                </c:pt>
                <c:pt idx="42">
                  <c:v>55</c:v>
                </c:pt>
                <c:pt idx="43">
                  <c:v>55</c:v>
                </c:pt>
                <c:pt idx="44">
                  <c:v>56</c:v>
                </c:pt>
                <c:pt idx="45">
                  <c:v>60</c:v>
                </c:pt>
                <c:pt idx="46">
                  <c:v>61</c:v>
                </c:pt>
                <c:pt idx="47">
                  <c:v>62</c:v>
                </c:pt>
                <c:pt idx="48">
                  <c:v>65</c:v>
                </c:pt>
                <c:pt idx="49">
                  <c:v>68</c:v>
                </c:pt>
                <c:pt idx="50">
                  <c:v>69</c:v>
                </c:pt>
                <c:pt idx="51">
                  <c:v>71</c:v>
                </c:pt>
                <c:pt idx="52">
                  <c:v>71</c:v>
                </c:pt>
                <c:pt idx="53">
                  <c:v>72</c:v>
                </c:pt>
                <c:pt idx="54">
                  <c:v>73</c:v>
                </c:pt>
                <c:pt idx="55">
                  <c:v>73</c:v>
                </c:pt>
                <c:pt idx="56">
                  <c:v>74</c:v>
                </c:pt>
                <c:pt idx="57">
                  <c:v>77</c:v>
                </c:pt>
                <c:pt idx="58">
                  <c:v>77</c:v>
                </c:pt>
                <c:pt idx="59">
                  <c:v>77</c:v>
                </c:pt>
                <c:pt idx="60">
                  <c:v>78</c:v>
                </c:pt>
                <c:pt idx="61">
                  <c:v>78</c:v>
                </c:pt>
                <c:pt idx="62">
                  <c:v>78</c:v>
                </c:pt>
                <c:pt idx="63">
                  <c:v>78</c:v>
                </c:pt>
                <c:pt idx="64">
                  <c:v>78</c:v>
                </c:pt>
                <c:pt idx="65">
                  <c:v>78</c:v>
                </c:pt>
                <c:pt idx="66">
                  <c:v>78</c:v>
                </c:pt>
                <c:pt idx="67">
                  <c:v>78</c:v>
                </c:pt>
                <c:pt idx="68">
                  <c:v>78</c:v>
                </c:pt>
                <c:pt idx="69">
                  <c:v>78</c:v>
                </c:pt>
                <c:pt idx="70">
                  <c:v>78</c:v>
                </c:pt>
                <c:pt idx="71">
                  <c:v>78</c:v>
                </c:pt>
                <c:pt idx="72">
                  <c:v>78</c:v>
                </c:pt>
                <c:pt idx="73">
                  <c:v>78</c:v>
                </c:pt>
                <c:pt idx="74">
                  <c:v>78</c:v>
                </c:pt>
                <c:pt idx="75">
                  <c:v>78</c:v>
                </c:pt>
                <c:pt idx="76">
                  <c:v>78</c:v>
                </c:pt>
                <c:pt idx="77">
                  <c:v>78</c:v>
                </c:pt>
                <c:pt idx="78">
                  <c:v>78</c:v>
                </c:pt>
                <c:pt idx="79">
                  <c:v>78</c:v>
                </c:pt>
                <c:pt idx="80">
                  <c:v>78</c:v>
                </c:pt>
                <c:pt idx="81">
                  <c:v>78</c:v>
                </c:pt>
                <c:pt idx="82">
                  <c:v>78</c:v>
                </c:pt>
                <c:pt idx="83">
                  <c:v>78</c:v>
                </c:pt>
                <c:pt idx="84">
                  <c:v>78</c:v>
                </c:pt>
                <c:pt idx="85">
                  <c:v>78</c:v>
                </c:pt>
                <c:pt idx="86">
                  <c:v>78</c:v>
                </c:pt>
                <c:pt idx="87">
                  <c:v>78</c:v>
                </c:pt>
                <c:pt idx="88">
                  <c:v>78</c:v>
                </c:pt>
                <c:pt idx="89">
                  <c:v>78</c:v>
                </c:pt>
                <c:pt idx="90">
                  <c:v>78</c:v>
                </c:pt>
                <c:pt idx="91">
                  <c:v>78</c:v>
                </c:pt>
                <c:pt idx="92">
                  <c:v>78</c:v>
                </c:pt>
                <c:pt idx="93">
                  <c:v>78</c:v>
                </c:pt>
                <c:pt idx="94">
                  <c:v>78</c:v>
                </c:pt>
                <c:pt idx="95">
                  <c:v>78</c:v>
                </c:pt>
                <c:pt idx="96">
                  <c:v>78</c:v>
                </c:pt>
                <c:pt idx="97">
                  <c:v>78</c:v>
                </c:pt>
                <c:pt idx="98">
                  <c:v>79</c:v>
                </c:pt>
                <c:pt idx="99">
                  <c:v>79</c:v>
                </c:pt>
                <c:pt idx="100">
                  <c:v>79</c:v>
                </c:pt>
                <c:pt idx="101">
                  <c:v>79</c:v>
                </c:pt>
                <c:pt idx="102">
                  <c:v>79</c:v>
                </c:pt>
                <c:pt idx="103">
                  <c:v>79</c:v>
                </c:pt>
                <c:pt idx="104">
                  <c:v>79</c:v>
                </c:pt>
                <c:pt idx="105">
                  <c:v>79</c:v>
                </c:pt>
                <c:pt idx="106">
                  <c:v>79</c:v>
                </c:pt>
                <c:pt idx="107">
                  <c:v>79</c:v>
                </c:pt>
                <c:pt idx="108">
                  <c:v>79</c:v>
                </c:pt>
                <c:pt idx="109">
                  <c:v>79</c:v>
                </c:pt>
                <c:pt idx="110">
                  <c:v>79</c:v>
                </c:pt>
                <c:pt idx="111">
                  <c:v>79</c:v>
                </c:pt>
                <c:pt idx="112">
                  <c:v>79</c:v>
                </c:pt>
                <c:pt idx="113">
                  <c:v>79</c:v>
                </c:pt>
                <c:pt idx="114">
                  <c:v>79</c:v>
                </c:pt>
                <c:pt idx="115">
                  <c:v>79</c:v>
                </c:pt>
                <c:pt idx="116">
                  <c:v>79</c:v>
                </c:pt>
                <c:pt idx="117">
                  <c:v>79</c:v>
                </c:pt>
                <c:pt idx="118">
                  <c:v>79</c:v>
                </c:pt>
                <c:pt idx="119">
                  <c:v>79</c:v>
                </c:pt>
                <c:pt idx="120">
                  <c:v>79</c:v>
                </c:pt>
                <c:pt idx="121">
                  <c:v>79</c:v>
                </c:pt>
                <c:pt idx="122">
                  <c:v>79</c:v>
                </c:pt>
                <c:pt idx="123">
                  <c:v>79</c:v>
                </c:pt>
                <c:pt idx="124">
                  <c:v>79</c:v>
                </c:pt>
                <c:pt idx="125">
                  <c:v>79</c:v>
                </c:pt>
                <c:pt idx="126">
                  <c:v>79</c:v>
                </c:pt>
                <c:pt idx="127">
                  <c:v>79</c:v>
                </c:pt>
                <c:pt idx="128">
                  <c:v>79</c:v>
                </c:pt>
                <c:pt idx="129">
                  <c:v>79</c:v>
                </c:pt>
                <c:pt idx="130">
                  <c:v>79</c:v>
                </c:pt>
                <c:pt idx="131">
                  <c:v>79</c:v>
                </c:pt>
                <c:pt idx="132">
                  <c:v>79</c:v>
                </c:pt>
                <c:pt idx="133">
                  <c:v>79</c:v>
                </c:pt>
                <c:pt idx="134">
                  <c:v>79</c:v>
                </c:pt>
                <c:pt idx="135">
                  <c:v>79</c:v>
                </c:pt>
                <c:pt idx="136">
                  <c:v>79</c:v>
                </c:pt>
                <c:pt idx="137">
                  <c:v>79</c:v>
                </c:pt>
                <c:pt idx="138">
                  <c:v>79</c:v>
                </c:pt>
                <c:pt idx="139">
                  <c:v>79</c:v>
                </c:pt>
                <c:pt idx="140">
                  <c:v>79</c:v>
                </c:pt>
                <c:pt idx="141">
                  <c:v>80</c:v>
                </c:pt>
                <c:pt idx="142">
                  <c:v>80</c:v>
                </c:pt>
                <c:pt idx="143">
                  <c:v>80</c:v>
                </c:pt>
                <c:pt idx="144">
                  <c:v>80</c:v>
                </c:pt>
                <c:pt idx="145">
                  <c:v>80</c:v>
                </c:pt>
                <c:pt idx="146">
                  <c:v>80</c:v>
                </c:pt>
                <c:pt idx="147">
                  <c:v>80</c:v>
                </c:pt>
                <c:pt idx="148">
                  <c:v>80</c:v>
                </c:pt>
                <c:pt idx="149">
                  <c:v>80</c:v>
                </c:pt>
                <c:pt idx="150">
                  <c:v>80</c:v>
                </c:pt>
                <c:pt idx="151">
                  <c:v>80</c:v>
                </c:pt>
                <c:pt idx="152">
                  <c:v>80</c:v>
                </c:pt>
                <c:pt idx="153">
                  <c:v>80</c:v>
                </c:pt>
                <c:pt idx="154">
                  <c:v>80</c:v>
                </c:pt>
                <c:pt idx="155">
                  <c:v>80</c:v>
                </c:pt>
                <c:pt idx="156">
                  <c:v>80</c:v>
                </c:pt>
                <c:pt idx="157">
                  <c:v>80</c:v>
                </c:pt>
                <c:pt idx="158">
                  <c:v>80</c:v>
                </c:pt>
                <c:pt idx="159">
                  <c:v>80</c:v>
                </c:pt>
                <c:pt idx="160">
                  <c:v>80</c:v>
                </c:pt>
                <c:pt idx="161">
                  <c:v>81</c:v>
                </c:pt>
                <c:pt idx="162">
                  <c:v>81</c:v>
                </c:pt>
                <c:pt idx="163">
                  <c:v>81</c:v>
                </c:pt>
                <c:pt idx="164">
                  <c:v>81</c:v>
                </c:pt>
                <c:pt idx="165">
                  <c:v>81</c:v>
                </c:pt>
                <c:pt idx="166">
                  <c:v>81</c:v>
                </c:pt>
                <c:pt idx="167">
                  <c:v>81</c:v>
                </c:pt>
                <c:pt idx="168">
                  <c:v>81</c:v>
                </c:pt>
                <c:pt idx="169">
                  <c:v>81</c:v>
                </c:pt>
                <c:pt idx="170">
                  <c:v>81</c:v>
                </c:pt>
                <c:pt idx="171">
                  <c:v>81</c:v>
                </c:pt>
                <c:pt idx="172">
                  <c:v>81</c:v>
                </c:pt>
                <c:pt idx="173">
                  <c:v>81</c:v>
                </c:pt>
                <c:pt idx="174">
                  <c:v>81</c:v>
                </c:pt>
                <c:pt idx="175">
                  <c:v>81</c:v>
                </c:pt>
                <c:pt idx="176">
                  <c:v>81</c:v>
                </c:pt>
                <c:pt idx="177">
                  <c:v>81</c:v>
                </c:pt>
                <c:pt idx="178">
                  <c:v>81</c:v>
                </c:pt>
                <c:pt idx="179">
                  <c:v>81</c:v>
                </c:pt>
                <c:pt idx="180">
                  <c:v>81</c:v>
                </c:pt>
                <c:pt idx="181">
                  <c:v>81</c:v>
                </c:pt>
                <c:pt idx="182">
                  <c:v>81</c:v>
                </c:pt>
                <c:pt idx="183">
                  <c:v>81</c:v>
                </c:pt>
                <c:pt idx="184">
                  <c:v>81</c:v>
                </c:pt>
                <c:pt idx="185">
                  <c:v>81</c:v>
                </c:pt>
                <c:pt idx="186">
                  <c:v>81</c:v>
                </c:pt>
                <c:pt idx="187">
                  <c:v>81</c:v>
                </c:pt>
                <c:pt idx="188">
                  <c:v>81</c:v>
                </c:pt>
                <c:pt idx="189">
                  <c:v>81</c:v>
                </c:pt>
                <c:pt idx="190">
                  <c:v>81</c:v>
                </c:pt>
                <c:pt idx="191">
                  <c:v>81</c:v>
                </c:pt>
                <c:pt idx="192">
                  <c:v>81</c:v>
                </c:pt>
                <c:pt idx="193">
                  <c:v>82</c:v>
                </c:pt>
                <c:pt idx="194">
                  <c:v>82</c:v>
                </c:pt>
                <c:pt idx="195">
                  <c:v>82</c:v>
                </c:pt>
                <c:pt idx="196">
                  <c:v>82</c:v>
                </c:pt>
                <c:pt idx="197">
                  <c:v>82</c:v>
                </c:pt>
                <c:pt idx="198">
                  <c:v>82</c:v>
                </c:pt>
                <c:pt idx="199">
                  <c:v>82</c:v>
                </c:pt>
                <c:pt idx="200">
                  <c:v>82</c:v>
                </c:pt>
                <c:pt idx="201">
                  <c:v>82</c:v>
                </c:pt>
                <c:pt idx="202">
                  <c:v>82</c:v>
                </c:pt>
                <c:pt idx="203">
                  <c:v>82</c:v>
                </c:pt>
                <c:pt idx="204">
                  <c:v>82</c:v>
                </c:pt>
                <c:pt idx="205">
                  <c:v>82</c:v>
                </c:pt>
                <c:pt idx="206">
                  <c:v>82</c:v>
                </c:pt>
                <c:pt idx="207">
                  <c:v>82</c:v>
                </c:pt>
                <c:pt idx="208">
                  <c:v>82</c:v>
                </c:pt>
                <c:pt idx="209">
                  <c:v>82</c:v>
                </c:pt>
                <c:pt idx="210">
                  <c:v>82</c:v>
                </c:pt>
                <c:pt idx="211">
                  <c:v>82</c:v>
                </c:pt>
                <c:pt idx="212">
                  <c:v>82</c:v>
                </c:pt>
                <c:pt idx="213">
                  <c:v>82</c:v>
                </c:pt>
                <c:pt idx="214">
                  <c:v>82</c:v>
                </c:pt>
                <c:pt idx="215">
                  <c:v>82</c:v>
                </c:pt>
                <c:pt idx="216">
                  <c:v>82</c:v>
                </c:pt>
                <c:pt idx="217">
                  <c:v>82</c:v>
                </c:pt>
                <c:pt idx="218">
                  <c:v>82</c:v>
                </c:pt>
                <c:pt idx="219">
                  <c:v>82</c:v>
                </c:pt>
                <c:pt idx="220">
                  <c:v>82</c:v>
                </c:pt>
                <c:pt idx="221">
                  <c:v>82</c:v>
                </c:pt>
                <c:pt idx="222">
                  <c:v>82</c:v>
                </c:pt>
                <c:pt idx="223">
                  <c:v>82</c:v>
                </c:pt>
                <c:pt idx="224">
                  <c:v>82</c:v>
                </c:pt>
                <c:pt idx="225">
                  <c:v>82</c:v>
                </c:pt>
                <c:pt idx="226">
                  <c:v>82</c:v>
                </c:pt>
                <c:pt idx="227">
                  <c:v>82</c:v>
                </c:pt>
                <c:pt idx="228">
                  <c:v>82</c:v>
                </c:pt>
                <c:pt idx="229">
                  <c:v>82</c:v>
                </c:pt>
                <c:pt idx="230">
                  <c:v>82</c:v>
                </c:pt>
                <c:pt idx="231">
                  <c:v>82</c:v>
                </c:pt>
                <c:pt idx="232">
                  <c:v>83</c:v>
                </c:pt>
                <c:pt idx="233">
                  <c:v>83</c:v>
                </c:pt>
                <c:pt idx="234">
                  <c:v>83</c:v>
                </c:pt>
                <c:pt idx="235">
                  <c:v>83</c:v>
                </c:pt>
                <c:pt idx="236">
                  <c:v>83</c:v>
                </c:pt>
                <c:pt idx="237">
                  <c:v>83</c:v>
                </c:pt>
                <c:pt idx="238">
                  <c:v>83</c:v>
                </c:pt>
                <c:pt idx="239">
                  <c:v>83</c:v>
                </c:pt>
                <c:pt idx="240">
                  <c:v>83</c:v>
                </c:pt>
                <c:pt idx="241">
                  <c:v>83</c:v>
                </c:pt>
                <c:pt idx="242">
                  <c:v>83</c:v>
                </c:pt>
                <c:pt idx="243">
                  <c:v>83</c:v>
                </c:pt>
                <c:pt idx="244">
                  <c:v>83</c:v>
                </c:pt>
                <c:pt idx="245">
                  <c:v>83</c:v>
                </c:pt>
                <c:pt idx="246">
                  <c:v>83</c:v>
                </c:pt>
                <c:pt idx="247">
                  <c:v>83</c:v>
                </c:pt>
                <c:pt idx="248">
                  <c:v>83</c:v>
                </c:pt>
                <c:pt idx="249">
                  <c:v>83</c:v>
                </c:pt>
                <c:pt idx="250">
                  <c:v>83</c:v>
                </c:pt>
                <c:pt idx="251">
                  <c:v>83</c:v>
                </c:pt>
                <c:pt idx="252">
                  <c:v>83</c:v>
                </c:pt>
                <c:pt idx="253">
                  <c:v>83</c:v>
                </c:pt>
                <c:pt idx="254">
                  <c:v>83</c:v>
                </c:pt>
                <c:pt idx="255">
                  <c:v>83</c:v>
                </c:pt>
                <c:pt idx="256">
                  <c:v>83</c:v>
                </c:pt>
                <c:pt idx="257">
                  <c:v>83</c:v>
                </c:pt>
                <c:pt idx="258">
                  <c:v>83</c:v>
                </c:pt>
                <c:pt idx="259">
                  <c:v>83</c:v>
                </c:pt>
                <c:pt idx="260">
                  <c:v>84</c:v>
                </c:pt>
                <c:pt idx="261">
                  <c:v>84</c:v>
                </c:pt>
                <c:pt idx="262">
                  <c:v>84</c:v>
                </c:pt>
                <c:pt idx="263">
                  <c:v>84</c:v>
                </c:pt>
                <c:pt idx="264">
                  <c:v>84</c:v>
                </c:pt>
                <c:pt idx="265">
                  <c:v>84</c:v>
                </c:pt>
                <c:pt idx="266">
                  <c:v>84</c:v>
                </c:pt>
                <c:pt idx="267">
                  <c:v>84</c:v>
                </c:pt>
                <c:pt idx="268">
                  <c:v>84</c:v>
                </c:pt>
                <c:pt idx="269">
                  <c:v>84</c:v>
                </c:pt>
                <c:pt idx="270">
                  <c:v>84</c:v>
                </c:pt>
                <c:pt idx="271">
                  <c:v>84</c:v>
                </c:pt>
                <c:pt idx="272">
                  <c:v>84</c:v>
                </c:pt>
                <c:pt idx="273">
                  <c:v>84</c:v>
                </c:pt>
                <c:pt idx="274">
                  <c:v>84</c:v>
                </c:pt>
                <c:pt idx="275">
                  <c:v>84</c:v>
                </c:pt>
                <c:pt idx="276">
                  <c:v>84</c:v>
                </c:pt>
                <c:pt idx="277">
                  <c:v>84</c:v>
                </c:pt>
                <c:pt idx="278">
                  <c:v>84</c:v>
                </c:pt>
                <c:pt idx="279">
                  <c:v>84</c:v>
                </c:pt>
                <c:pt idx="280">
                  <c:v>84</c:v>
                </c:pt>
                <c:pt idx="281">
                  <c:v>84</c:v>
                </c:pt>
                <c:pt idx="282">
                  <c:v>84</c:v>
                </c:pt>
                <c:pt idx="283">
                  <c:v>84</c:v>
                </c:pt>
                <c:pt idx="284">
                  <c:v>84</c:v>
                </c:pt>
                <c:pt idx="285">
                  <c:v>84</c:v>
                </c:pt>
                <c:pt idx="286">
                  <c:v>84</c:v>
                </c:pt>
                <c:pt idx="287">
                  <c:v>84</c:v>
                </c:pt>
                <c:pt idx="288">
                  <c:v>84</c:v>
                </c:pt>
                <c:pt idx="289">
                  <c:v>84</c:v>
                </c:pt>
                <c:pt idx="290">
                  <c:v>84</c:v>
                </c:pt>
                <c:pt idx="291">
                  <c:v>84</c:v>
                </c:pt>
                <c:pt idx="292">
                  <c:v>84</c:v>
                </c:pt>
                <c:pt idx="293">
                  <c:v>84</c:v>
                </c:pt>
                <c:pt idx="294">
                  <c:v>84</c:v>
                </c:pt>
                <c:pt idx="295">
                  <c:v>84</c:v>
                </c:pt>
                <c:pt idx="296">
                  <c:v>85</c:v>
                </c:pt>
                <c:pt idx="297">
                  <c:v>85</c:v>
                </c:pt>
                <c:pt idx="298">
                  <c:v>85</c:v>
                </c:pt>
                <c:pt idx="299">
                  <c:v>85</c:v>
                </c:pt>
                <c:pt idx="300">
                  <c:v>85</c:v>
                </c:pt>
                <c:pt idx="301">
                  <c:v>86</c:v>
                </c:pt>
                <c:pt idx="302">
                  <c:v>89</c:v>
                </c:pt>
                <c:pt idx="303">
                  <c:v>90</c:v>
                </c:pt>
                <c:pt idx="304">
                  <c:v>91</c:v>
                </c:pt>
                <c:pt idx="305">
                  <c:v>91</c:v>
                </c:pt>
                <c:pt idx="306">
                  <c:v>92</c:v>
                </c:pt>
                <c:pt idx="307">
                  <c:v>93</c:v>
                </c:pt>
                <c:pt idx="308">
                  <c:v>93</c:v>
                </c:pt>
                <c:pt idx="309">
                  <c:v>93</c:v>
                </c:pt>
                <c:pt idx="310">
                  <c:v>93</c:v>
                </c:pt>
                <c:pt idx="311">
                  <c:v>94</c:v>
                </c:pt>
                <c:pt idx="312">
                  <c:v>95</c:v>
                </c:pt>
                <c:pt idx="313">
                  <c:v>95</c:v>
                </c:pt>
                <c:pt idx="314">
                  <c:v>96</c:v>
                </c:pt>
                <c:pt idx="315">
                  <c:v>97</c:v>
                </c:pt>
                <c:pt idx="316">
                  <c:v>98</c:v>
                </c:pt>
                <c:pt idx="317">
                  <c:v>98</c:v>
                </c:pt>
                <c:pt idx="318">
                  <c:v>99</c:v>
                </c:pt>
                <c:pt idx="319">
                  <c:v>99</c:v>
                </c:pt>
                <c:pt idx="320">
                  <c:v>99</c:v>
                </c:pt>
                <c:pt idx="321">
                  <c:v>100</c:v>
                </c:pt>
                <c:pt idx="322">
                  <c:v>100</c:v>
                </c:pt>
                <c:pt idx="323">
                  <c:v>100</c:v>
                </c:pt>
                <c:pt idx="324">
                  <c:v>100</c:v>
                </c:pt>
                <c:pt idx="325">
                  <c:v>100</c:v>
                </c:pt>
                <c:pt idx="326">
                  <c:v>100</c:v>
                </c:pt>
                <c:pt idx="327">
                  <c:v>101</c:v>
                </c:pt>
                <c:pt idx="328">
                  <c:v>101</c:v>
                </c:pt>
                <c:pt idx="329">
                  <c:v>101</c:v>
                </c:pt>
                <c:pt idx="330">
                  <c:v>101</c:v>
                </c:pt>
                <c:pt idx="331">
                  <c:v>101</c:v>
                </c:pt>
                <c:pt idx="332">
                  <c:v>102</c:v>
                </c:pt>
                <c:pt idx="333">
                  <c:v>102</c:v>
                </c:pt>
                <c:pt idx="334">
                  <c:v>103</c:v>
                </c:pt>
                <c:pt idx="335">
                  <c:v>103</c:v>
                </c:pt>
                <c:pt idx="336">
                  <c:v>103</c:v>
                </c:pt>
                <c:pt idx="337">
                  <c:v>103</c:v>
                </c:pt>
                <c:pt idx="338">
                  <c:v>103</c:v>
                </c:pt>
                <c:pt idx="339">
                  <c:v>103</c:v>
                </c:pt>
                <c:pt idx="340">
                  <c:v>103</c:v>
                </c:pt>
                <c:pt idx="341">
                  <c:v>103</c:v>
                </c:pt>
                <c:pt idx="342">
                  <c:v>103</c:v>
                </c:pt>
                <c:pt idx="343">
                  <c:v>104</c:v>
                </c:pt>
                <c:pt idx="344">
                  <c:v>104</c:v>
                </c:pt>
                <c:pt idx="345">
                  <c:v>104</c:v>
                </c:pt>
                <c:pt idx="346">
                  <c:v>104</c:v>
                </c:pt>
                <c:pt idx="347">
                  <c:v>104</c:v>
                </c:pt>
                <c:pt idx="348">
                  <c:v>104</c:v>
                </c:pt>
                <c:pt idx="349">
                  <c:v>105</c:v>
                </c:pt>
                <c:pt idx="350">
                  <c:v>105</c:v>
                </c:pt>
                <c:pt idx="351">
                  <c:v>105</c:v>
                </c:pt>
                <c:pt idx="352">
                  <c:v>105</c:v>
                </c:pt>
                <c:pt idx="353">
                  <c:v>105</c:v>
                </c:pt>
                <c:pt idx="354">
                  <c:v>105</c:v>
                </c:pt>
                <c:pt idx="355">
                  <c:v>105</c:v>
                </c:pt>
                <c:pt idx="356">
                  <c:v>105</c:v>
                </c:pt>
                <c:pt idx="357">
                  <c:v>106</c:v>
                </c:pt>
                <c:pt idx="358">
                  <c:v>106</c:v>
                </c:pt>
                <c:pt idx="359">
                  <c:v>106</c:v>
                </c:pt>
                <c:pt idx="360">
                  <c:v>106</c:v>
                </c:pt>
                <c:pt idx="361">
                  <c:v>107</c:v>
                </c:pt>
                <c:pt idx="362">
                  <c:v>107</c:v>
                </c:pt>
                <c:pt idx="363">
                  <c:v>107</c:v>
                </c:pt>
                <c:pt idx="364">
                  <c:v>108</c:v>
                </c:pt>
                <c:pt idx="365">
                  <c:v>109</c:v>
                </c:pt>
                <c:pt idx="366">
                  <c:v>109</c:v>
                </c:pt>
                <c:pt idx="367">
                  <c:v>109</c:v>
                </c:pt>
                <c:pt idx="368">
                  <c:v>109</c:v>
                </c:pt>
                <c:pt idx="369">
                  <c:v>110</c:v>
                </c:pt>
                <c:pt idx="370">
                  <c:v>110</c:v>
                </c:pt>
                <c:pt idx="371">
                  <c:v>110</c:v>
                </c:pt>
                <c:pt idx="372">
                  <c:v>112</c:v>
                </c:pt>
                <c:pt idx="373">
                  <c:v>113</c:v>
                </c:pt>
                <c:pt idx="374">
                  <c:v>115</c:v>
                </c:pt>
                <c:pt idx="375">
                  <c:v>115</c:v>
                </c:pt>
                <c:pt idx="376">
                  <c:v>116</c:v>
                </c:pt>
                <c:pt idx="377">
                  <c:v>117</c:v>
                </c:pt>
                <c:pt idx="378">
                  <c:v>117</c:v>
                </c:pt>
                <c:pt idx="379">
                  <c:v>118</c:v>
                </c:pt>
                <c:pt idx="380">
                  <c:v>119</c:v>
                </c:pt>
                <c:pt idx="381">
                  <c:v>119</c:v>
                </c:pt>
                <c:pt idx="382">
                  <c:v>120</c:v>
                </c:pt>
                <c:pt idx="383">
                  <c:v>120</c:v>
                </c:pt>
                <c:pt idx="384">
                  <c:v>120</c:v>
                </c:pt>
                <c:pt idx="385">
                  <c:v>120</c:v>
                </c:pt>
                <c:pt idx="386">
                  <c:v>120</c:v>
                </c:pt>
                <c:pt idx="387">
                  <c:v>120</c:v>
                </c:pt>
                <c:pt idx="388">
                  <c:v>120</c:v>
                </c:pt>
                <c:pt idx="389">
                  <c:v>120</c:v>
                </c:pt>
                <c:pt idx="390">
                  <c:v>120</c:v>
                </c:pt>
                <c:pt idx="391">
                  <c:v>120</c:v>
                </c:pt>
                <c:pt idx="392">
                  <c:v>121</c:v>
                </c:pt>
                <c:pt idx="393">
                  <c:v>121</c:v>
                </c:pt>
                <c:pt idx="394">
                  <c:v>121</c:v>
                </c:pt>
                <c:pt idx="395">
                  <c:v>121</c:v>
                </c:pt>
                <c:pt idx="396">
                  <c:v>121</c:v>
                </c:pt>
                <c:pt idx="397">
                  <c:v>121</c:v>
                </c:pt>
                <c:pt idx="398">
                  <c:v>121</c:v>
                </c:pt>
                <c:pt idx="399">
                  <c:v>121</c:v>
                </c:pt>
                <c:pt idx="400">
                  <c:v>122</c:v>
                </c:pt>
                <c:pt idx="401">
                  <c:v>122</c:v>
                </c:pt>
                <c:pt idx="402">
                  <c:v>122</c:v>
                </c:pt>
                <c:pt idx="403">
                  <c:v>122</c:v>
                </c:pt>
                <c:pt idx="404">
                  <c:v>122</c:v>
                </c:pt>
                <c:pt idx="405">
                  <c:v>122</c:v>
                </c:pt>
                <c:pt idx="406">
                  <c:v>122</c:v>
                </c:pt>
                <c:pt idx="407">
                  <c:v>123</c:v>
                </c:pt>
                <c:pt idx="408">
                  <c:v>123</c:v>
                </c:pt>
                <c:pt idx="409">
                  <c:v>123</c:v>
                </c:pt>
                <c:pt idx="410">
                  <c:v>123</c:v>
                </c:pt>
                <c:pt idx="411">
                  <c:v>123</c:v>
                </c:pt>
                <c:pt idx="412">
                  <c:v>123</c:v>
                </c:pt>
                <c:pt idx="413">
                  <c:v>123</c:v>
                </c:pt>
                <c:pt idx="414">
                  <c:v>123</c:v>
                </c:pt>
                <c:pt idx="415">
                  <c:v>123</c:v>
                </c:pt>
                <c:pt idx="416">
                  <c:v>123</c:v>
                </c:pt>
                <c:pt idx="417">
                  <c:v>123</c:v>
                </c:pt>
                <c:pt idx="418">
                  <c:v>123</c:v>
                </c:pt>
                <c:pt idx="419">
                  <c:v>123</c:v>
                </c:pt>
                <c:pt idx="420">
                  <c:v>124</c:v>
                </c:pt>
                <c:pt idx="421">
                  <c:v>124</c:v>
                </c:pt>
                <c:pt idx="422">
                  <c:v>124</c:v>
                </c:pt>
                <c:pt idx="423">
                  <c:v>124</c:v>
                </c:pt>
                <c:pt idx="424">
                  <c:v>124</c:v>
                </c:pt>
                <c:pt idx="425">
                  <c:v>124</c:v>
                </c:pt>
                <c:pt idx="426">
                  <c:v>124</c:v>
                </c:pt>
                <c:pt idx="427">
                  <c:v>124</c:v>
                </c:pt>
                <c:pt idx="428">
                  <c:v>125</c:v>
                </c:pt>
                <c:pt idx="429">
                  <c:v>125</c:v>
                </c:pt>
                <c:pt idx="430">
                  <c:v>125</c:v>
                </c:pt>
                <c:pt idx="431">
                  <c:v>125</c:v>
                </c:pt>
                <c:pt idx="432">
                  <c:v>125</c:v>
                </c:pt>
                <c:pt idx="433">
                  <c:v>125</c:v>
                </c:pt>
                <c:pt idx="434">
                  <c:v>125</c:v>
                </c:pt>
                <c:pt idx="435">
                  <c:v>125</c:v>
                </c:pt>
                <c:pt idx="436">
                  <c:v>125</c:v>
                </c:pt>
                <c:pt idx="437">
                  <c:v>125</c:v>
                </c:pt>
                <c:pt idx="438">
                  <c:v>125</c:v>
                </c:pt>
                <c:pt idx="439">
                  <c:v>126</c:v>
                </c:pt>
                <c:pt idx="440">
                  <c:v>126</c:v>
                </c:pt>
                <c:pt idx="441">
                  <c:v>127</c:v>
                </c:pt>
                <c:pt idx="442">
                  <c:v>127</c:v>
                </c:pt>
                <c:pt idx="443">
                  <c:v>127</c:v>
                </c:pt>
                <c:pt idx="444">
                  <c:v>127</c:v>
                </c:pt>
                <c:pt idx="445">
                  <c:v>128</c:v>
                </c:pt>
                <c:pt idx="446">
                  <c:v>128</c:v>
                </c:pt>
                <c:pt idx="447">
                  <c:v>129</c:v>
                </c:pt>
                <c:pt idx="448">
                  <c:v>129</c:v>
                </c:pt>
                <c:pt idx="449">
                  <c:v>129</c:v>
                </c:pt>
                <c:pt idx="450">
                  <c:v>130</c:v>
                </c:pt>
                <c:pt idx="451">
                  <c:v>130</c:v>
                </c:pt>
                <c:pt idx="452">
                  <c:v>131</c:v>
                </c:pt>
                <c:pt idx="453">
                  <c:v>131</c:v>
                </c:pt>
                <c:pt idx="454">
                  <c:v>132</c:v>
                </c:pt>
                <c:pt idx="455">
                  <c:v>133</c:v>
                </c:pt>
                <c:pt idx="456">
                  <c:v>133</c:v>
                </c:pt>
                <c:pt idx="457">
                  <c:v>136</c:v>
                </c:pt>
                <c:pt idx="458">
                  <c:v>138</c:v>
                </c:pt>
                <c:pt idx="459">
                  <c:v>138</c:v>
                </c:pt>
                <c:pt idx="460">
                  <c:v>140</c:v>
                </c:pt>
                <c:pt idx="461">
                  <c:v>141</c:v>
                </c:pt>
                <c:pt idx="462">
                  <c:v>141</c:v>
                </c:pt>
                <c:pt idx="463">
                  <c:v>141</c:v>
                </c:pt>
                <c:pt idx="464">
                  <c:v>141</c:v>
                </c:pt>
                <c:pt idx="465">
                  <c:v>142</c:v>
                </c:pt>
                <c:pt idx="466">
                  <c:v>143</c:v>
                </c:pt>
                <c:pt idx="467">
                  <c:v>143</c:v>
                </c:pt>
                <c:pt idx="468">
                  <c:v>143</c:v>
                </c:pt>
                <c:pt idx="469">
                  <c:v>144</c:v>
                </c:pt>
                <c:pt idx="470">
                  <c:v>145</c:v>
                </c:pt>
                <c:pt idx="471">
                  <c:v>145</c:v>
                </c:pt>
                <c:pt idx="472">
                  <c:v>145</c:v>
                </c:pt>
                <c:pt idx="473">
                  <c:v>146</c:v>
                </c:pt>
                <c:pt idx="474">
                  <c:v>146</c:v>
                </c:pt>
                <c:pt idx="475">
                  <c:v>146</c:v>
                </c:pt>
                <c:pt idx="476">
                  <c:v>147</c:v>
                </c:pt>
                <c:pt idx="477">
                  <c:v>147</c:v>
                </c:pt>
                <c:pt idx="478">
                  <c:v>148</c:v>
                </c:pt>
                <c:pt idx="479">
                  <c:v>148</c:v>
                </c:pt>
                <c:pt idx="480">
                  <c:v>148</c:v>
                </c:pt>
                <c:pt idx="481">
                  <c:v>148</c:v>
                </c:pt>
                <c:pt idx="482">
                  <c:v>149</c:v>
                </c:pt>
                <c:pt idx="483">
                  <c:v>149</c:v>
                </c:pt>
                <c:pt idx="484">
                  <c:v>149</c:v>
                </c:pt>
                <c:pt idx="485">
                  <c:v>150</c:v>
                </c:pt>
                <c:pt idx="486">
                  <c:v>150</c:v>
                </c:pt>
                <c:pt idx="487">
                  <c:v>150</c:v>
                </c:pt>
                <c:pt idx="488">
                  <c:v>151</c:v>
                </c:pt>
                <c:pt idx="489">
                  <c:v>151</c:v>
                </c:pt>
                <c:pt idx="490">
                  <c:v>151</c:v>
                </c:pt>
                <c:pt idx="491">
                  <c:v>151</c:v>
                </c:pt>
                <c:pt idx="492">
                  <c:v>152</c:v>
                </c:pt>
                <c:pt idx="493">
                  <c:v>152</c:v>
                </c:pt>
                <c:pt idx="494">
                  <c:v>152</c:v>
                </c:pt>
                <c:pt idx="495">
                  <c:v>152</c:v>
                </c:pt>
                <c:pt idx="496">
                  <c:v>154</c:v>
                </c:pt>
                <c:pt idx="497">
                  <c:v>154</c:v>
                </c:pt>
                <c:pt idx="498">
                  <c:v>154</c:v>
                </c:pt>
                <c:pt idx="499">
                  <c:v>154</c:v>
                </c:pt>
                <c:pt idx="500">
                  <c:v>155</c:v>
                </c:pt>
                <c:pt idx="501">
                  <c:v>156</c:v>
                </c:pt>
                <c:pt idx="502">
                  <c:v>156</c:v>
                </c:pt>
                <c:pt idx="503">
                  <c:v>157</c:v>
                </c:pt>
                <c:pt idx="504">
                  <c:v>157</c:v>
                </c:pt>
                <c:pt idx="505">
                  <c:v>157</c:v>
                </c:pt>
                <c:pt idx="506">
                  <c:v>158</c:v>
                </c:pt>
                <c:pt idx="507">
                  <c:v>159</c:v>
                </c:pt>
                <c:pt idx="508">
                  <c:v>159</c:v>
                </c:pt>
                <c:pt idx="509">
                  <c:v>159</c:v>
                </c:pt>
                <c:pt idx="510">
                  <c:v>160</c:v>
                </c:pt>
                <c:pt idx="511">
                  <c:v>160</c:v>
                </c:pt>
                <c:pt idx="512">
                  <c:v>160</c:v>
                </c:pt>
                <c:pt idx="513">
                  <c:v>160</c:v>
                </c:pt>
                <c:pt idx="514">
                  <c:v>160</c:v>
                </c:pt>
                <c:pt idx="515">
                  <c:v>161</c:v>
                </c:pt>
                <c:pt idx="516">
                  <c:v>162</c:v>
                </c:pt>
                <c:pt idx="517">
                  <c:v>162</c:v>
                </c:pt>
                <c:pt idx="518">
                  <c:v>162</c:v>
                </c:pt>
                <c:pt idx="519">
                  <c:v>163</c:v>
                </c:pt>
                <c:pt idx="520">
                  <c:v>163</c:v>
                </c:pt>
                <c:pt idx="521">
                  <c:v>163</c:v>
                </c:pt>
                <c:pt idx="522">
                  <c:v>163</c:v>
                </c:pt>
                <c:pt idx="523">
                  <c:v>163</c:v>
                </c:pt>
                <c:pt idx="524">
                  <c:v>164</c:v>
                </c:pt>
                <c:pt idx="525">
                  <c:v>164</c:v>
                </c:pt>
                <c:pt idx="526">
                  <c:v>165</c:v>
                </c:pt>
                <c:pt idx="527">
                  <c:v>165</c:v>
                </c:pt>
                <c:pt idx="528">
                  <c:v>165</c:v>
                </c:pt>
                <c:pt idx="529">
                  <c:v>165</c:v>
                </c:pt>
                <c:pt idx="530">
                  <c:v>166</c:v>
                </c:pt>
                <c:pt idx="531">
                  <c:v>166</c:v>
                </c:pt>
                <c:pt idx="532">
                  <c:v>166</c:v>
                </c:pt>
                <c:pt idx="533">
                  <c:v>166</c:v>
                </c:pt>
                <c:pt idx="534">
                  <c:v>166</c:v>
                </c:pt>
                <c:pt idx="535">
                  <c:v>167</c:v>
                </c:pt>
                <c:pt idx="536">
                  <c:v>168</c:v>
                </c:pt>
                <c:pt idx="537">
                  <c:v>168</c:v>
                </c:pt>
                <c:pt idx="538">
                  <c:v>169</c:v>
                </c:pt>
                <c:pt idx="539">
                  <c:v>170</c:v>
                </c:pt>
                <c:pt idx="540">
                  <c:v>171</c:v>
                </c:pt>
                <c:pt idx="541">
                  <c:v>172</c:v>
                </c:pt>
                <c:pt idx="542">
                  <c:v>172</c:v>
                </c:pt>
                <c:pt idx="543">
                  <c:v>174</c:v>
                </c:pt>
                <c:pt idx="544">
                  <c:v>174</c:v>
                </c:pt>
                <c:pt idx="545">
                  <c:v>175</c:v>
                </c:pt>
                <c:pt idx="546">
                  <c:v>176</c:v>
                </c:pt>
                <c:pt idx="547">
                  <c:v>177</c:v>
                </c:pt>
                <c:pt idx="548">
                  <c:v>177</c:v>
                </c:pt>
                <c:pt idx="549">
                  <c:v>178</c:v>
                </c:pt>
                <c:pt idx="550">
                  <c:v>178</c:v>
                </c:pt>
                <c:pt idx="551">
                  <c:v>179</c:v>
                </c:pt>
                <c:pt idx="552">
                  <c:v>182</c:v>
                </c:pt>
                <c:pt idx="553">
                  <c:v>183</c:v>
                </c:pt>
                <c:pt idx="554">
                  <c:v>184</c:v>
                </c:pt>
                <c:pt idx="555">
                  <c:v>185</c:v>
                </c:pt>
                <c:pt idx="556">
                  <c:v>185</c:v>
                </c:pt>
                <c:pt idx="557">
                  <c:v>187</c:v>
                </c:pt>
                <c:pt idx="558">
                  <c:v>187</c:v>
                </c:pt>
                <c:pt idx="559">
                  <c:v>187</c:v>
                </c:pt>
                <c:pt idx="560">
                  <c:v>187</c:v>
                </c:pt>
                <c:pt idx="561">
                  <c:v>187</c:v>
                </c:pt>
                <c:pt idx="562">
                  <c:v>187</c:v>
                </c:pt>
                <c:pt idx="563">
                  <c:v>187</c:v>
                </c:pt>
                <c:pt idx="564">
                  <c:v>188</c:v>
                </c:pt>
                <c:pt idx="565">
                  <c:v>189</c:v>
                </c:pt>
                <c:pt idx="566">
                  <c:v>189</c:v>
                </c:pt>
                <c:pt idx="567">
                  <c:v>189</c:v>
                </c:pt>
                <c:pt idx="568">
                  <c:v>190</c:v>
                </c:pt>
                <c:pt idx="569">
                  <c:v>191</c:v>
                </c:pt>
                <c:pt idx="570">
                  <c:v>191</c:v>
                </c:pt>
                <c:pt idx="571">
                  <c:v>192</c:v>
                </c:pt>
                <c:pt idx="572">
                  <c:v>193</c:v>
                </c:pt>
                <c:pt idx="573">
                  <c:v>193</c:v>
                </c:pt>
                <c:pt idx="574">
                  <c:v>193</c:v>
                </c:pt>
                <c:pt idx="575">
                  <c:v>193</c:v>
                </c:pt>
                <c:pt idx="576">
                  <c:v>194</c:v>
                </c:pt>
                <c:pt idx="577">
                  <c:v>194</c:v>
                </c:pt>
                <c:pt idx="578">
                  <c:v>194</c:v>
                </c:pt>
                <c:pt idx="579">
                  <c:v>194</c:v>
                </c:pt>
                <c:pt idx="580">
                  <c:v>194</c:v>
                </c:pt>
                <c:pt idx="581">
                  <c:v>194</c:v>
                </c:pt>
                <c:pt idx="582">
                  <c:v>194</c:v>
                </c:pt>
                <c:pt idx="583">
                  <c:v>195</c:v>
                </c:pt>
                <c:pt idx="584">
                  <c:v>195</c:v>
                </c:pt>
                <c:pt idx="585">
                  <c:v>195</c:v>
                </c:pt>
                <c:pt idx="586">
                  <c:v>195</c:v>
                </c:pt>
                <c:pt idx="587">
                  <c:v>196</c:v>
                </c:pt>
                <c:pt idx="588">
                  <c:v>196</c:v>
                </c:pt>
                <c:pt idx="589">
                  <c:v>197</c:v>
                </c:pt>
                <c:pt idx="590">
                  <c:v>197</c:v>
                </c:pt>
                <c:pt idx="591">
                  <c:v>197</c:v>
                </c:pt>
                <c:pt idx="592">
                  <c:v>197</c:v>
                </c:pt>
                <c:pt idx="593">
                  <c:v>198</c:v>
                </c:pt>
                <c:pt idx="594">
                  <c:v>198</c:v>
                </c:pt>
                <c:pt idx="595">
                  <c:v>199</c:v>
                </c:pt>
                <c:pt idx="596">
                  <c:v>199</c:v>
                </c:pt>
                <c:pt idx="597">
                  <c:v>200</c:v>
                </c:pt>
                <c:pt idx="598">
                  <c:v>200</c:v>
                </c:pt>
                <c:pt idx="599">
                  <c:v>200</c:v>
                </c:pt>
                <c:pt idx="600">
                  <c:v>201</c:v>
                </c:pt>
                <c:pt idx="601">
                  <c:v>202</c:v>
                </c:pt>
                <c:pt idx="602">
                  <c:v>202</c:v>
                </c:pt>
                <c:pt idx="603">
                  <c:v>202</c:v>
                </c:pt>
                <c:pt idx="604">
                  <c:v>202</c:v>
                </c:pt>
                <c:pt idx="605">
                  <c:v>202</c:v>
                </c:pt>
                <c:pt idx="606">
                  <c:v>203</c:v>
                </c:pt>
                <c:pt idx="607">
                  <c:v>204</c:v>
                </c:pt>
                <c:pt idx="608">
                  <c:v>204</c:v>
                </c:pt>
                <c:pt idx="609">
                  <c:v>205</c:v>
                </c:pt>
                <c:pt idx="610">
                  <c:v>205</c:v>
                </c:pt>
                <c:pt idx="611">
                  <c:v>207</c:v>
                </c:pt>
                <c:pt idx="612">
                  <c:v>207</c:v>
                </c:pt>
                <c:pt idx="613">
                  <c:v>207</c:v>
                </c:pt>
                <c:pt idx="614">
                  <c:v>208</c:v>
                </c:pt>
                <c:pt idx="615">
                  <c:v>208</c:v>
                </c:pt>
                <c:pt idx="616">
                  <c:v>208</c:v>
                </c:pt>
                <c:pt idx="617">
                  <c:v>210</c:v>
                </c:pt>
                <c:pt idx="618">
                  <c:v>210</c:v>
                </c:pt>
                <c:pt idx="619">
                  <c:v>210</c:v>
                </c:pt>
                <c:pt idx="620">
                  <c:v>211</c:v>
                </c:pt>
                <c:pt idx="621">
                  <c:v>211</c:v>
                </c:pt>
                <c:pt idx="622">
                  <c:v>213</c:v>
                </c:pt>
                <c:pt idx="623">
                  <c:v>213</c:v>
                </c:pt>
                <c:pt idx="624">
                  <c:v>214</c:v>
                </c:pt>
                <c:pt idx="625">
                  <c:v>215</c:v>
                </c:pt>
                <c:pt idx="626">
                  <c:v>215</c:v>
                </c:pt>
                <c:pt idx="627">
                  <c:v>215</c:v>
                </c:pt>
                <c:pt idx="628">
                  <c:v>217</c:v>
                </c:pt>
                <c:pt idx="629">
                  <c:v>218</c:v>
                </c:pt>
                <c:pt idx="630">
                  <c:v>219</c:v>
                </c:pt>
                <c:pt idx="631">
                  <c:v>221</c:v>
                </c:pt>
                <c:pt idx="632">
                  <c:v>221</c:v>
                </c:pt>
                <c:pt idx="633">
                  <c:v>221</c:v>
                </c:pt>
                <c:pt idx="634">
                  <c:v>221</c:v>
                </c:pt>
                <c:pt idx="635">
                  <c:v>221</c:v>
                </c:pt>
                <c:pt idx="636">
                  <c:v>222</c:v>
                </c:pt>
                <c:pt idx="637">
                  <c:v>223</c:v>
                </c:pt>
                <c:pt idx="638">
                  <c:v>224</c:v>
                </c:pt>
                <c:pt idx="639">
                  <c:v>224</c:v>
                </c:pt>
                <c:pt idx="640">
                  <c:v>224</c:v>
                </c:pt>
                <c:pt idx="641">
                  <c:v>225</c:v>
                </c:pt>
                <c:pt idx="642">
                  <c:v>226</c:v>
                </c:pt>
                <c:pt idx="643">
                  <c:v>227</c:v>
                </c:pt>
                <c:pt idx="644">
                  <c:v>228</c:v>
                </c:pt>
                <c:pt idx="645">
                  <c:v>228</c:v>
                </c:pt>
                <c:pt idx="646">
                  <c:v>229</c:v>
                </c:pt>
                <c:pt idx="647">
                  <c:v>230</c:v>
                </c:pt>
                <c:pt idx="648">
                  <c:v>230</c:v>
                </c:pt>
                <c:pt idx="649">
                  <c:v>230</c:v>
                </c:pt>
                <c:pt idx="650">
                  <c:v>232</c:v>
                </c:pt>
                <c:pt idx="651">
                  <c:v>233</c:v>
                </c:pt>
                <c:pt idx="652">
                  <c:v>233</c:v>
                </c:pt>
                <c:pt idx="653">
                  <c:v>240</c:v>
                </c:pt>
                <c:pt idx="654">
                  <c:v>241</c:v>
                </c:pt>
                <c:pt idx="655">
                  <c:v>242</c:v>
                </c:pt>
                <c:pt idx="656">
                  <c:v>243</c:v>
                </c:pt>
                <c:pt idx="657">
                  <c:v>244</c:v>
                </c:pt>
                <c:pt idx="658">
                  <c:v>244</c:v>
                </c:pt>
                <c:pt idx="659">
                  <c:v>246</c:v>
                </c:pt>
                <c:pt idx="660">
                  <c:v>246</c:v>
                </c:pt>
                <c:pt idx="661">
                  <c:v>246</c:v>
                </c:pt>
                <c:pt idx="662">
                  <c:v>247</c:v>
                </c:pt>
                <c:pt idx="663">
                  <c:v>248</c:v>
                </c:pt>
                <c:pt idx="664">
                  <c:v>250</c:v>
                </c:pt>
                <c:pt idx="665">
                  <c:v>251</c:v>
                </c:pt>
                <c:pt idx="666">
                  <c:v>251</c:v>
                </c:pt>
                <c:pt idx="667">
                  <c:v>251</c:v>
                </c:pt>
                <c:pt idx="668">
                  <c:v>252</c:v>
                </c:pt>
                <c:pt idx="669">
                  <c:v>252</c:v>
                </c:pt>
                <c:pt idx="670">
                  <c:v>253</c:v>
                </c:pt>
                <c:pt idx="671">
                  <c:v>254</c:v>
                </c:pt>
                <c:pt idx="672">
                  <c:v>255</c:v>
                </c:pt>
                <c:pt idx="673">
                  <c:v>255</c:v>
                </c:pt>
                <c:pt idx="674">
                  <c:v>255</c:v>
                </c:pt>
                <c:pt idx="675">
                  <c:v>256</c:v>
                </c:pt>
                <c:pt idx="676">
                  <c:v>256</c:v>
                </c:pt>
                <c:pt idx="677">
                  <c:v>257</c:v>
                </c:pt>
                <c:pt idx="678">
                  <c:v>257</c:v>
                </c:pt>
                <c:pt idx="679">
                  <c:v>257</c:v>
                </c:pt>
                <c:pt idx="680">
                  <c:v>258</c:v>
                </c:pt>
                <c:pt idx="681">
                  <c:v>258</c:v>
                </c:pt>
                <c:pt idx="682">
                  <c:v>259</c:v>
                </c:pt>
                <c:pt idx="683">
                  <c:v>260</c:v>
                </c:pt>
                <c:pt idx="684">
                  <c:v>262</c:v>
                </c:pt>
                <c:pt idx="685">
                  <c:v>265</c:v>
                </c:pt>
                <c:pt idx="686">
                  <c:v>267</c:v>
                </c:pt>
                <c:pt idx="687">
                  <c:v>268</c:v>
                </c:pt>
                <c:pt idx="688">
                  <c:v>270</c:v>
                </c:pt>
                <c:pt idx="689">
                  <c:v>274</c:v>
                </c:pt>
                <c:pt idx="690">
                  <c:v>277</c:v>
                </c:pt>
                <c:pt idx="691">
                  <c:v>278</c:v>
                </c:pt>
                <c:pt idx="692">
                  <c:v>280</c:v>
                </c:pt>
                <c:pt idx="693">
                  <c:v>285</c:v>
                </c:pt>
                <c:pt idx="694">
                  <c:v>286</c:v>
                </c:pt>
                <c:pt idx="695">
                  <c:v>286</c:v>
                </c:pt>
                <c:pt idx="696">
                  <c:v>291</c:v>
                </c:pt>
              </c:numCache>
            </c:numRef>
          </c:xVal>
          <c:yVal>
            <c:numRef>
              <c:f>'[Chart in Microsoft PowerPoint]Feuil2'!$I$3:$I$699</c:f>
              <c:numCache>
                <c:formatCode>General</c:formatCode>
                <c:ptCount val="697"/>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99.850000000000009</c:v>
                </c:pt>
                <c:pt idx="46">
                  <c:v>99.850000000000009</c:v>
                </c:pt>
                <c:pt idx="47">
                  <c:v>99.850000000000009</c:v>
                </c:pt>
                <c:pt idx="48">
                  <c:v>99.850000000000009</c:v>
                </c:pt>
                <c:pt idx="49">
                  <c:v>99.850000000000009</c:v>
                </c:pt>
                <c:pt idx="50">
                  <c:v>99.850000000000009</c:v>
                </c:pt>
                <c:pt idx="51">
                  <c:v>99.850000000000009</c:v>
                </c:pt>
                <c:pt idx="52">
                  <c:v>99.850000000000009</c:v>
                </c:pt>
                <c:pt idx="53">
                  <c:v>99.850000000000009</c:v>
                </c:pt>
                <c:pt idx="54">
                  <c:v>99.69</c:v>
                </c:pt>
                <c:pt idx="55">
                  <c:v>99.69</c:v>
                </c:pt>
                <c:pt idx="56">
                  <c:v>99.539999999999992</c:v>
                </c:pt>
                <c:pt idx="57">
                  <c:v>99.539999999999992</c:v>
                </c:pt>
                <c:pt idx="58">
                  <c:v>99.22</c:v>
                </c:pt>
                <c:pt idx="59">
                  <c:v>99.22</c:v>
                </c:pt>
                <c:pt idx="60">
                  <c:v>99.22</c:v>
                </c:pt>
                <c:pt idx="61">
                  <c:v>99.22</c:v>
                </c:pt>
                <c:pt idx="62">
                  <c:v>99.22</c:v>
                </c:pt>
                <c:pt idx="63">
                  <c:v>99.22</c:v>
                </c:pt>
                <c:pt idx="64">
                  <c:v>99.22</c:v>
                </c:pt>
                <c:pt idx="65">
                  <c:v>99.22</c:v>
                </c:pt>
                <c:pt idx="66">
                  <c:v>99.22</c:v>
                </c:pt>
                <c:pt idx="67">
                  <c:v>99.22</c:v>
                </c:pt>
                <c:pt idx="68">
                  <c:v>99.22</c:v>
                </c:pt>
                <c:pt idx="69">
                  <c:v>99.22</c:v>
                </c:pt>
                <c:pt idx="70">
                  <c:v>99.22</c:v>
                </c:pt>
                <c:pt idx="71">
                  <c:v>99.22</c:v>
                </c:pt>
                <c:pt idx="72">
                  <c:v>99.22</c:v>
                </c:pt>
                <c:pt idx="73">
                  <c:v>99.22</c:v>
                </c:pt>
                <c:pt idx="74">
                  <c:v>99.22</c:v>
                </c:pt>
                <c:pt idx="75">
                  <c:v>99.22</c:v>
                </c:pt>
                <c:pt idx="76">
                  <c:v>99.22</c:v>
                </c:pt>
                <c:pt idx="77">
                  <c:v>99.22</c:v>
                </c:pt>
                <c:pt idx="78">
                  <c:v>99.22</c:v>
                </c:pt>
                <c:pt idx="79">
                  <c:v>99.22</c:v>
                </c:pt>
                <c:pt idx="80">
                  <c:v>99.22</c:v>
                </c:pt>
                <c:pt idx="81">
                  <c:v>99.22</c:v>
                </c:pt>
                <c:pt idx="82">
                  <c:v>99.22</c:v>
                </c:pt>
                <c:pt idx="83">
                  <c:v>99.22</c:v>
                </c:pt>
                <c:pt idx="84">
                  <c:v>99.22</c:v>
                </c:pt>
                <c:pt idx="85">
                  <c:v>99.22</c:v>
                </c:pt>
                <c:pt idx="86">
                  <c:v>99.22</c:v>
                </c:pt>
                <c:pt idx="87">
                  <c:v>99.22</c:v>
                </c:pt>
                <c:pt idx="88">
                  <c:v>99.22</c:v>
                </c:pt>
                <c:pt idx="89">
                  <c:v>99.22</c:v>
                </c:pt>
                <c:pt idx="90">
                  <c:v>99.22</c:v>
                </c:pt>
                <c:pt idx="91">
                  <c:v>99.22</c:v>
                </c:pt>
                <c:pt idx="92">
                  <c:v>99.22</c:v>
                </c:pt>
                <c:pt idx="93">
                  <c:v>99.22</c:v>
                </c:pt>
                <c:pt idx="94">
                  <c:v>99.22</c:v>
                </c:pt>
                <c:pt idx="95">
                  <c:v>99.22</c:v>
                </c:pt>
                <c:pt idx="96">
                  <c:v>99.22</c:v>
                </c:pt>
                <c:pt idx="97">
                  <c:v>93.31</c:v>
                </c:pt>
                <c:pt idx="98">
                  <c:v>93.31</c:v>
                </c:pt>
                <c:pt idx="99">
                  <c:v>93.31</c:v>
                </c:pt>
                <c:pt idx="100">
                  <c:v>93.31</c:v>
                </c:pt>
                <c:pt idx="101">
                  <c:v>93.31</c:v>
                </c:pt>
                <c:pt idx="102">
                  <c:v>93.31</c:v>
                </c:pt>
                <c:pt idx="103">
                  <c:v>93.31</c:v>
                </c:pt>
                <c:pt idx="104">
                  <c:v>93.31</c:v>
                </c:pt>
                <c:pt idx="105">
                  <c:v>93.31</c:v>
                </c:pt>
                <c:pt idx="106">
                  <c:v>93.31</c:v>
                </c:pt>
                <c:pt idx="107">
                  <c:v>93.31</c:v>
                </c:pt>
                <c:pt idx="108">
                  <c:v>93.31</c:v>
                </c:pt>
                <c:pt idx="109">
                  <c:v>93.31</c:v>
                </c:pt>
                <c:pt idx="110">
                  <c:v>93.31</c:v>
                </c:pt>
                <c:pt idx="111">
                  <c:v>93.31</c:v>
                </c:pt>
                <c:pt idx="112">
                  <c:v>93.31</c:v>
                </c:pt>
                <c:pt idx="113">
                  <c:v>93.31</c:v>
                </c:pt>
                <c:pt idx="114">
                  <c:v>93.31</c:v>
                </c:pt>
                <c:pt idx="115">
                  <c:v>93.31</c:v>
                </c:pt>
                <c:pt idx="116">
                  <c:v>93.31</c:v>
                </c:pt>
                <c:pt idx="117">
                  <c:v>93.31</c:v>
                </c:pt>
                <c:pt idx="118">
                  <c:v>93.31</c:v>
                </c:pt>
                <c:pt idx="119">
                  <c:v>93.31</c:v>
                </c:pt>
                <c:pt idx="120">
                  <c:v>93.31</c:v>
                </c:pt>
                <c:pt idx="121">
                  <c:v>93.31</c:v>
                </c:pt>
                <c:pt idx="122">
                  <c:v>93.31</c:v>
                </c:pt>
                <c:pt idx="123">
                  <c:v>93.31</c:v>
                </c:pt>
                <c:pt idx="124">
                  <c:v>93.31</c:v>
                </c:pt>
                <c:pt idx="125">
                  <c:v>93.31</c:v>
                </c:pt>
                <c:pt idx="126">
                  <c:v>93.31</c:v>
                </c:pt>
                <c:pt idx="127">
                  <c:v>93.31</c:v>
                </c:pt>
                <c:pt idx="128">
                  <c:v>93.31</c:v>
                </c:pt>
                <c:pt idx="129">
                  <c:v>93.31</c:v>
                </c:pt>
                <c:pt idx="130">
                  <c:v>93.31</c:v>
                </c:pt>
                <c:pt idx="131">
                  <c:v>93.31</c:v>
                </c:pt>
                <c:pt idx="132">
                  <c:v>93.31</c:v>
                </c:pt>
                <c:pt idx="133">
                  <c:v>93.31</c:v>
                </c:pt>
                <c:pt idx="134">
                  <c:v>93.31</c:v>
                </c:pt>
                <c:pt idx="135">
                  <c:v>93.31</c:v>
                </c:pt>
                <c:pt idx="136">
                  <c:v>93.31</c:v>
                </c:pt>
                <c:pt idx="137">
                  <c:v>93.31</c:v>
                </c:pt>
                <c:pt idx="138">
                  <c:v>86.92</c:v>
                </c:pt>
                <c:pt idx="139">
                  <c:v>86.92</c:v>
                </c:pt>
                <c:pt idx="140">
                  <c:v>86.92</c:v>
                </c:pt>
                <c:pt idx="141">
                  <c:v>86.92</c:v>
                </c:pt>
                <c:pt idx="142">
                  <c:v>86.92</c:v>
                </c:pt>
                <c:pt idx="143">
                  <c:v>86.92</c:v>
                </c:pt>
                <c:pt idx="144">
                  <c:v>86.92</c:v>
                </c:pt>
                <c:pt idx="145">
                  <c:v>86.92</c:v>
                </c:pt>
                <c:pt idx="146">
                  <c:v>86.92</c:v>
                </c:pt>
                <c:pt idx="147">
                  <c:v>86.92</c:v>
                </c:pt>
                <c:pt idx="148">
                  <c:v>86.92</c:v>
                </c:pt>
                <c:pt idx="149">
                  <c:v>86.92</c:v>
                </c:pt>
                <c:pt idx="150">
                  <c:v>86.92</c:v>
                </c:pt>
                <c:pt idx="151">
                  <c:v>86.92</c:v>
                </c:pt>
                <c:pt idx="152">
                  <c:v>86.92</c:v>
                </c:pt>
                <c:pt idx="153">
                  <c:v>86.92</c:v>
                </c:pt>
                <c:pt idx="154">
                  <c:v>86.92</c:v>
                </c:pt>
                <c:pt idx="155">
                  <c:v>86.92</c:v>
                </c:pt>
                <c:pt idx="156">
                  <c:v>86.92</c:v>
                </c:pt>
                <c:pt idx="157">
                  <c:v>86.92</c:v>
                </c:pt>
                <c:pt idx="158">
                  <c:v>86.92</c:v>
                </c:pt>
                <c:pt idx="159">
                  <c:v>83.95</c:v>
                </c:pt>
                <c:pt idx="160">
                  <c:v>83.95</c:v>
                </c:pt>
                <c:pt idx="161">
                  <c:v>83.95</c:v>
                </c:pt>
                <c:pt idx="162">
                  <c:v>83.95</c:v>
                </c:pt>
                <c:pt idx="163">
                  <c:v>83.95</c:v>
                </c:pt>
                <c:pt idx="164">
                  <c:v>83.95</c:v>
                </c:pt>
                <c:pt idx="165">
                  <c:v>83.95</c:v>
                </c:pt>
                <c:pt idx="166">
                  <c:v>83.95</c:v>
                </c:pt>
                <c:pt idx="167">
                  <c:v>83.95</c:v>
                </c:pt>
                <c:pt idx="168">
                  <c:v>83.95</c:v>
                </c:pt>
                <c:pt idx="169">
                  <c:v>83.95</c:v>
                </c:pt>
                <c:pt idx="170">
                  <c:v>83.95</c:v>
                </c:pt>
                <c:pt idx="171">
                  <c:v>83.95</c:v>
                </c:pt>
                <c:pt idx="172">
                  <c:v>83.95</c:v>
                </c:pt>
                <c:pt idx="173">
                  <c:v>83.95</c:v>
                </c:pt>
                <c:pt idx="174">
                  <c:v>83.95</c:v>
                </c:pt>
                <c:pt idx="175">
                  <c:v>83.95</c:v>
                </c:pt>
                <c:pt idx="176">
                  <c:v>83.95</c:v>
                </c:pt>
                <c:pt idx="177">
                  <c:v>83.95</c:v>
                </c:pt>
                <c:pt idx="178">
                  <c:v>83.95</c:v>
                </c:pt>
                <c:pt idx="179">
                  <c:v>83.95</c:v>
                </c:pt>
                <c:pt idx="180">
                  <c:v>83.95</c:v>
                </c:pt>
                <c:pt idx="181">
                  <c:v>83.95</c:v>
                </c:pt>
                <c:pt idx="182">
                  <c:v>83.95</c:v>
                </c:pt>
                <c:pt idx="183">
                  <c:v>83.95</c:v>
                </c:pt>
                <c:pt idx="184">
                  <c:v>83.95</c:v>
                </c:pt>
                <c:pt idx="185">
                  <c:v>83.95</c:v>
                </c:pt>
                <c:pt idx="186">
                  <c:v>83.95</c:v>
                </c:pt>
                <c:pt idx="187">
                  <c:v>83.95</c:v>
                </c:pt>
                <c:pt idx="188">
                  <c:v>83.95</c:v>
                </c:pt>
                <c:pt idx="189">
                  <c:v>83.95</c:v>
                </c:pt>
                <c:pt idx="190">
                  <c:v>83.95</c:v>
                </c:pt>
                <c:pt idx="191">
                  <c:v>83.95</c:v>
                </c:pt>
                <c:pt idx="192">
                  <c:v>78.94</c:v>
                </c:pt>
                <c:pt idx="193">
                  <c:v>78.94</c:v>
                </c:pt>
                <c:pt idx="194">
                  <c:v>78.94</c:v>
                </c:pt>
                <c:pt idx="195">
                  <c:v>78.94</c:v>
                </c:pt>
                <c:pt idx="196">
                  <c:v>78.94</c:v>
                </c:pt>
                <c:pt idx="197">
                  <c:v>78.94</c:v>
                </c:pt>
                <c:pt idx="198">
                  <c:v>78.94</c:v>
                </c:pt>
                <c:pt idx="199">
                  <c:v>78.94</c:v>
                </c:pt>
                <c:pt idx="200">
                  <c:v>78.94</c:v>
                </c:pt>
                <c:pt idx="201">
                  <c:v>78.94</c:v>
                </c:pt>
                <c:pt idx="202">
                  <c:v>78.94</c:v>
                </c:pt>
                <c:pt idx="203">
                  <c:v>78.94</c:v>
                </c:pt>
                <c:pt idx="204">
                  <c:v>78.94</c:v>
                </c:pt>
                <c:pt idx="205">
                  <c:v>78.94</c:v>
                </c:pt>
                <c:pt idx="206">
                  <c:v>78.94</c:v>
                </c:pt>
                <c:pt idx="207">
                  <c:v>78.94</c:v>
                </c:pt>
                <c:pt idx="208">
                  <c:v>78.94</c:v>
                </c:pt>
                <c:pt idx="209">
                  <c:v>78.94</c:v>
                </c:pt>
                <c:pt idx="210">
                  <c:v>78.94</c:v>
                </c:pt>
                <c:pt idx="211">
                  <c:v>78.94</c:v>
                </c:pt>
                <c:pt idx="212">
                  <c:v>78.94</c:v>
                </c:pt>
                <c:pt idx="213">
                  <c:v>78.94</c:v>
                </c:pt>
                <c:pt idx="214">
                  <c:v>78.94</c:v>
                </c:pt>
                <c:pt idx="215">
                  <c:v>78.94</c:v>
                </c:pt>
                <c:pt idx="216">
                  <c:v>78.94</c:v>
                </c:pt>
                <c:pt idx="217">
                  <c:v>78.94</c:v>
                </c:pt>
                <c:pt idx="218">
                  <c:v>78.94</c:v>
                </c:pt>
                <c:pt idx="219">
                  <c:v>78.94</c:v>
                </c:pt>
                <c:pt idx="220">
                  <c:v>78.94</c:v>
                </c:pt>
                <c:pt idx="221">
                  <c:v>78.94</c:v>
                </c:pt>
                <c:pt idx="222">
                  <c:v>78.94</c:v>
                </c:pt>
                <c:pt idx="223">
                  <c:v>78.94</c:v>
                </c:pt>
                <c:pt idx="224">
                  <c:v>78.94</c:v>
                </c:pt>
                <c:pt idx="225">
                  <c:v>78.94</c:v>
                </c:pt>
                <c:pt idx="226">
                  <c:v>78.94</c:v>
                </c:pt>
                <c:pt idx="227">
                  <c:v>78.94</c:v>
                </c:pt>
                <c:pt idx="228">
                  <c:v>78.94</c:v>
                </c:pt>
                <c:pt idx="229">
                  <c:v>78.94</c:v>
                </c:pt>
                <c:pt idx="230">
                  <c:v>72.989999999999995</c:v>
                </c:pt>
                <c:pt idx="231">
                  <c:v>72.989999999999995</c:v>
                </c:pt>
                <c:pt idx="232">
                  <c:v>72.989999999999995</c:v>
                </c:pt>
                <c:pt idx="233">
                  <c:v>72.989999999999995</c:v>
                </c:pt>
                <c:pt idx="234">
                  <c:v>72.989999999999995</c:v>
                </c:pt>
                <c:pt idx="235">
                  <c:v>72.989999999999995</c:v>
                </c:pt>
                <c:pt idx="236">
                  <c:v>72.989999999999995</c:v>
                </c:pt>
                <c:pt idx="237">
                  <c:v>72.989999999999995</c:v>
                </c:pt>
                <c:pt idx="238">
                  <c:v>72.989999999999995</c:v>
                </c:pt>
                <c:pt idx="239">
                  <c:v>72.989999999999995</c:v>
                </c:pt>
                <c:pt idx="240">
                  <c:v>72.989999999999995</c:v>
                </c:pt>
                <c:pt idx="241">
                  <c:v>72.989999999999995</c:v>
                </c:pt>
                <c:pt idx="242">
                  <c:v>72.989999999999995</c:v>
                </c:pt>
                <c:pt idx="243">
                  <c:v>72.989999999999995</c:v>
                </c:pt>
                <c:pt idx="244">
                  <c:v>72.989999999999995</c:v>
                </c:pt>
                <c:pt idx="245">
                  <c:v>72.989999999999995</c:v>
                </c:pt>
                <c:pt idx="246">
                  <c:v>72.989999999999995</c:v>
                </c:pt>
                <c:pt idx="247">
                  <c:v>72.989999999999995</c:v>
                </c:pt>
                <c:pt idx="248">
                  <c:v>72.989999999999995</c:v>
                </c:pt>
                <c:pt idx="249">
                  <c:v>72.989999999999995</c:v>
                </c:pt>
                <c:pt idx="250">
                  <c:v>72.989999999999995</c:v>
                </c:pt>
                <c:pt idx="251">
                  <c:v>72.989999999999995</c:v>
                </c:pt>
                <c:pt idx="252">
                  <c:v>72.989999999999995</c:v>
                </c:pt>
                <c:pt idx="253">
                  <c:v>72.989999999999995</c:v>
                </c:pt>
                <c:pt idx="254">
                  <c:v>72.989999999999995</c:v>
                </c:pt>
                <c:pt idx="255">
                  <c:v>72.989999999999995</c:v>
                </c:pt>
                <c:pt idx="256">
                  <c:v>72.989999999999995</c:v>
                </c:pt>
                <c:pt idx="257">
                  <c:v>72.989999999999995</c:v>
                </c:pt>
                <c:pt idx="258">
                  <c:v>72.989999999999995</c:v>
                </c:pt>
                <c:pt idx="259">
                  <c:v>68.589999999999989</c:v>
                </c:pt>
                <c:pt idx="260">
                  <c:v>68.589999999999989</c:v>
                </c:pt>
                <c:pt idx="261">
                  <c:v>68.589999999999989</c:v>
                </c:pt>
                <c:pt idx="262">
                  <c:v>68.589999999999989</c:v>
                </c:pt>
                <c:pt idx="263">
                  <c:v>68.589999999999989</c:v>
                </c:pt>
                <c:pt idx="264">
                  <c:v>68.589999999999989</c:v>
                </c:pt>
                <c:pt idx="265">
                  <c:v>68.589999999999989</c:v>
                </c:pt>
                <c:pt idx="266">
                  <c:v>68.589999999999989</c:v>
                </c:pt>
                <c:pt idx="267">
                  <c:v>68.589999999999989</c:v>
                </c:pt>
                <c:pt idx="268">
                  <c:v>68.589999999999989</c:v>
                </c:pt>
                <c:pt idx="269">
                  <c:v>68.589999999999989</c:v>
                </c:pt>
                <c:pt idx="270">
                  <c:v>68.589999999999989</c:v>
                </c:pt>
                <c:pt idx="271">
                  <c:v>68.589999999999989</c:v>
                </c:pt>
                <c:pt idx="272">
                  <c:v>68.589999999999989</c:v>
                </c:pt>
                <c:pt idx="273">
                  <c:v>68.589999999999989</c:v>
                </c:pt>
                <c:pt idx="274">
                  <c:v>68.589999999999989</c:v>
                </c:pt>
                <c:pt idx="275">
                  <c:v>68.589999999999989</c:v>
                </c:pt>
                <c:pt idx="276">
                  <c:v>68.589999999999989</c:v>
                </c:pt>
                <c:pt idx="277">
                  <c:v>68.589999999999989</c:v>
                </c:pt>
                <c:pt idx="278">
                  <c:v>68.589999999999989</c:v>
                </c:pt>
                <c:pt idx="279">
                  <c:v>68.589999999999989</c:v>
                </c:pt>
                <c:pt idx="280">
                  <c:v>68.589999999999989</c:v>
                </c:pt>
                <c:pt idx="281">
                  <c:v>68.589999999999989</c:v>
                </c:pt>
                <c:pt idx="282">
                  <c:v>68.589999999999989</c:v>
                </c:pt>
                <c:pt idx="283">
                  <c:v>68.589999999999989</c:v>
                </c:pt>
                <c:pt idx="284">
                  <c:v>68.589999999999989</c:v>
                </c:pt>
                <c:pt idx="285">
                  <c:v>68.589999999999989</c:v>
                </c:pt>
                <c:pt idx="286">
                  <c:v>68.589999999999989</c:v>
                </c:pt>
                <c:pt idx="287">
                  <c:v>68.589999999999989</c:v>
                </c:pt>
                <c:pt idx="288">
                  <c:v>68.589999999999989</c:v>
                </c:pt>
                <c:pt idx="289">
                  <c:v>68.589999999999989</c:v>
                </c:pt>
                <c:pt idx="290">
                  <c:v>68.589999999999989</c:v>
                </c:pt>
                <c:pt idx="291">
                  <c:v>68.589999999999989</c:v>
                </c:pt>
                <c:pt idx="292">
                  <c:v>68.589999999999989</c:v>
                </c:pt>
                <c:pt idx="293">
                  <c:v>68.589999999999989</c:v>
                </c:pt>
                <c:pt idx="294">
                  <c:v>63.1</c:v>
                </c:pt>
                <c:pt idx="295">
                  <c:v>63.1</c:v>
                </c:pt>
                <c:pt idx="296">
                  <c:v>63.1</c:v>
                </c:pt>
                <c:pt idx="297">
                  <c:v>63.1</c:v>
                </c:pt>
                <c:pt idx="298">
                  <c:v>63.1</c:v>
                </c:pt>
                <c:pt idx="299">
                  <c:v>62.470000000000006</c:v>
                </c:pt>
                <c:pt idx="300">
                  <c:v>62.470000000000006</c:v>
                </c:pt>
                <c:pt idx="301">
                  <c:v>62.470000000000006</c:v>
                </c:pt>
                <c:pt idx="302">
                  <c:v>62.31</c:v>
                </c:pt>
                <c:pt idx="303">
                  <c:v>62.150000000000006</c:v>
                </c:pt>
                <c:pt idx="304">
                  <c:v>61.99</c:v>
                </c:pt>
                <c:pt idx="305">
                  <c:v>61.99</c:v>
                </c:pt>
                <c:pt idx="306">
                  <c:v>61.99</c:v>
                </c:pt>
                <c:pt idx="307">
                  <c:v>61.99</c:v>
                </c:pt>
                <c:pt idx="308">
                  <c:v>61.99</c:v>
                </c:pt>
                <c:pt idx="309">
                  <c:v>61.519999999999996</c:v>
                </c:pt>
                <c:pt idx="310">
                  <c:v>61.519999999999996</c:v>
                </c:pt>
                <c:pt idx="311">
                  <c:v>61.519999999999996</c:v>
                </c:pt>
                <c:pt idx="312">
                  <c:v>61.519999999999996</c:v>
                </c:pt>
                <c:pt idx="313">
                  <c:v>61.199999999999996</c:v>
                </c:pt>
                <c:pt idx="314">
                  <c:v>61.199999999999996</c:v>
                </c:pt>
                <c:pt idx="315">
                  <c:v>61.199999999999996</c:v>
                </c:pt>
                <c:pt idx="316">
                  <c:v>61.199999999999996</c:v>
                </c:pt>
                <c:pt idx="317">
                  <c:v>60.88</c:v>
                </c:pt>
                <c:pt idx="318">
                  <c:v>60.88</c:v>
                </c:pt>
                <c:pt idx="319">
                  <c:v>60.550000000000004</c:v>
                </c:pt>
                <c:pt idx="320">
                  <c:v>60.550000000000004</c:v>
                </c:pt>
                <c:pt idx="321">
                  <c:v>60.550000000000004</c:v>
                </c:pt>
                <c:pt idx="322">
                  <c:v>60.550000000000004</c:v>
                </c:pt>
                <c:pt idx="323">
                  <c:v>60.07</c:v>
                </c:pt>
                <c:pt idx="324">
                  <c:v>60.07</c:v>
                </c:pt>
                <c:pt idx="325">
                  <c:v>60.07</c:v>
                </c:pt>
                <c:pt idx="326">
                  <c:v>60.07</c:v>
                </c:pt>
                <c:pt idx="327">
                  <c:v>60.07</c:v>
                </c:pt>
                <c:pt idx="328">
                  <c:v>60.07</c:v>
                </c:pt>
                <c:pt idx="329">
                  <c:v>60.07</c:v>
                </c:pt>
                <c:pt idx="330">
                  <c:v>59.419999999999995</c:v>
                </c:pt>
                <c:pt idx="331">
                  <c:v>59.419999999999995</c:v>
                </c:pt>
                <c:pt idx="332">
                  <c:v>59.419999999999995</c:v>
                </c:pt>
                <c:pt idx="333">
                  <c:v>59.099999999999994</c:v>
                </c:pt>
                <c:pt idx="334">
                  <c:v>59.099999999999994</c:v>
                </c:pt>
                <c:pt idx="335">
                  <c:v>59.099999999999994</c:v>
                </c:pt>
                <c:pt idx="336">
                  <c:v>59.099999999999994</c:v>
                </c:pt>
                <c:pt idx="337">
                  <c:v>59.099999999999994</c:v>
                </c:pt>
                <c:pt idx="338">
                  <c:v>59.099999999999994</c:v>
                </c:pt>
                <c:pt idx="339">
                  <c:v>59.099999999999994</c:v>
                </c:pt>
                <c:pt idx="340">
                  <c:v>59.099999999999994</c:v>
                </c:pt>
                <c:pt idx="341">
                  <c:v>57.79</c:v>
                </c:pt>
                <c:pt idx="342">
                  <c:v>57.79</c:v>
                </c:pt>
                <c:pt idx="343">
                  <c:v>57.79</c:v>
                </c:pt>
                <c:pt idx="344">
                  <c:v>57.79</c:v>
                </c:pt>
                <c:pt idx="345">
                  <c:v>57.79</c:v>
                </c:pt>
                <c:pt idx="346">
                  <c:v>57.79</c:v>
                </c:pt>
                <c:pt idx="347">
                  <c:v>56.98</c:v>
                </c:pt>
                <c:pt idx="348">
                  <c:v>56.98</c:v>
                </c:pt>
                <c:pt idx="349">
                  <c:v>56.98</c:v>
                </c:pt>
                <c:pt idx="350">
                  <c:v>56.98</c:v>
                </c:pt>
                <c:pt idx="351">
                  <c:v>56.98</c:v>
                </c:pt>
                <c:pt idx="352">
                  <c:v>56.98</c:v>
                </c:pt>
                <c:pt idx="353">
                  <c:v>56.98</c:v>
                </c:pt>
                <c:pt idx="354">
                  <c:v>56.000000000000007</c:v>
                </c:pt>
                <c:pt idx="355">
                  <c:v>56.000000000000007</c:v>
                </c:pt>
                <c:pt idx="356">
                  <c:v>56.000000000000007</c:v>
                </c:pt>
                <c:pt idx="357">
                  <c:v>56.000000000000007</c:v>
                </c:pt>
                <c:pt idx="358">
                  <c:v>56.000000000000007</c:v>
                </c:pt>
                <c:pt idx="359">
                  <c:v>55.500000000000007</c:v>
                </c:pt>
                <c:pt idx="360">
                  <c:v>55.500000000000007</c:v>
                </c:pt>
                <c:pt idx="361">
                  <c:v>55.500000000000007</c:v>
                </c:pt>
                <c:pt idx="362">
                  <c:v>55.500000000000007</c:v>
                </c:pt>
                <c:pt idx="363">
                  <c:v>55.010000000000005</c:v>
                </c:pt>
                <c:pt idx="364">
                  <c:v>54.84</c:v>
                </c:pt>
                <c:pt idx="365">
                  <c:v>54.679999999999993</c:v>
                </c:pt>
                <c:pt idx="366">
                  <c:v>54.679999999999993</c:v>
                </c:pt>
                <c:pt idx="367">
                  <c:v>54.679999999999993</c:v>
                </c:pt>
                <c:pt idx="368">
                  <c:v>54.679999999999993</c:v>
                </c:pt>
                <c:pt idx="369">
                  <c:v>54.510000000000005</c:v>
                </c:pt>
                <c:pt idx="370">
                  <c:v>54.510000000000005</c:v>
                </c:pt>
                <c:pt idx="371">
                  <c:v>54.510000000000005</c:v>
                </c:pt>
                <c:pt idx="372">
                  <c:v>54.510000000000005</c:v>
                </c:pt>
                <c:pt idx="373">
                  <c:v>54.339999999999996</c:v>
                </c:pt>
                <c:pt idx="374">
                  <c:v>54.339999999999996</c:v>
                </c:pt>
                <c:pt idx="375">
                  <c:v>54</c:v>
                </c:pt>
                <c:pt idx="376">
                  <c:v>54</c:v>
                </c:pt>
                <c:pt idx="377">
                  <c:v>54</c:v>
                </c:pt>
                <c:pt idx="378">
                  <c:v>53.669999999999995</c:v>
                </c:pt>
                <c:pt idx="379">
                  <c:v>53.669999999999995</c:v>
                </c:pt>
                <c:pt idx="380">
                  <c:v>53.669999999999995</c:v>
                </c:pt>
                <c:pt idx="381">
                  <c:v>53.33</c:v>
                </c:pt>
                <c:pt idx="382">
                  <c:v>53.33</c:v>
                </c:pt>
                <c:pt idx="383">
                  <c:v>53.33</c:v>
                </c:pt>
                <c:pt idx="384">
                  <c:v>53.33</c:v>
                </c:pt>
                <c:pt idx="385">
                  <c:v>53.33</c:v>
                </c:pt>
                <c:pt idx="386">
                  <c:v>53.33</c:v>
                </c:pt>
                <c:pt idx="387">
                  <c:v>53.33</c:v>
                </c:pt>
                <c:pt idx="388">
                  <c:v>53.33</c:v>
                </c:pt>
                <c:pt idx="389">
                  <c:v>53.33</c:v>
                </c:pt>
                <c:pt idx="390">
                  <c:v>51.800000000000004</c:v>
                </c:pt>
                <c:pt idx="391">
                  <c:v>51.800000000000004</c:v>
                </c:pt>
                <c:pt idx="392">
                  <c:v>51.800000000000004</c:v>
                </c:pt>
                <c:pt idx="393">
                  <c:v>51.800000000000004</c:v>
                </c:pt>
                <c:pt idx="394">
                  <c:v>51.800000000000004</c:v>
                </c:pt>
                <c:pt idx="395">
                  <c:v>51.800000000000004</c:v>
                </c:pt>
                <c:pt idx="396">
                  <c:v>51.800000000000004</c:v>
                </c:pt>
                <c:pt idx="397">
                  <c:v>51.800000000000004</c:v>
                </c:pt>
                <c:pt idx="398">
                  <c:v>51.800000000000004</c:v>
                </c:pt>
                <c:pt idx="399">
                  <c:v>50.449999999999996</c:v>
                </c:pt>
                <c:pt idx="400">
                  <c:v>50.449999999999996</c:v>
                </c:pt>
                <c:pt idx="401">
                  <c:v>50.449999999999996</c:v>
                </c:pt>
                <c:pt idx="402">
                  <c:v>50.449999999999996</c:v>
                </c:pt>
                <c:pt idx="403">
                  <c:v>50.449999999999996</c:v>
                </c:pt>
                <c:pt idx="404">
                  <c:v>50.449999999999996</c:v>
                </c:pt>
                <c:pt idx="405">
                  <c:v>50.449999999999996</c:v>
                </c:pt>
                <c:pt idx="406">
                  <c:v>49.26</c:v>
                </c:pt>
                <c:pt idx="407">
                  <c:v>49.26</c:v>
                </c:pt>
                <c:pt idx="408">
                  <c:v>49.26</c:v>
                </c:pt>
                <c:pt idx="409">
                  <c:v>49.26</c:v>
                </c:pt>
                <c:pt idx="410">
                  <c:v>49.26</c:v>
                </c:pt>
                <c:pt idx="411">
                  <c:v>49.26</c:v>
                </c:pt>
                <c:pt idx="412">
                  <c:v>49.26</c:v>
                </c:pt>
                <c:pt idx="413">
                  <c:v>49.26</c:v>
                </c:pt>
                <c:pt idx="414">
                  <c:v>49.26</c:v>
                </c:pt>
                <c:pt idx="415">
                  <c:v>49.26</c:v>
                </c:pt>
                <c:pt idx="416">
                  <c:v>49.26</c:v>
                </c:pt>
                <c:pt idx="417">
                  <c:v>49.26</c:v>
                </c:pt>
                <c:pt idx="418">
                  <c:v>47.22</c:v>
                </c:pt>
                <c:pt idx="419">
                  <c:v>47.22</c:v>
                </c:pt>
                <c:pt idx="420">
                  <c:v>47.22</c:v>
                </c:pt>
                <c:pt idx="421">
                  <c:v>47.22</c:v>
                </c:pt>
                <c:pt idx="422">
                  <c:v>47.22</c:v>
                </c:pt>
                <c:pt idx="423">
                  <c:v>47.22</c:v>
                </c:pt>
                <c:pt idx="424">
                  <c:v>47.22</c:v>
                </c:pt>
                <c:pt idx="425">
                  <c:v>47.22</c:v>
                </c:pt>
                <c:pt idx="426">
                  <c:v>47.22</c:v>
                </c:pt>
                <c:pt idx="427">
                  <c:v>45.85</c:v>
                </c:pt>
                <c:pt idx="428">
                  <c:v>45.85</c:v>
                </c:pt>
                <c:pt idx="429">
                  <c:v>45.85</c:v>
                </c:pt>
                <c:pt idx="430">
                  <c:v>45.85</c:v>
                </c:pt>
                <c:pt idx="431">
                  <c:v>45.85</c:v>
                </c:pt>
                <c:pt idx="432">
                  <c:v>45.85</c:v>
                </c:pt>
                <c:pt idx="433">
                  <c:v>45.85</c:v>
                </c:pt>
                <c:pt idx="434">
                  <c:v>45.85</c:v>
                </c:pt>
                <c:pt idx="435">
                  <c:v>45.85</c:v>
                </c:pt>
                <c:pt idx="436">
                  <c:v>45.85</c:v>
                </c:pt>
                <c:pt idx="437">
                  <c:v>45.85</c:v>
                </c:pt>
                <c:pt idx="438">
                  <c:v>43.980000000000004</c:v>
                </c:pt>
                <c:pt idx="439">
                  <c:v>43.980000000000004</c:v>
                </c:pt>
                <c:pt idx="440">
                  <c:v>43.64</c:v>
                </c:pt>
                <c:pt idx="441">
                  <c:v>43.64</c:v>
                </c:pt>
                <c:pt idx="442">
                  <c:v>43.3</c:v>
                </c:pt>
                <c:pt idx="443">
                  <c:v>43.3</c:v>
                </c:pt>
                <c:pt idx="444">
                  <c:v>43.3</c:v>
                </c:pt>
                <c:pt idx="445">
                  <c:v>43.13</c:v>
                </c:pt>
                <c:pt idx="446">
                  <c:v>43.13</c:v>
                </c:pt>
                <c:pt idx="447">
                  <c:v>43.13</c:v>
                </c:pt>
                <c:pt idx="448">
                  <c:v>42.78</c:v>
                </c:pt>
                <c:pt idx="449">
                  <c:v>42.78</c:v>
                </c:pt>
                <c:pt idx="450">
                  <c:v>42.78</c:v>
                </c:pt>
                <c:pt idx="451">
                  <c:v>42.43</c:v>
                </c:pt>
                <c:pt idx="452">
                  <c:v>42.26</c:v>
                </c:pt>
                <c:pt idx="453">
                  <c:v>42.26</c:v>
                </c:pt>
                <c:pt idx="454">
                  <c:v>42.089999999999996</c:v>
                </c:pt>
                <c:pt idx="455">
                  <c:v>42.089999999999996</c:v>
                </c:pt>
                <c:pt idx="456">
                  <c:v>42.089999999999996</c:v>
                </c:pt>
                <c:pt idx="457">
                  <c:v>41.91</c:v>
                </c:pt>
                <c:pt idx="458">
                  <c:v>41.91</c:v>
                </c:pt>
                <c:pt idx="459">
                  <c:v>41.56</c:v>
                </c:pt>
                <c:pt idx="460">
                  <c:v>41.39</c:v>
                </c:pt>
                <c:pt idx="461">
                  <c:v>41.39</c:v>
                </c:pt>
                <c:pt idx="462">
                  <c:v>41.39</c:v>
                </c:pt>
                <c:pt idx="463">
                  <c:v>41.39</c:v>
                </c:pt>
                <c:pt idx="464">
                  <c:v>40.68</c:v>
                </c:pt>
                <c:pt idx="465">
                  <c:v>40.510000000000005</c:v>
                </c:pt>
                <c:pt idx="466">
                  <c:v>40.510000000000005</c:v>
                </c:pt>
                <c:pt idx="467">
                  <c:v>40.510000000000005</c:v>
                </c:pt>
                <c:pt idx="468">
                  <c:v>39.979999999999997</c:v>
                </c:pt>
                <c:pt idx="469">
                  <c:v>39.81</c:v>
                </c:pt>
                <c:pt idx="470">
                  <c:v>39.81</c:v>
                </c:pt>
                <c:pt idx="471">
                  <c:v>39.46</c:v>
                </c:pt>
                <c:pt idx="472">
                  <c:v>39.46</c:v>
                </c:pt>
                <c:pt idx="473">
                  <c:v>39.46</c:v>
                </c:pt>
                <c:pt idx="474">
                  <c:v>39.46</c:v>
                </c:pt>
                <c:pt idx="475">
                  <c:v>38.93</c:v>
                </c:pt>
                <c:pt idx="476">
                  <c:v>38.93</c:v>
                </c:pt>
                <c:pt idx="477">
                  <c:v>38.58</c:v>
                </c:pt>
                <c:pt idx="478">
                  <c:v>38.58</c:v>
                </c:pt>
                <c:pt idx="479">
                  <c:v>38.58</c:v>
                </c:pt>
                <c:pt idx="480">
                  <c:v>38.58</c:v>
                </c:pt>
                <c:pt idx="481">
                  <c:v>37.869999999999997</c:v>
                </c:pt>
                <c:pt idx="482">
                  <c:v>37.869999999999997</c:v>
                </c:pt>
                <c:pt idx="483">
                  <c:v>37.869999999999997</c:v>
                </c:pt>
                <c:pt idx="484">
                  <c:v>37.340000000000003</c:v>
                </c:pt>
                <c:pt idx="485">
                  <c:v>37.340000000000003</c:v>
                </c:pt>
                <c:pt idx="486">
                  <c:v>37.340000000000003</c:v>
                </c:pt>
                <c:pt idx="487">
                  <c:v>36.809999999999995</c:v>
                </c:pt>
                <c:pt idx="488">
                  <c:v>36.809999999999995</c:v>
                </c:pt>
                <c:pt idx="489">
                  <c:v>36.809999999999995</c:v>
                </c:pt>
                <c:pt idx="490">
                  <c:v>36.809999999999995</c:v>
                </c:pt>
                <c:pt idx="491">
                  <c:v>36.11</c:v>
                </c:pt>
                <c:pt idx="492">
                  <c:v>36.11</c:v>
                </c:pt>
                <c:pt idx="493">
                  <c:v>36.11</c:v>
                </c:pt>
                <c:pt idx="494">
                  <c:v>35.58</c:v>
                </c:pt>
                <c:pt idx="495">
                  <c:v>35.58</c:v>
                </c:pt>
                <c:pt idx="496">
                  <c:v>35.58</c:v>
                </c:pt>
                <c:pt idx="497">
                  <c:v>35.58</c:v>
                </c:pt>
                <c:pt idx="498">
                  <c:v>35.049999999999997</c:v>
                </c:pt>
                <c:pt idx="499">
                  <c:v>35.049999999999997</c:v>
                </c:pt>
                <c:pt idx="500">
                  <c:v>35.049999999999997</c:v>
                </c:pt>
                <c:pt idx="501">
                  <c:v>35.049999999999997</c:v>
                </c:pt>
                <c:pt idx="502">
                  <c:v>35.049999999999997</c:v>
                </c:pt>
                <c:pt idx="503">
                  <c:v>34.870000000000005</c:v>
                </c:pt>
                <c:pt idx="504">
                  <c:v>34.870000000000005</c:v>
                </c:pt>
                <c:pt idx="505">
                  <c:v>34.870000000000005</c:v>
                </c:pt>
                <c:pt idx="506">
                  <c:v>34.870000000000005</c:v>
                </c:pt>
                <c:pt idx="507">
                  <c:v>34.870000000000005</c:v>
                </c:pt>
                <c:pt idx="508">
                  <c:v>34.5</c:v>
                </c:pt>
                <c:pt idx="509">
                  <c:v>34.5</c:v>
                </c:pt>
                <c:pt idx="510">
                  <c:v>34.5</c:v>
                </c:pt>
                <c:pt idx="511">
                  <c:v>34.5</c:v>
                </c:pt>
                <c:pt idx="512">
                  <c:v>34.5</c:v>
                </c:pt>
                <c:pt idx="513">
                  <c:v>34.5</c:v>
                </c:pt>
                <c:pt idx="514">
                  <c:v>33.58</c:v>
                </c:pt>
                <c:pt idx="515">
                  <c:v>33.4</c:v>
                </c:pt>
                <c:pt idx="516">
                  <c:v>33.4</c:v>
                </c:pt>
                <c:pt idx="517">
                  <c:v>33.4</c:v>
                </c:pt>
                <c:pt idx="518">
                  <c:v>32.840000000000003</c:v>
                </c:pt>
                <c:pt idx="519">
                  <c:v>32.840000000000003</c:v>
                </c:pt>
                <c:pt idx="520">
                  <c:v>32.840000000000003</c:v>
                </c:pt>
                <c:pt idx="521">
                  <c:v>32.840000000000003</c:v>
                </c:pt>
                <c:pt idx="522">
                  <c:v>32.840000000000003</c:v>
                </c:pt>
                <c:pt idx="523">
                  <c:v>31.919999999999998</c:v>
                </c:pt>
                <c:pt idx="524">
                  <c:v>31.919999999999998</c:v>
                </c:pt>
                <c:pt idx="525">
                  <c:v>31.55</c:v>
                </c:pt>
                <c:pt idx="526">
                  <c:v>31.55</c:v>
                </c:pt>
                <c:pt idx="527">
                  <c:v>31.55</c:v>
                </c:pt>
                <c:pt idx="528">
                  <c:v>31</c:v>
                </c:pt>
                <c:pt idx="529">
                  <c:v>31</c:v>
                </c:pt>
                <c:pt idx="530">
                  <c:v>31</c:v>
                </c:pt>
                <c:pt idx="531">
                  <c:v>31</c:v>
                </c:pt>
                <c:pt idx="532">
                  <c:v>31</c:v>
                </c:pt>
                <c:pt idx="533">
                  <c:v>31</c:v>
                </c:pt>
                <c:pt idx="534">
                  <c:v>30.070000000000004</c:v>
                </c:pt>
                <c:pt idx="535">
                  <c:v>29.880000000000003</c:v>
                </c:pt>
                <c:pt idx="536">
                  <c:v>29.880000000000003</c:v>
                </c:pt>
                <c:pt idx="537">
                  <c:v>29.509999999999998</c:v>
                </c:pt>
                <c:pt idx="538">
                  <c:v>29.330000000000002</c:v>
                </c:pt>
                <c:pt idx="539">
                  <c:v>29.330000000000002</c:v>
                </c:pt>
                <c:pt idx="540">
                  <c:v>29.14</c:v>
                </c:pt>
                <c:pt idx="541">
                  <c:v>29.14</c:v>
                </c:pt>
                <c:pt idx="542">
                  <c:v>28.77</c:v>
                </c:pt>
                <c:pt idx="543">
                  <c:v>28.77</c:v>
                </c:pt>
                <c:pt idx="544">
                  <c:v>28.77</c:v>
                </c:pt>
                <c:pt idx="545">
                  <c:v>28.77</c:v>
                </c:pt>
                <c:pt idx="546">
                  <c:v>28.77</c:v>
                </c:pt>
                <c:pt idx="547">
                  <c:v>28.77</c:v>
                </c:pt>
                <c:pt idx="548">
                  <c:v>28.77</c:v>
                </c:pt>
                <c:pt idx="549">
                  <c:v>28.77</c:v>
                </c:pt>
                <c:pt idx="550">
                  <c:v>28.38</c:v>
                </c:pt>
                <c:pt idx="551">
                  <c:v>28.18</c:v>
                </c:pt>
                <c:pt idx="552">
                  <c:v>27.99</c:v>
                </c:pt>
                <c:pt idx="553">
                  <c:v>27.79</c:v>
                </c:pt>
                <c:pt idx="554">
                  <c:v>27.79</c:v>
                </c:pt>
                <c:pt idx="555">
                  <c:v>27.79</c:v>
                </c:pt>
                <c:pt idx="556">
                  <c:v>27.400000000000002</c:v>
                </c:pt>
                <c:pt idx="557">
                  <c:v>27.400000000000002</c:v>
                </c:pt>
                <c:pt idx="558">
                  <c:v>27.400000000000002</c:v>
                </c:pt>
                <c:pt idx="559">
                  <c:v>26.82</c:v>
                </c:pt>
                <c:pt idx="560">
                  <c:v>26.82</c:v>
                </c:pt>
                <c:pt idx="561">
                  <c:v>26.82</c:v>
                </c:pt>
                <c:pt idx="562">
                  <c:v>26.82</c:v>
                </c:pt>
                <c:pt idx="563">
                  <c:v>26.82</c:v>
                </c:pt>
                <c:pt idx="564">
                  <c:v>26.82</c:v>
                </c:pt>
                <c:pt idx="565">
                  <c:v>26.82</c:v>
                </c:pt>
                <c:pt idx="566">
                  <c:v>26.82</c:v>
                </c:pt>
                <c:pt idx="567">
                  <c:v>26.82</c:v>
                </c:pt>
                <c:pt idx="568">
                  <c:v>26.82</c:v>
                </c:pt>
                <c:pt idx="569">
                  <c:v>26.82</c:v>
                </c:pt>
                <c:pt idx="570">
                  <c:v>26.82</c:v>
                </c:pt>
                <c:pt idx="571">
                  <c:v>26.6</c:v>
                </c:pt>
                <c:pt idx="572">
                  <c:v>26.6</c:v>
                </c:pt>
                <c:pt idx="573">
                  <c:v>26.6</c:v>
                </c:pt>
                <c:pt idx="574">
                  <c:v>26.6</c:v>
                </c:pt>
                <c:pt idx="575">
                  <c:v>26.6</c:v>
                </c:pt>
                <c:pt idx="576">
                  <c:v>26.38</c:v>
                </c:pt>
                <c:pt idx="577">
                  <c:v>26.38</c:v>
                </c:pt>
                <c:pt idx="578">
                  <c:v>26.38</c:v>
                </c:pt>
                <c:pt idx="579">
                  <c:v>26.38</c:v>
                </c:pt>
                <c:pt idx="580">
                  <c:v>26.38</c:v>
                </c:pt>
                <c:pt idx="581">
                  <c:v>26.38</c:v>
                </c:pt>
                <c:pt idx="582">
                  <c:v>26.38</c:v>
                </c:pt>
                <c:pt idx="583">
                  <c:v>26.38</c:v>
                </c:pt>
                <c:pt idx="584">
                  <c:v>26.38</c:v>
                </c:pt>
                <c:pt idx="585">
                  <c:v>26.38</c:v>
                </c:pt>
                <c:pt idx="586">
                  <c:v>26.38</c:v>
                </c:pt>
                <c:pt idx="587">
                  <c:v>26.38</c:v>
                </c:pt>
                <c:pt idx="588">
                  <c:v>26.38</c:v>
                </c:pt>
                <c:pt idx="589">
                  <c:v>26.38</c:v>
                </c:pt>
                <c:pt idx="590">
                  <c:v>26.38</c:v>
                </c:pt>
                <c:pt idx="591">
                  <c:v>26.38</c:v>
                </c:pt>
                <c:pt idx="592">
                  <c:v>26.38</c:v>
                </c:pt>
                <c:pt idx="593">
                  <c:v>26.38</c:v>
                </c:pt>
                <c:pt idx="594">
                  <c:v>26.38</c:v>
                </c:pt>
                <c:pt idx="595">
                  <c:v>26.38</c:v>
                </c:pt>
                <c:pt idx="596">
                  <c:v>26.38</c:v>
                </c:pt>
                <c:pt idx="597">
                  <c:v>26.119999999999997</c:v>
                </c:pt>
                <c:pt idx="598">
                  <c:v>26.119999999999997</c:v>
                </c:pt>
                <c:pt idx="599">
                  <c:v>26.119999999999997</c:v>
                </c:pt>
                <c:pt idx="600">
                  <c:v>26.119999999999997</c:v>
                </c:pt>
                <c:pt idx="601">
                  <c:v>26.119999999999997</c:v>
                </c:pt>
                <c:pt idx="602">
                  <c:v>26.119999999999997</c:v>
                </c:pt>
                <c:pt idx="603">
                  <c:v>26.119999999999997</c:v>
                </c:pt>
                <c:pt idx="604">
                  <c:v>26.119999999999997</c:v>
                </c:pt>
                <c:pt idx="605">
                  <c:v>26.119999999999997</c:v>
                </c:pt>
                <c:pt idx="606">
                  <c:v>26.119999999999997</c:v>
                </c:pt>
                <c:pt idx="607">
                  <c:v>26.119999999999997</c:v>
                </c:pt>
                <c:pt idx="608">
                  <c:v>26.119999999999997</c:v>
                </c:pt>
                <c:pt idx="609">
                  <c:v>26.119999999999997</c:v>
                </c:pt>
                <c:pt idx="610">
                  <c:v>26.119999999999997</c:v>
                </c:pt>
                <c:pt idx="611">
                  <c:v>26.119999999999997</c:v>
                </c:pt>
                <c:pt idx="612">
                  <c:v>25.509999999999998</c:v>
                </c:pt>
                <c:pt idx="613">
                  <c:v>25.509999999999998</c:v>
                </c:pt>
                <c:pt idx="614">
                  <c:v>25.2</c:v>
                </c:pt>
                <c:pt idx="615">
                  <c:v>25.2</c:v>
                </c:pt>
                <c:pt idx="616">
                  <c:v>25.2</c:v>
                </c:pt>
                <c:pt idx="617">
                  <c:v>25.2</c:v>
                </c:pt>
                <c:pt idx="618">
                  <c:v>25.2</c:v>
                </c:pt>
                <c:pt idx="619">
                  <c:v>25.2</c:v>
                </c:pt>
                <c:pt idx="620">
                  <c:v>25.2</c:v>
                </c:pt>
                <c:pt idx="621">
                  <c:v>25.2</c:v>
                </c:pt>
                <c:pt idx="622">
                  <c:v>25.2</c:v>
                </c:pt>
                <c:pt idx="623">
                  <c:v>25.2</c:v>
                </c:pt>
                <c:pt idx="624">
                  <c:v>25.2</c:v>
                </c:pt>
                <c:pt idx="625">
                  <c:v>25.2</c:v>
                </c:pt>
                <c:pt idx="626">
                  <c:v>25.2</c:v>
                </c:pt>
                <c:pt idx="627">
                  <c:v>25.2</c:v>
                </c:pt>
                <c:pt idx="628">
                  <c:v>25.2</c:v>
                </c:pt>
                <c:pt idx="629">
                  <c:v>25.2</c:v>
                </c:pt>
                <c:pt idx="630">
                  <c:v>25.2</c:v>
                </c:pt>
                <c:pt idx="631">
                  <c:v>24.82</c:v>
                </c:pt>
                <c:pt idx="632">
                  <c:v>24.82</c:v>
                </c:pt>
                <c:pt idx="633">
                  <c:v>24.82</c:v>
                </c:pt>
                <c:pt idx="634">
                  <c:v>24.82</c:v>
                </c:pt>
                <c:pt idx="635">
                  <c:v>24.82</c:v>
                </c:pt>
                <c:pt idx="636">
                  <c:v>24.82</c:v>
                </c:pt>
                <c:pt idx="637">
                  <c:v>24.82</c:v>
                </c:pt>
                <c:pt idx="638">
                  <c:v>24.82</c:v>
                </c:pt>
                <c:pt idx="639">
                  <c:v>24.82</c:v>
                </c:pt>
                <c:pt idx="640">
                  <c:v>24.82</c:v>
                </c:pt>
                <c:pt idx="641">
                  <c:v>24.82</c:v>
                </c:pt>
                <c:pt idx="642">
                  <c:v>24.82</c:v>
                </c:pt>
                <c:pt idx="643">
                  <c:v>24.82</c:v>
                </c:pt>
                <c:pt idx="644">
                  <c:v>24.349999999999998</c:v>
                </c:pt>
                <c:pt idx="645">
                  <c:v>24.349999999999998</c:v>
                </c:pt>
                <c:pt idx="646">
                  <c:v>24.349999999999998</c:v>
                </c:pt>
                <c:pt idx="647">
                  <c:v>23.87</c:v>
                </c:pt>
                <c:pt idx="648">
                  <c:v>23.87</c:v>
                </c:pt>
                <c:pt idx="649">
                  <c:v>23.87</c:v>
                </c:pt>
                <c:pt idx="650">
                  <c:v>23.87</c:v>
                </c:pt>
                <c:pt idx="651">
                  <c:v>23.87</c:v>
                </c:pt>
                <c:pt idx="652">
                  <c:v>23.87</c:v>
                </c:pt>
                <c:pt idx="653">
                  <c:v>23.87</c:v>
                </c:pt>
                <c:pt idx="654">
                  <c:v>23.87</c:v>
                </c:pt>
                <c:pt idx="655">
                  <c:v>23.87</c:v>
                </c:pt>
                <c:pt idx="656">
                  <c:v>23.87</c:v>
                </c:pt>
                <c:pt idx="657">
                  <c:v>23.87</c:v>
                </c:pt>
                <c:pt idx="658">
                  <c:v>23.87</c:v>
                </c:pt>
                <c:pt idx="659">
                  <c:v>23.87</c:v>
                </c:pt>
                <c:pt idx="660">
                  <c:v>23.87</c:v>
                </c:pt>
                <c:pt idx="661">
                  <c:v>23.87</c:v>
                </c:pt>
                <c:pt idx="662">
                  <c:v>23.87</c:v>
                </c:pt>
                <c:pt idx="663">
                  <c:v>23.87</c:v>
                </c:pt>
                <c:pt idx="664">
                  <c:v>23.87</c:v>
                </c:pt>
                <c:pt idx="665">
                  <c:v>23.87</c:v>
                </c:pt>
                <c:pt idx="666">
                  <c:v>23.87</c:v>
                </c:pt>
                <c:pt idx="667">
                  <c:v>23.87</c:v>
                </c:pt>
                <c:pt idx="668">
                  <c:v>23.87</c:v>
                </c:pt>
                <c:pt idx="669">
                  <c:v>23.87</c:v>
                </c:pt>
                <c:pt idx="670">
                  <c:v>23.87</c:v>
                </c:pt>
                <c:pt idx="671">
                  <c:v>23.87</c:v>
                </c:pt>
                <c:pt idx="672">
                  <c:v>23.87</c:v>
                </c:pt>
                <c:pt idx="673">
                  <c:v>23.87</c:v>
                </c:pt>
                <c:pt idx="674">
                  <c:v>23.87</c:v>
                </c:pt>
                <c:pt idx="675">
                  <c:v>23.87</c:v>
                </c:pt>
                <c:pt idx="676">
                  <c:v>23.87</c:v>
                </c:pt>
                <c:pt idx="677">
                  <c:v>23.87</c:v>
                </c:pt>
                <c:pt idx="678">
                  <c:v>23.87</c:v>
                </c:pt>
                <c:pt idx="679">
                  <c:v>23.87</c:v>
                </c:pt>
                <c:pt idx="680">
                  <c:v>23.87</c:v>
                </c:pt>
                <c:pt idx="681">
                  <c:v>23.87</c:v>
                </c:pt>
                <c:pt idx="682">
                  <c:v>23.87</c:v>
                </c:pt>
                <c:pt idx="683">
                  <c:v>23.87</c:v>
                </c:pt>
                <c:pt idx="684">
                  <c:v>23.87</c:v>
                </c:pt>
                <c:pt idx="685">
                  <c:v>23.87</c:v>
                </c:pt>
                <c:pt idx="686">
                  <c:v>23.87</c:v>
                </c:pt>
                <c:pt idx="687">
                  <c:v>23.87</c:v>
                </c:pt>
                <c:pt idx="688">
                  <c:v>23.87</c:v>
                </c:pt>
                <c:pt idx="689">
                  <c:v>23.87</c:v>
                </c:pt>
                <c:pt idx="690">
                  <c:v>23.87</c:v>
                </c:pt>
                <c:pt idx="691">
                  <c:v>23.87</c:v>
                </c:pt>
                <c:pt idx="692">
                  <c:v>23.87</c:v>
                </c:pt>
                <c:pt idx="693">
                  <c:v>23.87</c:v>
                </c:pt>
                <c:pt idx="694">
                  <c:v>23.87</c:v>
                </c:pt>
                <c:pt idx="695">
                  <c:v>23.87</c:v>
                </c:pt>
                <c:pt idx="696">
                  <c:v>23.87</c:v>
                </c:pt>
              </c:numCache>
            </c:numRef>
          </c:yVal>
          <c:smooth val="0"/>
          <c:extLst>
            <c:ext xmlns:c16="http://schemas.microsoft.com/office/drawing/2014/chart" uri="{C3380CC4-5D6E-409C-BE32-E72D297353CC}">
              <c16:uniqueId val="{00000003-7B1E-4D60-8A63-CA76146FD8C6}"/>
            </c:ext>
          </c:extLst>
        </c:ser>
        <c:dLbls>
          <c:showLegendKey val="0"/>
          <c:showVal val="0"/>
          <c:showCatName val="0"/>
          <c:showSerName val="0"/>
          <c:showPercent val="0"/>
          <c:showBubbleSize val="0"/>
        </c:dLbls>
        <c:axId val="694879624"/>
        <c:axId val="694882248"/>
      </c:scatterChart>
      <c:valAx>
        <c:axId val="694879624"/>
        <c:scaling>
          <c:orientation val="minMax"/>
          <c:max val="250"/>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2000" b="1">
                    <a:solidFill>
                      <a:schemeClr val="tx1"/>
                    </a:solidFill>
                  </a:rPr>
                  <a:t>Days</a:t>
                </a:r>
                <a:r>
                  <a:rPr lang="en-US" sz="2000" b="1" baseline="0">
                    <a:solidFill>
                      <a:schemeClr val="tx1"/>
                    </a:solidFill>
                  </a:rPr>
                  <a:t> Postpartum</a:t>
                </a:r>
                <a:endParaRPr lang="en-US" sz="2000" b="1">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94882248"/>
        <c:crosses val="autoZero"/>
        <c:crossBetween val="midCat"/>
      </c:valAx>
      <c:valAx>
        <c:axId val="694882248"/>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2000" b="1">
                    <a:solidFill>
                      <a:schemeClr val="tx1"/>
                    </a:solidFill>
                  </a:rPr>
                  <a:t>Proportion</a:t>
                </a:r>
                <a:r>
                  <a:rPr lang="en-US" sz="2000" b="1" baseline="0">
                    <a:solidFill>
                      <a:schemeClr val="tx1"/>
                    </a:solidFill>
                  </a:rPr>
                  <a:t> not pregnant, %</a:t>
                </a:r>
                <a:endParaRPr lang="en-US" sz="2000" b="1">
                  <a:solidFill>
                    <a:schemeClr val="tx1"/>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94879624"/>
        <c:crosses val="autoZero"/>
        <c:crossBetween val="midCat"/>
      </c:valAx>
      <c:spPr>
        <a:noFill/>
        <a:ln>
          <a:noFill/>
        </a:ln>
        <a:effectLst/>
      </c:spPr>
    </c:plotArea>
    <c:legend>
      <c:legendPos val="r"/>
      <c:layout>
        <c:manualLayout>
          <c:xMode val="edge"/>
          <c:yMode val="edge"/>
          <c:x val="0.8057246325990628"/>
          <c:y val="3.534184040230505E-2"/>
          <c:w val="0.15540897063980363"/>
          <c:h val="0.1368668612474322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000000"/>
                </a:solidFill>
                <a:latin typeface="+mn-lt"/>
                <a:ea typeface="+mn-ea"/>
                <a:cs typeface="+mn-cs"/>
              </a:defRPr>
            </a:pPr>
            <a:r>
              <a:rPr lang="en-US" sz="1800" b="1">
                <a:solidFill>
                  <a:srgbClr val="000000"/>
                </a:solidFill>
              </a:rPr>
              <a:t>Average Days</a:t>
            </a:r>
            <a:r>
              <a:rPr lang="en-US" sz="1800" b="1" baseline="0">
                <a:solidFill>
                  <a:srgbClr val="000000"/>
                </a:solidFill>
              </a:rPr>
              <a:t> Open</a:t>
            </a:r>
            <a:endParaRPr lang="en-US" sz="1800" b="1">
              <a:solidFill>
                <a:srgbClr val="000000"/>
              </a:solidFill>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'Repro 2'!$AC$6</c:f>
              <c:strCache>
                <c:ptCount val="1"/>
                <c:pt idx="0">
                  <c:v>Prior Year</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2'!$AB$7</c:f>
              <c:strCache>
                <c:ptCount val="1"/>
                <c:pt idx="0">
                  <c:v>Days Open</c:v>
                </c:pt>
              </c:strCache>
            </c:strRef>
          </c:cat>
          <c:val>
            <c:numRef>
              <c:f>'Repro 2'!$AC$7</c:f>
              <c:numCache>
                <c:formatCode>General</c:formatCode>
                <c:ptCount val="1"/>
                <c:pt idx="0">
                  <c:v>104</c:v>
                </c:pt>
              </c:numCache>
            </c:numRef>
          </c:val>
          <c:extLst>
            <c:ext xmlns:c16="http://schemas.microsoft.com/office/drawing/2014/chart" uri="{C3380CC4-5D6E-409C-BE32-E72D297353CC}">
              <c16:uniqueId val="{00000000-F057-4908-8084-9E44D2CA5D97}"/>
            </c:ext>
          </c:extLst>
        </c:ser>
        <c:ser>
          <c:idx val="1"/>
          <c:order val="1"/>
          <c:tx>
            <c:strRef>
              <c:f>'Repro 2'!$AD$6</c:f>
              <c:strCache>
                <c:ptCount val="1"/>
                <c:pt idx="0">
                  <c:v>OGP</c:v>
                </c:pt>
              </c:strCache>
            </c:strRef>
          </c:tx>
          <c:spPr>
            <a:solidFill>
              <a:srgbClr val="5C98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2'!$AB$7</c:f>
              <c:strCache>
                <c:ptCount val="1"/>
                <c:pt idx="0">
                  <c:v>Days Open</c:v>
                </c:pt>
              </c:strCache>
            </c:strRef>
          </c:cat>
          <c:val>
            <c:numRef>
              <c:f>'Repro 2'!$AD$7</c:f>
              <c:numCache>
                <c:formatCode>General</c:formatCode>
                <c:ptCount val="1"/>
                <c:pt idx="0">
                  <c:v>97.5</c:v>
                </c:pt>
              </c:numCache>
            </c:numRef>
          </c:val>
          <c:extLst>
            <c:ext xmlns:c16="http://schemas.microsoft.com/office/drawing/2014/chart" uri="{C3380CC4-5D6E-409C-BE32-E72D297353CC}">
              <c16:uniqueId val="{00000001-F057-4908-8084-9E44D2CA5D97}"/>
            </c:ext>
          </c:extLst>
        </c:ser>
        <c:dLbls>
          <c:showLegendKey val="0"/>
          <c:showVal val="0"/>
          <c:showCatName val="0"/>
          <c:showSerName val="0"/>
          <c:showPercent val="0"/>
          <c:showBubbleSize val="0"/>
        </c:dLbls>
        <c:gapWidth val="219"/>
        <c:overlap val="-27"/>
        <c:axId val="1812651551"/>
        <c:axId val="402811071"/>
      </c:barChart>
      <c:catAx>
        <c:axId val="1812651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402811071"/>
        <c:crosses val="autoZero"/>
        <c:auto val="1"/>
        <c:lblAlgn val="ctr"/>
        <c:lblOffset val="100"/>
        <c:noMultiLvlLbl val="0"/>
      </c:catAx>
      <c:valAx>
        <c:axId val="402811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12651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Milk!$F$3</c:f>
              <c:strCache>
                <c:ptCount val="1"/>
                <c:pt idx="0">
                  <c:v>Prior Year</c:v>
                </c:pt>
              </c:strCache>
            </c:strRef>
          </c:tx>
          <c:spPr>
            <a:ln w="57150" cap="rnd">
              <a:solidFill>
                <a:schemeClr val="bg2">
                  <a:lumMod val="75000"/>
                </a:schemeClr>
              </a:solidFill>
              <a:round/>
            </a:ln>
            <a:effectLst/>
          </c:spPr>
          <c:marker>
            <c:symbol val="none"/>
          </c:marker>
          <c:dPt>
            <c:idx val="1"/>
            <c:marker>
              <c:symbol val="none"/>
            </c:marker>
            <c:bubble3D val="0"/>
            <c:extLst>
              <c:ext xmlns:c16="http://schemas.microsoft.com/office/drawing/2014/chart" uri="{C3380CC4-5D6E-409C-BE32-E72D297353CC}">
                <c16:uniqueId val="{00000000-9727-4E23-9E40-8440F01EAE1E}"/>
              </c:ext>
            </c:extLst>
          </c:dPt>
          <c:dPt>
            <c:idx val="2"/>
            <c:marker>
              <c:symbol val="none"/>
            </c:marker>
            <c:bubble3D val="0"/>
            <c:extLst>
              <c:ext xmlns:c16="http://schemas.microsoft.com/office/drawing/2014/chart" uri="{C3380CC4-5D6E-409C-BE32-E72D297353CC}">
                <c16:uniqueId val="{00000001-9727-4E23-9E40-8440F01EAE1E}"/>
              </c:ext>
            </c:extLst>
          </c:dPt>
          <c:dLbls>
            <c:dLbl>
              <c:idx val="1"/>
              <c:layout>
                <c:manualLayout>
                  <c:x val="-2.7661141577490947E-3"/>
                  <c:y val="-6.1847386298612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27-4E23-9E40-8440F01EAE1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Milk!$E$4:$E$6</c:f>
              <c:strCache>
                <c:ptCount val="3"/>
                <c:pt idx="0">
                  <c:v>Week 2 Milk</c:v>
                </c:pt>
                <c:pt idx="1">
                  <c:v>Week 4 Milk</c:v>
                </c:pt>
                <c:pt idx="2">
                  <c:v>Week 8 Milk</c:v>
                </c:pt>
              </c:strCache>
            </c:strRef>
          </c:cat>
          <c:val>
            <c:numRef>
              <c:f>Milk!$F$4:$F$6</c:f>
              <c:numCache>
                <c:formatCode>General</c:formatCode>
                <c:ptCount val="3"/>
                <c:pt idx="0">
                  <c:v>99.1</c:v>
                </c:pt>
                <c:pt idx="1">
                  <c:v>108.9</c:v>
                </c:pt>
                <c:pt idx="2">
                  <c:v>107.5</c:v>
                </c:pt>
              </c:numCache>
            </c:numRef>
          </c:val>
          <c:smooth val="0"/>
          <c:extLst>
            <c:ext xmlns:c16="http://schemas.microsoft.com/office/drawing/2014/chart" uri="{C3380CC4-5D6E-409C-BE32-E72D297353CC}">
              <c16:uniqueId val="{00000000-57F0-48D6-BC18-F2BB19252868}"/>
            </c:ext>
          </c:extLst>
        </c:ser>
        <c:ser>
          <c:idx val="1"/>
          <c:order val="1"/>
          <c:tx>
            <c:strRef>
              <c:f>Milk!#REF!</c:f>
              <c:strCache>
                <c:ptCount val="1"/>
                <c:pt idx="0">
                  <c:v>#REF!</c:v>
                </c:pt>
              </c:strCache>
            </c:strRef>
          </c:tx>
          <c:spPr>
            <a:ln w="28575" cap="rnd">
              <a:solidFill>
                <a:schemeClr val="accent2"/>
              </a:solidFill>
              <a:round/>
            </a:ln>
            <a:effectLst/>
          </c:spPr>
          <c:marker>
            <c:symbol val="none"/>
          </c:marker>
          <c:cat>
            <c:strRef>
              <c:f>Milk!$E$4:$E$6</c:f>
              <c:strCache>
                <c:ptCount val="3"/>
                <c:pt idx="0">
                  <c:v>Week 2 Milk</c:v>
                </c:pt>
                <c:pt idx="1">
                  <c:v>Week 4 Milk</c:v>
                </c:pt>
                <c:pt idx="2">
                  <c:v>Week 8 Milk</c:v>
                </c:pt>
              </c:strCache>
            </c:strRef>
          </c:cat>
          <c:val>
            <c:numRef>
              <c:f>Milk!#REF!</c:f>
              <c:numCache>
                <c:formatCode>General</c:formatCode>
                <c:ptCount val="1"/>
                <c:pt idx="0">
                  <c:v>1</c:v>
                </c:pt>
              </c:numCache>
            </c:numRef>
          </c:val>
          <c:smooth val="0"/>
          <c:extLst>
            <c:ext xmlns:c16="http://schemas.microsoft.com/office/drawing/2014/chart" uri="{C3380CC4-5D6E-409C-BE32-E72D297353CC}">
              <c16:uniqueId val="{00000001-57F0-48D6-BC18-F2BB19252868}"/>
            </c:ext>
          </c:extLst>
        </c:ser>
        <c:ser>
          <c:idx val="2"/>
          <c:order val="2"/>
          <c:tx>
            <c:strRef>
              <c:f>Milk!$G$3</c:f>
              <c:strCache>
                <c:ptCount val="1"/>
                <c:pt idx="0">
                  <c:v>OmniGen Pro</c:v>
                </c:pt>
              </c:strCache>
            </c:strRef>
          </c:tx>
          <c:spPr>
            <a:ln w="57150" cap="rnd">
              <a:solidFill>
                <a:srgbClr val="599232"/>
              </a:solidFill>
              <a:round/>
            </a:ln>
            <a:effectLst/>
          </c:spPr>
          <c:marker>
            <c:symbol val="none"/>
          </c:marker>
          <c:dLbls>
            <c:dLbl>
              <c:idx val="1"/>
              <c:layout>
                <c:manualLayout>
                  <c:x val="-6.7615342757879594E-17"/>
                  <c:y val="-3.09236931493062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7A-40D2-8B1F-11021E9E193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Milk!$E$4:$E$6</c:f>
              <c:strCache>
                <c:ptCount val="3"/>
                <c:pt idx="0">
                  <c:v>Week 2 Milk</c:v>
                </c:pt>
                <c:pt idx="1">
                  <c:v>Week 4 Milk</c:v>
                </c:pt>
                <c:pt idx="2">
                  <c:v>Week 8 Milk</c:v>
                </c:pt>
              </c:strCache>
            </c:strRef>
          </c:cat>
          <c:val>
            <c:numRef>
              <c:f>Milk!$G$4:$G$6</c:f>
              <c:numCache>
                <c:formatCode>General</c:formatCode>
                <c:ptCount val="3"/>
                <c:pt idx="0">
                  <c:v>101.6</c:v>
                </c:pt>
                <c:pt idx="1">
                  <c:v>113.5</c:v>
                </c:pt>
                <c:pt idx="2">
                  <c:v>112.7</c:v>
                </c:pt>
              </c:numCache>
            </c:numRef>
          </c:val>
          <c:smooth val="0"/>
          <c:extLst>
            <c:ext xmlns:c16="http://schemas.microsoft.com/office/drawing/2014/chart" uri="{C3380CC4-5D6E-409C-BE32-E72D297353CC}">
              <c16:uniqueId val="{00000002-57F0-48D6-BC18-F2BB19252868}"/>
            </c:ext>
          </c:extLst>
        </c:ser>
        <c:dLbls>
          <c:showLegendKey val="0"/>
          <c:showVal val="0"/>
          <c:showCatName val="0"/>
          <c:showSerName val="0"/>
          <c:showPercent val="0"/>
          <c:showBubbleSize val="0"/>
        </c:dLbls>
        <c:smooth val="0"/>
        <c:axId val="517437080"/>
        <c:axId val="517434128"/>
      </c:lineChart>
      <c:catAx>
        <c:axId val="517437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517434128"/>
        <c:crosses val="autoZero"/>
        <c:auto val="1"/>
        <c:lblAlgn val="ctr"/>
        <c:lblOffset val="100"/>
        <c:noMultiLvlLbl val="0"/>
      </c:catAx>
      <c:valAx>
        <c:axId val="517434128"/>
        <c:scaling>
          <c:orientation val="minMax"/>
          <c:max val="114"/>
          <c:min val="97"/>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17437080"/>
        <c:crosses val="autoZero"/>
        <c:crossBetween val="between"/>
        <c:majorUnit val="4"/>
      </c:valAx>
      <c:spPr>
        <a:noFill/>
        <a:ln w="57150">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Milk!$F$12</c:f>
              <c:strCache>
                <c:ptCount val="1"/>
                <c:pt idx="0">
                  <c:v>Prior Year</c:v>
                </c:pt>
              </c:strCache>
            </c:strRef>
          </c:tx>
          <c:spPr>
            <a:ln w="57150" cap="rnd">
              <a:solidFill>
                <a:schemeClr val="bg2">
                  <a:lumMod val="75000"/>
                </a:schemeClr>
              </a:solidFill>
              <a:round/>
            </a:ln>
            <a:effectLst/>
          </c:spPr>
          <c:marker>
            <c:symbol val="none"/>
          </c:marker>
          <c:dLbls>
            <c:dLbl>
              <c:idx val="0"/>
              <c:layout>
                <c:manualLayout>
                  <c:x val="5.5971547062375225E-3"/>
                  <c:y val="7.053100964465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1C-450A-A3C4-E124EEE7E4BE}"/>
                </c:ext>
              </c:extLst>
            </c:dLbl>
            <c:dLbl>
              <c:idx val="1"/>
              <c:layout>
                <c:manualLayout>
                  <c:x val="7.4628729416500979E-3"/>
                  <c:y val="7.80879035351585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1C-450A-A3C4-E124EEE7E4BE}"/>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Milk!$E$13:$E$15</c:f>
              <c:strCache>
                <c:ptCount val="3"/>
                <c:pt idx="0">
                  <c:v>Week 2 Milk</c:v>
                </c:pt>
                <c:pt idx="1">
                  <c:v>Week 4 Milk</c:v>
                </c:pt>
                <c:pt idx="2">
                  <c:v>Week 8 Milk</c:v>
                </c:pt>
              </c:strCache>
            </c:strRef>
          </c:cat>
          <c:val>
            <c:numRef>
              <c:f>Milk!$F$13:$F$15</c:f>
              <c:numCache>
                <c:formatCode>General</c:formatCode>
                <c:ptCount val="3"/>
                <c:pt idx="0">
                  <c:v>64.900000000000006</c:v>
                </c:pt>
                <c:pt idx="1">
                  <c:v>73.5</c:v>
                </c:pt>
                <c:pt idx="2">
                  <c:v>76.099999999999994</c:v>
                </c:pt>
              </c:numCache>
            </c:numRef>
          </c:val>
          <c:smooth val="0"/>
          <c:extLst>
            <c:ext xmlns:c16="http://schemas.microsoft.com/office/drawing/2014/chart" uri="{C3380CC4-5D6E-409C-BE32-E72D297353CC}">
              <c16:uniqueId val="{00000000-342A-41ED-A8A6-D0EC217343E1}"/>
            </c:ext>
          </c:extLst>
        </c:ser>
        <c:ser>
          <c:idx val="1"/>
          <c:order val="1"/>
          <c:tx>
            <c:strRef>
              <c:f>Milk!#REF!</c:f>
              <c:strCache>
                <c:ptCount val="1"/>
                <c:pt idx="0">
                  <c:v>#REF!</c:v>
                </c:pt>
              </c:strCache>
            </c:strRef>
          </c:tx>
          <c:spPr>
            <a:ln w="28575" cap="rnd">
              <a:solidFill>
                <a:schemeClr val="accent2"/>
              </a:solidFill>
              <a:round/>
            </a:ln>
            <a:effectLst/>
          </c:spPr>
          <c:marker>
            <c:symbol val="none"/>
          </c:marker>
          <c:cat>
            <c:strRef>
              <c:f>Milk!$E$13:$E$15</c:f>
              <c:strCache>
                <c:ptCount val="3"/>
                <c:pt idx="0">
                  <c:v>Week 2 Milk</c:v>
                </c:pt>
                <c:pt idx="1">
                  <c:v>Week 4 Milk</c:v>
                </c:pt>
                <c:pt idx="2">
                  <c:v>Week 8 Milk</c:v>
                </c:pt>
              </c:strCache>
            </c:strRef>
          </c:cat>
          <c:val>
            <c:numRef>
              <c:f>Milk!#REF!</c:f>
              <c:numCache>
                <c:formatCode>General</c:formatCode>
                <c:ptCount val="1"/>
                <c:pt idx="0">
                  <c:v>1</c:v>
                </c:pt>
              </c:numCache>
            </c:numRef>
          </c:val>
          <c:smooth val="0"/>
          <c:extLst>
            <c:ext xmlns:c16="http://schemas.microsoft.com/office/drawing/2014/chart" uri="{C3380CC4-5D6E-409C-BE32-E72D297353CC}">
              <c16:uniqueId val="{00000001-342A-41ED-A8A6-D0EC217343E1}"/>
            </c:ext>
          </c:extLst>
        </c:ser>
        <c:ser>
          <c:idx val="2"/>
          <c:order val="2"/>
          <c:tx>
            <c:strRef>
              <c:f>Milk!$G$12</c:f>
              <c:strCache>
                <c:ptCount val="1"/>
                <c:pt idx="0">
                  <c:v>OmniGen Pro</c:v>
                </c:pt>
              </c:strCache>
            </c:strRef>
          </c:tx>
          <c:spPr>
            <a:ln w="57150" cap="rnd">
              <a:solidFill>
                <a:srgbClr val="5C9834"/>
              </a:solidFill>
              <a:round/>
            </a:ln>
            <a:effectLst/>
          </c:spPr>
          <c:marker>
            <c:symbol val="none"/>
          </c:marker>
          <c:dLbls>
            <c:dLbl>
              <c:idx val="0"/>
              <c:layout>
                <c:manualLayout>
                  <c:x val="-2.1455759707243834E-2"/>
                  <c:y val="-0.11839133761782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1C-450A-A3C4-E124EEE7E4BE}"/>
                </c:ext>
              </c:extLst>
            </c:dLbl>
            <c:dLbl>
              <c:idx val="1"/>
              <c:layout>
                <c:manualLayout>
                  <c:x val="-1.3992886765593805E-2"/>
                  <c:y val="-8.81637620558242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11C-450A-A3C4-E124EEE7E4BE}"/>
                </c:ext>
              </c:extLst>
            </c:dLbl>
            <c:spPr>
              <a:noFill/>
              <a:ln>
                <a:noFill/>
              </a:ln>
              <a:effectLst/>
            </c:spPr>
            <c:txPr>
              <a:bodyPr rot="0" spcFirstLastPara="1" vertOverflow="ellipsis" vert="horz" wrap="square" lIns="38100" tIns="19050" rIns="38100" bIns="19050" anchor="ctr" anchorCtr="1">
                <a:spAutoFit/>
              </a:bodyPr>
              <a:lstStyle/>
              <a:p>
                <a:pPr>
                  <a:defRPr sz="2400" b="1" i="1"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Milk!$E$13:$E$15</c:f>
              <c:strCache>
                <c:ptCount val="3"/>
                <c:pt idx="0">
                  <c:v>Week 2 Milk</c:v>
                </c:pt>
                <c:pt idx="1">
                  <c:v>Week 4 Milk</c:v>
                </c:pt>
                <c:pt idx="2">
                  <c:v>Week 8 Milk</c:v>
                </c:pt>
              </c:strCache>
            </c:strRef>
          </c:cat>
          <c:val>
            <c:numRef>
              <c:f>Milk!$G$13:$G$15</c:f>
              <c:numCache>
                <c:formatCode>General</c:formatCode>
                <c:ptCount val="3"/>
                <c:pt idx="0">
                  <c:v>64.099999999999994</c:v>
                </c:pt>
                <c:pt idx="1">
                  <c:v>73.099999999999994</c:v>
                </c:pt>
                <c:pt idx="2">
                  <c:v>78.400000000000006</c:v>
                </c:pt>
              </c:numCache>
            </c:numRef>
          </c:val>
          <c:smooth val="0"/>
          <c:extLst>
            <c:ext xmlns:c16="http://schemas.microsoft.com/office/drawing/2014/chart" uri="{C3380CC4-5D6E-409C-BE32-E72D297353CC}">
              <c16:uniqueId val="{00000002-342A-41ED-A8A6-D0EC217343E1}"/>
            </c:ext>
          </c:extLst>
        </c:ser>
        <c:dLbls>
          <c:showLegendKey val="0"/>
          <c:showVal val="0"/>
          <c:showCatName val="0"/>
          <c:showSerName val="0"/>
          <c:showPercent val="0"/>
          <c:showBubbleSize val="0"/>
        </c:dLbls>
        <c:smooth val="0"/>
        <c:axId val="456849896"/>
        <c:axId val="456850224"/>
      </c:lineChart>
      <c:catAx>
        <c:axId val="45684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456850224"/>
        <c:crosses val="autoZero"/>
        <c:auto val="1"/>
        <c:lblAlgn val="ctr"/>
        <c:lblOffset val="100"/>
        <c:noMultiLvlLbl val="0"/>
      </c:catAx>
      <c:valAx>
        <c:axId val="456850224"/>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56849896"/>
        <c:crosses val="autoZero"/>
        <c:crossBetween val="between"/>
        <c:majorUnit val="5"/>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Milk!$A$26</c:f>
              <c:strCache>
                <c:ptCount val="1"/>
                <c:pt idx="0">
                  <c:v>Prior Year</c:v>
                </c:pt>
              </c:strCache>
            </c:strRef>
          </c:tx>
          <c:spPr>
            <a:ln w="57150" cap="rnd">
              <a:solidFill>
                <a:schemeClr val="bg2">
                  <a:lumMod val="75000"/>
                </a:schemeClr>
              </a:solidFill>
              <a:round/>
            </a:ln>
            <a:effectLst/>
          </c:spPr>
          <c:marker>
            <c:symbol val="none"/>
          </c:marker>
          <c:dLbls>
            <c:dLbl>
              <c:idx val="0"/>
              <c:layout>
                <c:manualLayout>
                  <c:x val="4.6178711613945973E-3"/>
                  <c:y val="-2.47915258057245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50E-4EC8-AC62-AABEA74A4E2D}"/>
                </c:ext>
              </c:extLst>
            </c:dLbl>
            <c:dLbl>
              <c:idx val="1"/>
              <c:layout>
                <c:manualLayout>
                  <c:x val="-1.847148464557805E-3"/>
                  <c:y val="2.70453008789722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0E-4EC8-AC62-AABEA74A4E2D}"/>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Milk!$B$25:$G$25</c:f>
              <c:strCache>
                <c:ptCount val="6"/>
                <c:pt idx="0">
                  <c:v>April</c:v>
                </c:pt>
                <c:pt idx="1">
                  <c:v>May</c:v>
                </c:pt>
                <c:pt idx="2">
                  <c:v>June</c:v>
                </c:pt>
                <c:pt idx="3">
                  <c:v>July</c:v>
                </c:pt>
                <c:pt idx="4">
                  <c:v>August</c:v>
                </c:pt>
                <c:pt idx="5">
                  <c:v>September</c:v>
                </c:pt>
              </c:strCache>
            </c:strRef>
          </c:cat>
          <c:val>
            <c:numRef>
              <c:f>Milk!$B$26:$G$26</c:f>
              <c:numCache>
                <c:formatCode>General</c:formatCode>
                <c:ptCount val="6"/>
                <c:pt idx="0">
                  <c:v>93</c:v>
                </c:pt>
                <c:pt idx="1">
                  <c:v>91</c:v>
                </c:pt>
                <c:pt idx="2">
                  <c:v>92</c:v>
                </c:pt>
                <c:pt idx="3">
                  <c:v>89</c:v>
                </c:pt>
                <c:pt idx="4">
                  <c:v>92</c:v>
                </c:pt>
                <c:pt idx="5">
                  <c:v>87</c:v>
                </c:pt>
              </c:numCache>
            </c:numRef>
          </c:val>
          <c:smooth val="0"/>
          <c:extLst>
            <c:ext xmlns:c16="http://schemas.microsoft.com/office/drawing/2014/chart" uri="{C3380CC4-5D6E-409C-BE32-E72D297353CC}">
              <c16:uniqueId val="{00000000-F5F7-433E-A2F1-FB30F12586A4}"/>
            </c:ext>
          </c:extLst>
        </c:ser>
        <c:ser>
          <c:idx val="1"/>
          <c:order val="1"/>
          <c:tx>
            <c:strRef>
              <c:f>Milk!$A$27</c:f>
              <c:strCache>
                <c:ptCount val="1"/>
                <c:pt idx="0">
                  <c:v>OmniGen Pro</c:v>
                </c:pt>
              </c:strCache>
            </c:strRef>
          </c:tx>
          <c:spPr>
            <a:ln w="57150" cap="rnd">
              <a:solidFill>
                <a:srgbClr val="619F37"/>
              </a:solidFill>
              <a:round/>
            </a:ln>
            <a:effectLst/>
          </c:spPr>
          <c:marker>
            <c:symbol val="none"/>
          </c:marker>
          <c:dLbls>
            <c:dLbl>
              <c:idx val="0"/>
              <c:layout>
                <c:manualLayout>
                  <c:x val="-9.2357423227891944E-4"/>
                  <c:y val="-5.85981519044399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0E-4EC8-AC62-AABEA74A4E2D}"/>
                </c:ext>
              </c:extLst>
            </c:dLbl>
            <c:dLbl>
              <c:idx val="1"/>
              <c:layout>
                <c:manualLayout>
                  <c:x val="-3.6942969291157116E-3"/>
                  <c:y val="-5.18368266846968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0E-4EC8-AC62-AABEA74A4E2D}"/>
                </c:ext>
              </c:extLst>
            </c:dLbl>
            <c:dLbl>
              <c:idx val="3"/>
              <c:layout>
                <c:manualLayout>
                  <c:x val="-6.7727994634213959E-17"/>
                  <c:y val="-4.5075501464953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0E-4EC8-AC62-AABEA74A4E2D}"/>
                </c:ext>
              </c:extLst>
            </c:dLbl>
            <c:dLbl>
              <c:idx val="4"/>
              <c:layout>
                <c:manualLayout>
                  <c:x val="9.2357423227878391E-4"/>
                  <c:y val="-5.18368266846969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0E-4EC8-AC62-AABEA74A4E2D}"/>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Milk!$B$25:$G$25</c:f>
              <c:strCache>
                <c:ptCount val="6"/>
                <c:pt idx="0">
                  <c:v>April</c:v>
                </c:pt>
                <c:pt idx="1">
                  <c:v>May</c:v>
                </c:pt>
                <c:pt idx="2">
                  <c:v>June</c:v>
                </c:pt>
                <c:pt idx="3">
                  <c:v>July</c:v>
                </c:pt>
                <c:pt idx="4">
                  <c:v>August</c:v>
                </c:pt>
                <c:pt idx="5">
                  <c:v>September</c:v>
                </c:pt>
              </c:strCache>
            </c:strRef>
          </c:cat>
          <c:val>
            <c:numRef>
              <c:f>Milk!$B$27:$G$27</c:f>
              <c:numCache>
                <c:formatCode>General</c:formatCode>
                <c:ptCount val="6"/>
                <c:pt idx="0">
                  <c:v>95</c:v>
                </c:pt>
                <c:pt idx="1">
                  <c:v>96</c:v>
                </c:pt>
                <c:pt idx="2">
                  <c:v>98</c:v>
                </c:pt>
                <c:pt idx="3">
                  <c:v>95</c:v>
                </c:pt>
                <c:pt idx="4">
                  <c:v>94</c:v>
                </c:pt>
                <c:pt idx="5">
                  <c:v>92</c:v>
                </c:pt>
              </c:numCache>
            </c:numRef>
          </c:val>
          <c:smooth val="0"/>
          <c:extLst>
            <c:ext xmlns:c16="http://schemas.microsoft.com/office/drawing/2014/chart" uri="{C3380CC4-5D6E-409C-BE32-E72D297353CC}">
              <c16:uniqueId val="{00000001-F5F7-433E-A2F1-FB30F12586A4}"/>
            </c:ext>
          </c:extLst>
        </c:ser>
        <c:dLbls>
          <c:showLegendKey val="0"/>
          <c:showVal val="0"/>
          <c:showCatName val="0"/>
          <c:showSerName val="0"/>
          <c:showPercent val="0"/>
          <c:showBubbleSize val="0"/>
        </c:dLbls>
        <c:smooth val="0"/>
        <c:axId val="877784928"/>
        <c:axId val="877786176"/>
      </c:lineChart>
      <c:catAx>
        <c:axId val="87778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877786176"/>
        <c:crosses val="autoZero"/>
        <c:auto val="1"/>
        <c:lblAlgn val="ctr"/>
        <c:lblOffset val="100"/>
        <c:noMultiLvlLbl val="0"/>
      </c:catAx>
      <c:valAx>
        <c:axId val="877786176"/>
        <c:scaling>
          <c:orientation val="minMax"/>
          <c:max val="99"/>
          <c:min val="8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77784928"/>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517114688039347E-2"/>
          <c:y val="3.7626019954737383E-2"/>
          <c:w val="0.95013481381619391"/>
          <c:h val="0.81371837818945392"/>
        </c:manualLayout>
      </c:layout>
      <c:lineChart>
        <c:grouping val="standard"/>
        <c:varyColors val="0"/>
        <c:ser>
          <c:idx val="0"/>
          <c:order val="0"/>
          <c:tx>
            <c:strRef>
              <c:f>Milk!$A$35</c:f>
              <c:strCache>
                <c:ptCount val="1"/>
                <c:pt idx="0">
                  <c:v>Prior Year</c:v>
                </c:pt>
              </c:strCache>
            </c:strRef>
          </c:tx>
          <c:spPr>
            <a:ln w="57150" cap="rnd">
              <a:solidFill>
                <a:schemeClr val="bg2">
                  <a:lumMod val="75000"/>
                </a:schemeClr>
              </a:solidFill>
              <a:round/>
            </a:ln>
            <a:effectLst/>
          </c:spPr>
          <c:marker>
            <c:symbol val="none"/>
          </c:marker>
          <c:dLbls>
            <c:dLbl>
              <c:idx val="0"/>
              <c:layout>
                <c:manualLayout>
                  <c:x val="1.3170272812793997E-2"/>
                  <c:y val="2.2061526296297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F1-42ED-8598-C9F3D6A49BB0}"/>
                </c:ext>
              </c:extLst>
            </c:dLbl>
            <c:dLbl>
              <c:idx val="1"/>
              <c:layout>
                <c:manualLayout>
                  <c:x val="9.4073377234239264E-4"/>
                  <c:y val="3.7504594703705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F1-42ED-8598-C9F3D6A49BB0}"/>
                </c:ext>
              </c:extLst>
            </c:dLbl>
            <c:dLbl>
              <c:idx val="2"/>
              <c:layout>
                <c:manualLayout>
                  <c:x val="-9.4073377234242712E-4"/>
                  <c:y val="-5.95661210000021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F1-42ED-8598-C9F3D6A49BB0}"/>
                </c:ext>
              </c:extLst>
            </c:dLbl>
            <c:dLbl>
              <c:idx val="4"/>
              <c:layout>
                <c:manualLayout>
                  <c:x val="-2.8222013170272815E-3"/>
                  <c:y val="-4.41230525925941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F1-42ED-8598-C9F3D6A49BB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Milk!$B$25:$G$25</c:f>
              <c:strCache>
                <c:ptCount val="6"/>
                <c:pt idx="0">
                  <c:v>April</c:v>
                </c:pt>
                <c:pt idx="1">
                  <c:v>May</c:v>
                </c:pt>
                <c:pt idx="2">
                  <c:v>June</c:v>
                </c:pt>
                <c:pt idx="3">
                  <c:v>July</c:v>
                </c:pt>
                <c:pt idx="4">
                  <c:v>August</c:v>
                </c:pt>
                <c:pt idx="5">
                  <c:v>September</c:v>
                </c:pt>
              </c:strCache>
            </c:strRef>
          </c:cat>
          <c:val>
            <c:numRef>
              <c:f>Milk!$B$35:$G$35</c:f>
              <c:numCache>
                <c:formatCode>General</c:formatCode>
                <c:ptCount val="6"/>
                <c:pt idx="0">
                  <c:v>73</c:v>
                </c:pt>
                <c:pt idx="1">
                  <c:v>71</c:v>
                </c:pt>
                <c:pt idx="2">
                  <c:v>72</c:v>
                </c:pt>
                <c:pt idx="3">
                  <c:v>72</c:v>
                </c:pt>
                <c:pt idx="4">
                  <c:v>74</c:v>
                </c:pt>
                <c:pt idx="5">
                  <c:v>71</c:v>
                </c:pt>
              </c:numCache>
            </c:numRef>
          </c:val>
          <c:smooth val="0"/>
          <c:extLst>
            <c:ext xmlns:c16="http://schemas.microsoft.com/office/drawing/2014/chart" uri="{C3380CC4-5D6E-409C-BE32-E72D297353CC}">
              <c16:uniqueId val="{00000000-CF09-4253-8108-211C2CCA72F1}"/>
            </c:ext>
          </c:extLst>
        </c:ser>
        <c:ser>
          <c:idx val="1"/>
          <c:order val="1"/>
          <c:tx>
            <c:strRef>
              <c:f>Milk!$A$36</c:f>
              <c:strCache>
                <c:ptCount val="1"/>
                <c:pt idx="0">
                  <c:v>OmniGen Pro</c:v>
                </c:pt>
              </c:strCache>
            </c:strRef>
          </c:tx>
          <c:spPr>
            <a:ln w="57150" cap="rnd">
              <a:solidFill>
                <a:srgbClr val="599232"/>
              </a:solidFill>
              <a:round/>
            </a:ln>
            <a:effectLst/>
          </c:spPr>
          <c:marker>
            <c:symbol val="none"/>
          </c:marker>
          <c:dLbls>
            <c:dLbl>
              <c:idx val="1"/>
              <c:layout>
                <c:manualLayout>
                  <c:x val="2.8222013170273157E-3"/>
                  <c:y val="-4.41230525925941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F1-42ED-8598-C9F3D6A49BB0}"/>
                </c:ext>
              </c:extLst>
            </c:dLbl>
            <c:dLbl>
              <c:idx val="2"/>
              <c:layout>
                <c:manualLayout>
                  <c:x val="1.8814675446847853E-3"/>
                  <c:y val="3.7504594703705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F1-42ED-8598-C9F3D6A49BB0}"/>
                </c:ext>
              </c:extLst>
            </c:dLbl>
            <c:dLbl>
              <c:idx val="3"/>
              <c:layout>
                <c:manualLayout>
                  <c:x val="-1.2229539040451484E-2"/>
                  <c:y val="-3.750459470370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F1-42ED-8598-C9F3D6A49BB0}"/>
                </c:ext>
              </c:extLst>
            </c:dLbl>
            <c:dLbl>
              <c:idx val="4"/>
              <c:layout>
                <c:manualLayout>
                  <c:x val="-1.7873941674506115E-2"/>
                  <c:y val="8.603995255555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DF1-42ED-8598-C9F3D6A49BB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Milk!$B$25:$G$25</c:f>
              <c:strCache>
                <c:ptCount val="6"/>
                <c:pt idx="0">
                  <c:v>April</c:v>
                </c:pt>
                <c:pt idx="1">
                  <c:v>May</c:v>
                </c:pt>
                <c:pt idx="2">
                  <c:v>June</c:v>
                </c:pt>
                <c:pt idx="3">
                  <c:v>July</c:v>
                </c:pt>
                <c:pt idx="4">
                  <c:v>August</c:v>
                </c:pt>
                <c:pt idx="5">
                  <c:v>September</c:v>
                </c:pt>
              </c:strCache>
            </c:strRef>
          </c:cat>
          <c:val>
            <c:numRef>
              <c:f>Milk!$B$36:$G$36</c:f>
              <c:numCache>
                <c:formatCode>General</c:formatCode>
                <c:ptCount val="6"/>
                <c:pt idx="0">
                  <c:v>73</c:v>
                </c:pt>
                <c:pt idx="1">
                  <c:v>74</c:v>
                </c:pt>
                <c:pt idx="2">
                  <c:v>74</c:v>
                </c:pt>
                <c:pt idx="3">
                  <c:v>75</c:v>
                </c:pt>
                <c:pt idx="4">
                  <c:v>74</c:v>
                </c:pt>
                <c:pt idx="5">
                  <c:v>74</c:v>
                </c:pt>
              </c:numCache>
            </c:numRef>
          </c:val>
          <c:smooth val="0"/>
          <c:extLst>
            <c:ext xmlns:c16="http://schemas.microsoft.com/office/drawing/2014/chart" uri="{C3380CC4-5D6E-409C-BE32-E72D297353CC}">
              <c16:uniqueId val="{00000001-CF09-4253-8108-211C2CCA72F1}"/>
            </c:ext>
          </c:extLst>
        </c:ser>
        <c:dLbls>
          <c:showLegendKey val="0"/>
          <c:showVal val="0"/>
          <c:showCatName val="0"/>
          <c:showSerName val="0"/>
          <c:showPercent val="0"/>
          <c:showBubbleSize val="0"/>
        </c:dLbls>
        <c:smooth val="0"/>
        <c:axId val="877784928"/>
        <c:axId val="877786176"/>
      </c:lineChart>
      <c:catAx>
        <c:axId val="87778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877786176"/>
        <c:crosses val="autoZero"/>
        <c:auto val="1"/>
        <c:lblAlgn val="ctr"/>
        <c:lblOffset val="100"/>
        <c:noMultiLvlLbl val="0"/>
      </c:catAx>
      <c:valAx>
        <c:axId val="877786176"/>
        <c:scaling>
          <c:orientation val="minMax"/>
          <c:max val="75"/>
          <c:min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77784928"/>
        <c:crosses val="autoZero"/>
        <c:crossBetween val="between"/>
        <c:majorUnit val="1"/>
      </c:valAx>
      <c:spPr>
        <a:noFill/>
        <a:ln w="57150">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'pre events'!$B$18</c:f>
              <c:strCache>
                <c:ptCount val="1"/>
                <c:pt idx="0">
                  <c:v>2020 PY</c:v>
                </c:pt>
              </c:strCache>
            </c:strRef>
          </c:tx>
          <c:spPr>
            <a:solidFill>
              <a:srgbClr val="919291">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 events'!$A$19:$A$23</c:f>
              <c:strCache>
                <c:ptCount val="5"/>
                <c:pt idx="0">
                  <c:v>SOLD       </c:v>
                </c:pt>
                <c:pt idx="1">
                  <c:v>DIED       </c:v>
                </c:pt>
                <c:pt idx="2">
                  <c:v>MAST       </c:v>
                </c:pt>
                <c:pt idx="3">
                  <c:v>LAME       </c:v>
                </c:pt>
                <c:pt idx="4">
                  <c:v>RETAINP    </c:v>
                </c:pt>
              </c:strCache>
            </c:strRef>
          </c:cat>
          <c:val>
            <c:numRef>
              <c:f>'pre events'!$B$19:$B$23</c:f>
              <c:numCache>
                <c:formatCode>0%</c:formatCode>
                <c:ptCount val="5"/>
                <c:pt idx="0">
                  <c:v>0.24707259953161592</c:v>
                </c:pt>
                <c:pt idx="1">
                  <c:v>6.2562730010036802E-2</c:v>
                </c:pt>
                <c:pt idx="2">
                  <c:v>0.26913437439753229</c:v>
                </c:pt>
                <c:pt idx="3">
                  <c:v>0.18874108347792559</c:v>
                </c:pt>
                <c:pt idx="4">
                  <c:v>4.3763254289570078E-2</c:v>
                </c:pt>
              </c:numCache>
            </c:numRef>
          </c:val>
          <c:extLst>
            <c:ext xmlns:c16="http://schemas.microsoft.com/office/drawing/2014/chart" uri="{C3380CC4-5D6E-409C-BE32-E72D297353CC}">
              <c16:uniqueId val="{00000000-2C04-48A2-9438-11669035A5E0}"/>
            </c:ext>
          </c:extLst>
        </c:ser>
        <c:ser>
          <c:idx val="1"/>
          <c:order val="1"/>
          <c:tx>
            <c:strRef>
              <c:f>'pre events'!$C$18</c:f>
              <c:strCache>
                <c:ptCount val="1"/>
                <c:pt idx="0">
                  <c:v>2021 OGP</c:v>
                </c:pt>
              </c:strCache>
            </c:strRef>
          </c:tx>
          <c:spPr>
            <a:solidFill>
              <a:srgbClr val="5C98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 events'!$A$19:$A$23</c:f>
              <c:strCache>
                <c:ptCount val="5"/>
                <c:pt idx="0">
                  <c:v>SOLD       </c:v>
                </c:pt>
                <c:pt idx="1">
                  <c:v>DIED       </c:v>
                </c:pt>
                <c:pt idx="2">
                  <c:v>MAST       </c:v>
                </c:pt>
                <c:pt idx="3">
                  <c:v>LAME       </c:v>
                </c:pt>
                <c:pt idx="4">
                  <c:v>RETAINP    </c:v>
                </c:pt>
              </c:strCache>
            </c:strRef>
          </c:cat>
          <c:val>
            <c:numRef>
              <c:f>'pre events'!$C$19:$C$23</c:f>
              <c:numCache>
                <c:formatCode>0%</c:formatCode>
                <c:ptCount val="5"/>
                <c:pt idx="0">
                  <c:v>0.21458739441195582</c:v>
                </c:pt>
                <c:pt idx="1">
                  <c:v>4.369720597790773E-2</c:v>
                </c:pt>
                <c:pt idx="2">
                  <c:v>0.21621182586094867</c:v>
                </c:pt>
                <c:pt idx="3">
                  <c:v>0.16829109811565951</c:v>
                </c:pt>
                <c:pt idx="4">
                  <c:v>4.8732943469785572E-2</c:v>
                </c:pt>
              </c:numCache>
            </c:numRef>
          </c:val>
          <c:extLst>
            <c:ext xmlns:c16="http://schemas.microsoft.com/office/drawing/2014/chart" uri="{C3380CC4-5D6E-409C-BE32-E72D297353CC}">
              <c16:uniqueId val="{00000001-2C04-48A2-9438-11669035A5E0}"/>
            </c:ext>
          </c:extLst>
        </c:ser>
        <c:dLbls>
          <c:showLegendKey val="0"/>
          <c:showVal val="0"/>
          <c:showCatName val="0"/>
          <c:showSerName val="0"/>
          <c:showPercent val="0"/>
          <c:showBubbleSize val="0"/>
        </c:dLbls>
        <c:gapWidth val="219"/>
        <c:overlap val="-27"/>
        <c:axId val="1907742079"/>
        <c:axId val="1907742911"/>
      </c:barChart>
      <c:catAx>
        <c:axId val="1907742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1907742911"/>
        <c:crosses val="autoZero"/>
        <c:auto val="1"/>
        <c:lblAlgn val="ctr"/>
        <c:lblOffset val="100"/>
        <c:noMultiLvlLbl val="0"/>
      </c:catAx>
      <c:valAx>
        <c:axId val="19077429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7742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Milk</a:t>
            </a:r>
            <a:r>
              <a:rPr lang="en-US" sz="2000" b="1" baseline="0">
                <a:solidFill>
                  <a:srgbClr val="000000"/>
                </a:solidFill>
              </a:rPr>
              <a:t> Production Lbs.</a:t>
            </a:r>
            <a:endParaRPr lang="en-US" sz="2000" b="1">
              <a:solidFill>
                <a:srgbClr val="000000"/>
              </a:solidFill>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19291">
                  <a:lumMod val="75000"/>
                </a:srgbClr>
              </a:solidFill>
              <a:ln>
                <a:noFill/>
              </a:ln>
              <a:effectLst/>
            </c:spPr>
            <c:extLst>
              <c:ext xmlns:c16="http://schemas.microsoft.com/office/drawing/2014/chart" uri="{C3380CC4-5D6E-409C-BE32-E72D297353CC}">
                <c16:uniqueId val="{00000002-6BF5-4C78-B5B6-C7D3654A7EA9}"/>
              </c:ext>
            </c:extLst>
          </c:dPt>
          <c:dPt>
            <c:idx val="1"/>
            <c:invertIfNegative val="0"/>
            <c:bubble3D val="0"/>
            <c:spPr>
              <a:solidFill>
                <a:srgbClr val="578E32"/>
              </a:solidFill>
              <a:ln>
                <a:noFill/>
              </a:ln>
              <a:effectLst/>
            </c:spPr>
            <c:extLst>
              <c:ext xmlns:c16="http://schemas.microsoft.com/office/drawing/2014/chart" uri="{C3380CC4-5D6E-409C-BE32-E72D297353CC}">
                <c16:uniqueId val="{00000003-6BF5-4C78-B5B6-C7D3654A7EA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Report!$H$6:$I$6</c:f>
              <c:strCache>
                <c:ptCount val="2"/>
                <c:pt idx="0">
                  <c:v>2020 PY</c:v>
                </c:pt>
                <c:pt idx="1">
                  <c:v>2021 OGP</c:v>
                </c:pt>
              </c:strCache>
            </c:strRef>
          </c:cat>
          <c:val>
            <c:numRef>
              <c:f>Report!$H$7:$I$7</c:f>
              <c:numCache>
                <c:formatCode>General</c:formatCode>
                <c:ptCount val="2"/>
                <c:pt idx="0">
                  <c:v>61.5</c:v>
                </c:pt>
                <c:pt idx="1">
                  <c:v>64.2</c:v>
                </c:pt>
              </c:numCache>
            </c:numRef>
          </c:val>
          <c:extLst>
            <c:ext xmlns:c16="http://schemas.microsoft.com/office/drawing/2014/chart" uri="{C3380CC4-5D6E-409C-BE32-E72D297353CC}">
              <c16:uniqueId val="{00000000-6BF5-4C78-B5B6-C7D3654A7EA9}"/>
            </c:ext>
          </c:extLst>
        </c:ser>
        <c:dLbls>
          <c:showLegendKey val="0"/>
          <c:showVal val="0"/>
          <c:showCatName val="0"/>
          <c:showSerName val="0"/>
          <c:showPercent val="0"/>
          <c:showBubbleSize val="0"/>
        </c:dLbls>
        <c:gapWidth val="219"/>
        <c:overlap val="-27"/>
        <c:axId val="2069468096"/>
        <c:axId val="2069461856"/>
      </c:barChart>
      <c:catAx>
        <c:axId val="206946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2069461856"/>
        <c:crosses val="autoZero"/>
        <c:auto val="1"/>
        <c:lblAlgn val="ctr"/>
        <c:lblOffset val="100"/>
        <c:noMultiLvlLbl val="0"/>
      </c:catAx>
      <c:valAx>
        <c:axId val="2069461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9468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4">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Report!$G$25</c:f>
              <c:strCache>
                <c:ptCount val="1"/>
                <c:pt idx="0">
                  <c:v>AVE. SCC</c:v>
                </c:pt>
              </c:strCache>
            </c:strRef>
          </c:tx>
          <c:spPr>
            <a:solidFill>
              <a:schemeClr val="accent1"/>
            </a:solidFill>
            <a:ln>
              <a:noFill/>
            </a:ln>
            <a:effectLst/>
          </c:spPr>
          <c:invertIfNegative val="0"/>
          <c:dPt>
            <c:idx val="0"/>
            <c:invertIfNegative val="0"/>
            <c:bubble3D val="0"/>
            <c:spPr>
              <a:solidFill>
                <a:srgbClr val="919291">
                  <a:lumMod val="75000"/>
                </a:srgbClr>
              </a:solidFill>
              <a:ln>
                <a:noFill/>
              </a:ln>
              <a:effectLst/>
            </c:spPr>
            <c:extLst>
              <c:ext xmlns:c16="http://schemas.microsoft.com/office/drawing/2014/chart" uri="{C3380CC4-5D6E-409C-BE32-E72D297353CC}">
                <c16:uniqueId val="{00000001-38F5-4FB9-A1E2-49A4960F1113}"/>
              </c:ext>
            </c:extLst>
          </c:dPt>
          <c:dPt>
            <c:idx val="1"/>
            <c:invertIfNegative val="0"/>
            <c:bubble3D val="0"/>
            <c:spPr>
              <a:solidFill>
                <a:srgbClr val="599232"/>
              </a:solidFill>
              <a:ln>
                <a:noFill/>
              </a:ln>
              <a:effectLst/>
            </c:spPr>
            <c:extLst>
              <c:ext xmlns:c16="http://schemas.microsoft.com/office/drawing/2014/chart" uri="{C3380CC4-5D6E-409C-BE32-E72D297353CC}">
                <c16:uniqueId val="{00000003-38F5-4FB9-A1E2-49A4960F111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Report!$H$24:$I$24</c:f>
              <c:strCache>
                <c:ptCount val="2"/>
                <c:pt idx="0">
                  <c:v>2020 PY</c:v>
                </c:pt>
                <c:pt idx="1">
                  <c:v>2021 OGP</c:v>
                </c:pt>
              </c:strCache>
            </c:strRef>
          </c:cat>
          <c:val>
            <c:numRef>
              <c:f>Report!$H$25:$I$25</c:f>
              <c:numCache>
                <c:formatCode>0</c:formatCode>
                <c:ptCount val="2"/>
                <c:pt idx="0">
                  <c:v>171.45454545454547</c:v>
                </c:pt>
                <c:pt idx="1">
                  <c:v>161.54545454545453</c:v>
                </c:pt>
              </c:numCache>
            </c:numRef>
          </c:val>
          <c:extLst>
            <c:ext xmlns:c16="http://schemas.microsoft.com/office/drawing/2014/chart" uri="{C3380CC4-5D6E-409C-BE32-E72D297353CC}">
              <c16:uniqueId val="{00000004-38F5-4FB9-A1E2-49A4960F1113}"/>
            </c:ext>
          </c:extLst>
        </c:ser>
        <c:dLbls>
          <c:showLegendKey val="0"/>
          <c:showVal val="0"/>
          <c:showCatName val="0"/>
          <c:showSerName val="0"/>
          <c:showPercent val="0"/>
          <c:showBubbleSize val="0"/>
        </c:dLbls>
        <c:gapWidth val="219"/>
        <c:overlap val="-27"/>
        <c:axId val="192761680"/>
        <c:axId val="192770832"/>
      </c:barChart>
      <c:catAx>
        <c:axId val="19276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192770832"/>
        <c:crosses val="autoZero"/>
        <c:auto val="1"/>
        <c:lblAlgn val="ctr"/>
        <c:lblOffset val="100"/>
        <c:noMultiLvlLbl val="0"/>
      </c:catAx>
      <c:valAx>
        <c:axId val="192770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76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21d-Preg Risk 50 VWP</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repro!$A$2</c:f>
              <c:strCache>
                <c:ptCount val="1"/>
                <c:pt idx="0">
                  <c:v>Preg Risk</c:v>
                </c:pt>
              </c:strCache>
            </c:strRef>
          </c:tx>
          <c:spPr>
            <a:solidFill>
              <a:schemeClr val="accent1"/>
            </a:solidFill>
            <a:ln>
              <a:noFill/>
            </a:ln>
            <a:effectLst/>
          </c:spPr>
          <c:invertIfNegative val="0"/>
          <c:dPt>
            <c:idx val="0"/>
            <c:invertIfNegative val="0"/>
            <c:bubble3D val="0"/>
            <c:spPr>
              <a:solidFill>
                <a:srgbClr val="919291">
                  <a:lumMod val="75000"/>
                </a:srgbClr>
              </a:solidFill>
              <a:ln>
                <a:noFill/>
              </a:ln>
              <a:effectLst/>
            </c:spPr>
            <c:extLst>
              <c:ext xmlns:c16="http://schemas.microsoft.com/office/drawing/2014/chart" uri="{C3380CC4-5D6E-409C-BE32-E72D297353CC}">
                <c16:uniqueId val="{00000002-AC09-46D4-8E04-C5AFBFC7EF00}"/>
              </c:ext>
            </c:extLst>
          </c:dPt>
          <c:dPt>
            <c:idx val="1"/>
            <c:invertIfNegative val="0"/>
            <c:bubble3D val="0"/>
            <c:spPr>
              <a:solidFill>
                <a:srgbClr val="599232"/>
              </a:solidFill>
              <a:ln>
                <a:noFill/>
              </a:ln>
              <a:effectLst/>
            </c:spPr>
            <c:extLst>
              <c:ext xmlns:c16="http://schemas.microsoft.com/office/drawing/2014/chart" uri="{C3380CC4-5D6E-409C-BE32-E72D297353CC}">
                <c16:uniqueId val="{00000003-AC09-46D4-8E04-C5AFBFC7EF0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repro!$B$1:$C$1</c:f>
              <c:strCache>
                <c:ptCount val="2"/>
                <c:pt idx="0">
                  <c:v>2020 PY</c:v>
                </c:pt>
                <c:pt idx="1">
                  <c:v>2021 OGP</c:v>
                </c:pt>
              </c:strCache>
            </c:strRef>
          </c:cat>
          <c:val>
            <c:numRef>
              <c:f>repro!$B$2:$C$2</c:f>
              <c:numCache>
                <c:formatCode>0%</c:formatCode>
                <c:ptCount val="2"/>
                <c:pt idx="0">
                  <c:v>0.28000000000000003</c:v>
                </c:pt>
                <c:pt idx="1">
                  <c:v>0.33</c:v>
                </c:pt>
              </c:numCache>
            </c:numRef>
          </c:val>
          <c:extLst>
            <c:ext xmlns:c16="http://schemas.microsoft.com/office/drawing/2014/chart" uri="{C3380CC4-5D6E-409C-BE32-E72D297353CC}">
              <c16:uniqueId val="{00000000-AC09-46D4-8E04-C5AFBFC7EF00}"/>
            </c:ext>
          </c:extLst>
        </c:ser>
        <c:dLbls>
          <c:showLegendKey val="0"/>
          <c:showVal val="0"/>
          <c:showCatName val="0"/>
          <c:showSerName val="0"/>
          <c:showPercent val="0"/>
          <c:showBubbleSize val="0"/>
        </c:dLbls>
        <c:gapWidth val="219"/>
        <c:overlap val="-27"/>
        <c:axId val="1678939664"/>
        <c:axId val="1678936752"/>
      </c:barChart>
      <c:catAx>
        <c:axId val="167893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1678936752"/>
        <c:crosses val="autoZero"/>
        <c:auto val="1"/>
        <c:lblAlgn val="ctr"/>
        <c:lblOffset val="100"/>
        <c:noMultiLvlLbl val="0"/>
      </c:catAx>
      <c:valAx>
        <c:axId val="1678936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8939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Summer Ave. SPC (June to October)</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'SPC PY'!$A$32</c:f>
              <c:strCache>
                <c:ptCount val="1"/>
                <c:pt idx="0">
                  <c:v>Summer Ave. SPC</c:v>
                </c:pt>
              </c:strCache>
            </c:strRef>
          </c:tx>
          <c:spPr>
            <a:solidFill>
              <a:srgbClr val="919291">
                <a:lumMod val="75000"/>
              </a:srgbClr>
            </a:solidFill>
            <a:ln>
              <a:noFill/>
            </a:ln>
            <a:effectLst/>
          </c:spPr>
          <c:invertIfNegative val="0"/>
          <c:dPt>
            <c:idx val="1"/>
            <c:invertIfNegative val="0"/>
            <c:bubble3D val="0"/>
            <c:spPr>
              <a:solidFill>
                <a:srgbClr val="619F37"/>
              </a:solidFill>
              <a:ln>
                <a:noFill/>
              </a:ln>
              <a:effectLst/>
            </c:spPr>
            <c:extLst>
              <c:ext xmlns:c16="http://schemas.microsoft.com/office/drawing/2014/chart" uri="{C3380CC4-5D6E-409C-BE32-E72D297353CC}">
                <c16:uniqueId val="{00000001-FCED-45CD-ADD5-B22B08364DAA}"/>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'SPC PY'!$B$31:$C$31</c:f>
              <c:strCache>
                <c:ptCount val="2"/>
                <c:pt idx="0">
                  <c:v>2020 PY</c:v>
                </c:pt>
                <c:pt idx="1">
                  <c:v>2021 OGP</c:v>
                </c:pt>
              </c:strCache>
            </c:strRef>
          </c:cat>
          <c:val>
            <c:numRef>
              <c:f>'SPC PY'!$B$32:$C$32</c:f>
              <c:numCache>
                <c:formatCode>General</c:formatCode>
                <c:ptCount val="2"/>
                <c:pt idx="0">
                  <c:v>2.8600000000000003</c:v>
                </c:pt>
                <c:pt idx="1">
                  <c:v>2.1799999999999997</c:v>
                </c:pt>
              </c:numCache>
            </c:numRef>
          </c:val>
          <c:extLst>
            <c:ext xmlns:c16="http://schemas.microsoft.com/office/drawing/2014/chart" uri="{C3380CC4-5D6E-409C-BE32-E72D297353CC}">
              <c16:uniqueId val="{00000002-FCED-45CD-ADD5-B22B08364DAA}"/>
            </c:ext>
          </c:extLst>
        </c:ser>
        <c:dLbls>
          <c:showLegendKey val="0"/>
          <c:showVal val="0"/>
          <c:showCatName val="0"/>
          <c:showSerName val="0"/>
          <c:showPercent val="0"/>
          <c:showBubbleSize val="0"/>
        </c:dLbls>
        <c:gapWidth val="219"/>
        <c:overlap val="-27"/>
        <c:axId val="1669369104"/>
        <c:axId val="1669369936"/>
      </c:barChart>
      <c:catAx>
        <c:axId val="166936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1669369936"/>
        <c:crosses val="autoZero"/>
        <c:auto val="1"/>
        <c:lblAlgn val="ctr"/>
        <c:lblOffset val="100"/>
        <c:noMultiLvlLbl val="0"/>
      </c:catAx>
      <c:valAx>
        <c:axId val="1669369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936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21876441522992"/>
          <c:y val="5.5555555555555552E-2"/>
          <c:w val="0.85776035670145356"/>
          <c:h val="0.68491469816272965"/>
        </c:manualLayout>
      </c:layout>
      <c:barChart>
        <c:barDir val="col"/>
        <c:grouping val="clustered"/>
        <c:varyColors val="0"/>
        <c:ser>
          <c:idx val="0"/>
          <c:order val="0"/>
          <c:tx>
            <c:strRef>
              <c:f>'1004 IC date'!$A$5</c:f>
              <c:strCache>
                <c:ptCount val="1"/>
                <c:pt idx="0">
                  <c:v>Pre-OG</c:v>
                </c:pt>
              </c:strCache>
            </c:strRef>
          </c:tx>
          <c:spPr>
            <a:solidFill>
              <a:srgbClr val="919291"/>
            </a:solidFill>
            <a:ln w="28575">
              <a:noFill/>
            </a:ln>
            <a:effectLst/>
            <a:scene3d>
              <a:camera prst="orthographicFront"/>
              <a:lightRig rig="threePt" dir="t"/>
            </a:scene3d>
            <a:sp3d>
              <a:bevelT/>
            </a:sp3d>
          </c:spPr>
          <c:invertIfNegative val="0"/>
          <c:errBars>
            <c:errBarType val="both"/>
            <c:errValType val="cust"/>
            <c:noEndCap val="0"/>
            <c:plus>
              <c:numRef>
                <c:f>'1004 IC date'!$B$8:$F$8</c:f>
                <c:numCache>
                  <c:formatCode>General</c:formatCode>
                  <c:ptCount val="5"/>
                  <c:pt idx="0">
                    <c:v>0.77</c:v>
                  </c:pt>
                  <c:pt idx="1">
                    <c:v>0.51</c:v>
                  </c:pt>
                  <c:pt idx="2">
                    <c:v>0.73</c:v>
                  </c:pt>
                  <c:pt idx="3">
                    <c:v>0.34</c:v>
                  </c:pt>
                  <c:pt idx="4">
                    <c:v>0.51</c:v>
                  </c:pt>
                </c:numCache>
              </c:numRef>
            </c:plus>
            <c:minus>
              <c:numRef>
                <c:f>'1004 IC date'!$B$8:$F$8</c:f>
                <c:numCache>
                  <c:formatCode>General</c:formatCode>
                  <c:ptCount val="5"/>
                  <c:pt idx="0">
                    <c:v>0.77</c:v>
                  </c:pt>
                  <c:pt idx="1">
                    <c:v>0.51</c:v>
                  </c:pt>
                  <c:pt idx="2">
                    <c:v>0.73</c:v>
                  </c:pt>
                  <c:pt idx="3">
                    <c:v>0.34</c:v>
                  </c:pt>
                  <c:pt idx="4">
                    <c:v>0.51</c:v>
                  </c:pt>
                </c:numCache>
              </c:numRef>
            </c:minus>
            <c:spPr>
              <a:noFill/>
              <a:ln w="38100" cap="flat" cmpd="sng" algn="ctr">
                <a:solidFill>
                  <a:srgbClr val="000000"/>
                </a:solidFill>
                <a:round/>
              </a:ln>
              <a:effectLst/>
            </c:spPr>
          </c:errBars>
          <c:cat>
            <c:strRef>
              <c:f>'1004 IC date'!$B$4:$F$4</c:f>
              <c:strCache>
                <c:ptCount val="5"/>
                <c:pt idx="0">
                  <c:v>Mastitis (133)</c:v>
                </c:pt>
                <c:pt idx="1">
                  <c:v>Metritis (389)</c:v>
                </c:pt>
                <c:pt idx="2">
                  <c:v>Ketosis (257)</c:v>
                </c:pt>
                <c:pt idx="3">
                  <c:v>Displaced abomasum (372)</c:v>
                </c:pt>
                <c:pt idx="4">
                  <c:v>Retained placenta (413)</c:v>
                </c:pt>
              </c:strCache>
            </c:strRef>
          </c:cat>
          <c:val>
            <c:numRef>
              <c:f>'1004 IC date'!$B$5:$F$5</c:f>
              <c:numCache>
                <c:formatCode>General</c:formatCode>
                <c:ptCount val="5"/>
                <c:pt idx="0">
                  <c:v>20.399999999999999</c:v>
                </c:pt>
                <c:pt idx="1">
                  <c:v>14.6</c:v>
                </c:pt>
                <c:pt idx="2">
                  <c:v>13.42</c:v>
                </c:pt>
                <c:pt idx="3">
                  <c:v>5.01</c:v>
                </c:pt>
                <c:pt idx="4">
                  <c:v>10.68</c:v>
                </c:pt>
              </c:numCache>
            </c:numRef>
          </c:val>
          <c:extLst>
            <c:ext xmlns:c16="http://schemas.microsoft.com/office/drawing/2014/chart" uri="{C3380CC4-5D6E-409C-BE32-E72D297353CC}">
              <c16:uniqueId val="{00000000-6C88-45EE-A93F-0CAADBC799F1}"/>
            </c:ext>
          </c:extLst>
        </c:ser>
        <c:ser>
          <c:idx val="1"/>
          <c:order val="1"/>
          <c:tx>
            <c:strRef>
              <c:f>'1004 IC date'!$A$6</c:f>
              <c:strCache>
                <c:ptCount val="1"/>
                <c:pt idx="0">
                  <c:v>OG</c:v>
                </c:pt>
              </c:strCache>
            </c:strRef>
          </c:tx>
          <c:spPr>
            <a:solidFill>
              <a:srgbClr val="6DB23E"/>
            </a:solidFill>
            <a:ln>
              <a:noFill/>
            </a:ln>
            <a:effectLst/>
            <a:scene3d>
              <a:camera prst="orthographicFront"/>
              <a:lightRig rig="threePt" dir="t"/>
            </a:scene3d>
            <a:sp3d>
              <a:bevelT/>
            </a:sp3d>
          </c:spPr>
          <c:invertIfNegative val="0"/>
          <c:errBars>
            <c:errBarType val="both"/>
            <c:errValType val="cust"/>
            <c:noEndCap val="0"/>
            <c:plus>
              <c:numRef>
                <c:f>'1004 IC date'!$B$8:$F$8</c:f>
                <c:numCache>
                  <c:formatCode>General</c:formatCode>
                  <c:ptCount val="5"/>
                  <c:pt idx="0">
                    <c:v>0.77</c:v>
                  </c:pt>
                  <c:pt idx="1">
                    <c:v>0.51</c:v>
                  </c:pt>
                  <c:pt idx="2">
                    <c:v>0.73</c:v>
                  </c:pt>
                  <c:pt idx="3">
                    <c:v>0.34</c:v>
                  </c:pt>
                  <c:pt idx="4">
                    <c:v>0.51</c:v>
                  </c:pt>
                </c:numCache>
              </c:numRef>
            </c:plus>
            <c:minus>
              <c:numRef>
                <c:f>'1004 IC date'!$B$8:$F$8</c:f>
                <c:numCache>
                  <c:formatCode>General</c:formatCode>
                  <c:ptCount val="5"/>
                  <c:pt idx="0">
                    <c:v>0.77</c:v>
                  </c:pt>
                  <c:pt idx="1">
                    <c:v>0.51</c:v>
                  </c:pt>
                  <c:pt idx="2">
                    <c:v>0.73</c:v>
                  </c:pt>
                  <c:pt idx="3">
                    <c:v>0.34</c:v>
                  </c:pt>
                  <c:pt idx="4">
                    <c:v>0.51</c:v>
                  </c:pt>
                </c:numCache>
              </c:numRef>
            </c:minus>
            <c:spPr>
              <a:noFill/>
              <a:ln w="38100" cap="flat" cmpd="sng" algn="ctr">
                <a:solidFill>
                  <a:srgbClr val="000000"/>
                </a:solidFill>
                <a:round/>
              </a:ln>
              <a:effectLst/>
            </c:spPr>
          </c:errBars>
          <c:cat>
            <c:strRef>
              <c:f>'1004 IC date'!$B$4:$F$4</c:f>
              <c:strCache>
                <c:ptCount val="5"/>
                <c:pt idx="0">
                  <c:v>Mastitis (133)</c:v>
                </c:pt>
                <c:pt idx="1">
                  <c:v>Metritis (389)</c:v>
                </c:pt>
                <c:pt idx="2">
                  <c:v>Ketosis (257)</c:v>
                </c:pt>
                <c:pt idx="3">
                  <c:v>Displaced abomasum (372)</c:v>
                </c:pt>
                <c:pt idx="4">
                  <c:v>Retained placenta (413)</c:v>
                </c:pt>
              </c:strCache>
            </c:strRef>
          </c:cat>
          <c:val>
            <c:numRef>
              <c:f>'1004 IC date'!$B$6:$F$6</c:f>
              <c:numCache>
                <c:formatCode>General</c:formatCode>
                <c:ptCount val="5"/>
                <c:pt idx="0">
                  <c:v>17.27</c:v>
                </c:pt>
                <c:pt idx="1">
                  <c:v>11.54</c:v>
                </c:pt>
                <c:pt idx="2">
                  <c:v>10.94</c:v>
                </c:pt>
                <c:pt idx="3">
                  <c:v>3.91</c:v>
                </c:pt>
                <c:pt idx="4">
                  <c:v>8.57</c:v>
                </c:pt>
              </c:numCache>
            </c:numRef>
          </c:val>
          <c:extLst>
            <c:ext xmlns:c16="http://schemas.microsoft.com/office/drawing/2014/chart" uri="{C3380CC4-5D6E-409C-BE32-E72D297353CC}">
              <c16:uniqueId val="{00000001-6C88-45EE-A93F-0CAADBC799F1}"/>
            </c:ext>
          </c:extLst>
        </c:ser>
        <c:dLbls>
          <c:showLegendKey val="0"/>
          <c:showVal val="0"/>
          <c:showCatName val="0"/>
          <c:showSerName val="0"/>
          <c:showPercent val="0"/>
          <c:showBubbleSize val="0"/>
        </c:dLbls>
        <c:gapWidth val="219"/>
        <c:overlap val="-27"/>
        <c:axId val="319686184"/>
        <c:axId val="319686840"/>
      </c:barChart>
      <c:catAx>
        <c:axId val="319686184"/>
        <c:scaling>
          <c:orientation val="minMax"/>
        </c:scaling>
        <c:delete val="0"/>
        <c:axPos val="b"/>
        <c:numFmt formatCode="General" sourceLinked="1"/>
        <c:majorTickMark val="out"/>
        <c:minorTickMark val="none"/>
        <c:tickLblPos val="nextTo"/>
        <c:spPr>
          <a:noFill/>
          <a:ln w="9525" cap="flat" cmpd="sng" algn="ctr">
            <a:solidFill>
              <a:srgbClr val="505350"/>
            </a:solidFill>
            <a:round/>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319686840"/>
        <c:crosses val="autoZero"/>
        <c:auto val="1"/>
        <c:lblAlgn val="ctr"/>
        <c:lblOffset val="100"/>
        <c:noMultiLvlLbl val="0"/>
      </c:catAx>
      <c:valAx>
        <c:axId val="319686840"/>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r>
                  <a:rPr lang="en-US"/>
                  <a:t>Events, % of fresh cows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title>
        <c:numFmt formatCode="General" sourceLinked="1"/>
        <c:majorTickMark val="out"/>
        <c:minorTickMark val="none"/>
        <c:tickLblPos val="nextTo"/>
        <c:spPr>
          <a:noFill/>
          <a:ln>
            <a:solidFill>
              <a:srgbClr val="505350"/>
            </a:solidFill>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319686184"/>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b="0">
          <a:solidFill>
            <a:schemeClr val="tx1">
              <a:lumMod val="50000"/>
            </a:schemeClr>
          </a:solidFill>
        </a:defRPr>
      </a:pPr>
      <a:endParaRPr lang="en-US"/>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rgbClr val="000000"/>
                </a:solidFill>
              </a:rPr>
              <a:t>Days Open</a:t>
            </a:r>
            <a:r>
              <a:rPr lang="en-US" b="1" baseline="0">
                <a:solidFill>
                  <a:srgbClr val="000000"/>
                </a:solidFill>
              </a:rPr>
              <a:t> (</a:t>
            </a:r>
            <a:r>
              <a:rPr lang="en-US" b="1">
                <a:solidFill>
                  <a:srgbClr val="000000"/>
                </a:solidFill>
              </a:rPr>
              <a:t>DOPN)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bredsum!$D$140</c:f>
              <c:strCache>
                <c:ptCount val="1"/>
                <c:pt idx="0">
                  <c:v>DOPN</c:v>
                </c:pt>
              </c:strCache>
            </c:strRef>
          </c:tx>
          <c:spPr>
            <a:solidFill>
              <a:schemeClr val="accent1"/>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1-34F4-4473-8B80-ABD8DBCF9453}"/>
              </c:ext>
            </c:extLst>
          </c:dPt>
          <c:dPt>
            <c:idx val="1"/>
            <c:invertIfNegative val="0"/>
            <c:bubble3D val="0"/>
            <c:spPr>
              <a:solidFill>
                <a:srgbClr val="578E32"/>
              </a:solidFill>
              <a:ln>
                <a:noFill/>
              </a:ln>
              <a:effectLst/>
            </c:spPr>
            <c:extLst>
              <c:ext xmlns:c16="http://schemas.microsoft.com/office/drawing/2014/chart" uri="{C3380CC4-5D6E-409C-BE32-E72D297353CC}">
                <c16:uniqueId val="{00000003-34F4-4473-8B80-ABD8DBCF945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F4-4473-8B80-ABD8DBCF9453}"/>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F4-4473-8B80-ABD8DBCF945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bredsum!$E$139:$F$139</c:f>
              <c:strCache>
                <c:ptCount val="2"/>
                <c:pt idx="0">
                  <c:v>2020 PY</c:v>
                </c:pt>
                <c:pt idx="1">
                  <c:v>2021 OGP</c:v>
                </c:pt>
              </c:strCache>
            </c:strRef>
          </c:cat>
          <c:val>
            <c:numRef>
              <c:f>bredsum!$E$140:$F$140</c:f>
              <c:numCache>
                <c:formatCode>General</c:formatCode>
                <c:ptCount val="2"/>
                <c:pt idx="0">
                  <c:v>98</c:v>
                </c:pt>
                <c:pt idx="1">
                  <c:v>90</c:v>
                </c:pt>
              </c:numCache>
            </c:numRef>
          </c:val>
          <c:extLst>
            <c:ext xmlns:c16="http://schemas.microsoft.com/office/drawing/2014/chart" uri="{C3380CC4-5D6E-409C-BE32-E72D297353CC}">
              <c16:uniqueId val="{00000004-34F4-4473-8B80-ABD8DBCF9453}"/>
            </c:ext>
          </c:extLst>
        </c:ser>
        <c:dLbls>
          <c:showLegendKey val="0"/>
          <c:showVal val="0"/>
          <c:showCatName val="0"/>
          <c:showSerName val="0"/>
          <c:showPercent val="0"/>
          <c:showBubbleSize val="0"/>
        </c:dLbls>
        <c:gapWidth val="219"/>
        <c:overlap val="-27"/>
        <c:axId val="672870623"/>
        <c:axId val="672866879"/>
      </c:barChart>
      <c:catAx>
        <c:axId val="672870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672866879"/>
        <c:crosses val="autoZero"/>
        <c:auto val="1"/>
        <c:lblAlgn val="ctr"/>
        <c:lblOffset val="100"/>
        <c:noMultiLvlLbl val="0"/>
      </c:catAx>
      <c:valAx>
        <c:axId val="6728668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2870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rgbClr val="000000"/>
                </a:solidFill>
                <a:latin typeface="Arial (body)"/>
              </a:rPr>
              <a:t> Late</a:t>
            </a:r>
            <a:r>
              <a:rPr lang="en-US" b="1" baseline="0">
                <a:solidFill>
                  <a:srgbClr val="000000"/>
                </a:solidFill>
                <a:latin typeface="Arial (body)"/>
              </a:rPr>
              <a:t> Term </a:t>
            </a:r>
            <a:r>
              <a:rPr lang="en-US" b="1">
                <a:solidFill>
                  <a:srgbClr val="000000"/>
                </a:solidFill>
                <a:latin typeface="Arial (body)"/>
              </a:rPr>
              <a:t>Aborts &gt;180 DCC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'late aborts pre'!$A$14</c:f>
              <c:strCache>
                <c:ptCount val="1"/>
                <c:pt idx="0">
                  <c:v>ABORT      </c:v>
                </c:pt>
              </c:strCache>
            </c:strRef>
          </c:tx>
          <c:spPr>
            <a:solidFill>
              <a:schemeClr val="accent1"/>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1-E3B3-411F-AD14-D0EFC07C9DD0}"/>
              </c:ext>
            </c:extLst>
          </c:dPt>
          <c:dPt>
            <c:idx val="1"/>
            <c:invertIfNegative val="0"/>
            <c:bubble3D val="0"/>
            <c:spPr>
              <a:solidFill>
                <a:srgbClr val="599232"/>
              </a:solidFill>
              <a:ln>
                <a:noFill/>
              </a:ln>
              <a:effectLst/>
            </c:spPr>
            <c:extLst>
              <c:ext xmlns:c16="http://schemas.microsoft.com/office/drawing/2014/chart" uri="{C3380CC4-5D6E-409C-BE32-E72D297353CC}">
                <c16:uniqueId val="{00000003-E3B3-411F-AD14-D0EFC07C9DD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'late aborts pre'!$B$13:$C$13</c:f>
              <c:strCache>
                <c:ptCount val="2"/>
                <c:pt idx="0">
                  <c:v>2020 PY</c:v>
                </c:pt>
                <c:pt idx="1">
                  <c:v>2021 OGP</c:v>
                </c:pt>
              </c:strCache>
            </c:strRef>
          </c:cat>
          <c:val>
            <c:numRef>
              <c:f>'late aborts pre'!$B$14:$C$14</c:f>
              <c:numCache>
                <c:formatCode>General</c:formatCode>
                <c:ptCount val="2"/>
                <c:pt idx="0">
                  <c:v>389</c:v>
                </c:pt>
                <c:pt idx="1">
                  <c:v>86</c:v>
                </c:pt>
              </c:numCache>
            </c:numRef>
          </c:val>
          <c:extLst>
            <c:ext xmlns:c16="http://schemas.microsoft.com/office/drawing/2014/chart" uri="{C3380CC4-5D6E-409C-BE32-E72D297353CC}">
              <c16:uniqueId val="{00000004-E3B3-411F-AD14-D0EFC07C9DD0}"/>
            </c:ext>
          </c:extLst>
        </c:ser>
        <c:dLbls>
          <c:showLegendKey val="0"/>
          <c:showVal val="0"/>
          <c:showCatName val="0"/>
          <c:showSerName val="0"/>
          <c:showPercent val="0"/>
          <c:showBubbleSize val="0"/>
        </c:dLbls>
        <c:gapWidth val="219"/>
        <c:overlap val="-27"/>
        <c:axId val="672850239"/>
        <c:axId val="672853151"/>
      </c:barChart>
      <c:catAx>
        <c:axId val="672850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672853151"/>
        <c:crosses val="autoZero"/>
        <c:auto val="1"/>
        <c:lblAlgn val="ctr"/>
        <c:lblOffset val="100"/>
        <c:noMultiLvlLbl val="0"/>
      </c:catAx>
      <c:valAx>
        <c:axId val="672853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2850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'Herd size &amp; milk '!$A$7</c:f>
              <c:strCache>
                <c:ptCount val="1"/>
                <c:pt idx="0">
                  <c:v>Pre-OG</c:v>
                </c:pt>
              </c:strCache>
            </c:strRef>
          </c:tx>
          <c:spPr>
            <a:solidFill>
              <a:schemeClr val="bg2"/>
            </a:solidFill>
            <a:ln w="28575">
              <a:noFill/>
            </a:ln>
            <a:effectLst/>
            <a:scene3d>
              <a:camera prst="orthographicFront"/>
              <a:lightRig rig="threePt" dir="t"/>
            </a:scene3d>
            <a:sp3d>
              <a:bevelT/>
            </a:sp3d>
          </c:spPr>
          <c:invertIfNegative val="0"/>
          <c:dPt>
            <c:idx val="0"/>
            <c:invertIfNegative val="0"/>
            <c:bubble3D val="0"/>
            <c:extLst>
              <c:ext xmlns:c16="http://schemas.microsoft.com/office/drawing/2014/chart" uri="{C3380CC4-5D6E-409C-BE32-E72D297353CC}">
                <c16:uniqueId val="{00000001-AC6C-4976-9538-F7EA167331C2}"/>
              </c:ext>
            </c:extLst>
          </c:dPt>
          <c:errBars>
            <c:errBarType val="both"/>
            <c:errValType val="cust"/>
            <c:noEndCap val="0"/>
            <c:plus>
              <c:numRef>
                <c:f>'Herd size &amp; milk '!$B$10:$F$10</c:f>
                <c:numCache>
                  <c:formatCode>General</c:formatCode>
                  <c:ptCount val="5"/>
                  <c:pt idx="0">
                    <c:v>0.21</c:v>
                  </c:pt>
                  <c:pt idx="1">
                    <c:v>0.39</c:v>
                  </c:pt>
                  <c:pt idx="2">
                    <c:v>0.35</c:v>
                  </c:pt>
                  <c:pt idx="3">
                    <c:v>0.57999999999999996</c:v>
                  </c:pt>
                  <c:pt idx="4">
                    <c:v>0.44</c:v>
                  </c:pt>
                </c:numCache>
              </c:numRef>
            </c:plus>
            <c:minus>
              <c:numRef>
                <c:f>'Herd size &amp; milk '!$B$10:$F$10</c:f>
                <c:numCache>
                  <c:formatCode>General</c:formatCode>
                  <c:ptCount val="5"/>
                  <c:pt idx="0">
                    <c:v>0.21</c:v>
                  </c:pt>
                  <c:pt idx="1">
                    <c:v>0.39</c:v>
                  </c:pt>
                  <c:pt idx="2">
                    <c:v>0.35</c:v>
                  </c:pt>
                  <c:pt idx="3">
                    <c:v>0.57999999999999996</c:v>
                  </c:pt>
                  <c:pt idx="4">
                    <c:v>0.44</c:v>
                  </c:pt>
                </c:numCache>
              </c:numRef>
            </c:minus>
            <c:spPr>
              <a:noFill/>
              <a:ln w="38100" cap="flat" cmpd="sng" algn="ctr">
                <a:solidFill>
                  <a:srgbClr val="000000"/>
                </a:solidFill>
                <a:round/>
              </a:ln>
              <a:effectLst/>
            </c:spPr>
          </c:errBars>
          <c:cat>
            <c:strRef>
              <c:f>'Herd size &amp; milk '!$B$6:$F$6</c:f>
              <c:strCache>
                <c:ptCount val="5"/>
                <c:pt idx="0">
                  <c:v>All Herds (709)</c:v>
                </c:pt>
                <c:pt idx="1">
                  <c:v>&lt;100 (204)</c:v>
                </c:pt>
                <c:pt idx="2">
                  <c:v>101-500 (289)</c:v>
                </c:pt>
                <c:pt idx="3">
                  <c:v>501-1000 (96)</c:v>
                </c:pt>
                <c:pt idx="4">
                  <c:v>&gt;1001 (120)</c:v>
                </c:pt>
              </c:strCache>
            </c:strRef>
          </c:cat>
          <c:val>
            <c:numRef>
              <c:f>'Herd size &amp; milk '!$B$7:$F$7</c:f>
              <c:numCache>
                <c:formatCode>General</c:formatCode>
                <c:ptCount val="5"/>
                <c:pt idx="0">
                  <c:v>73.72</c:v>
                </c:pt>
                <c:pt idx="1">
                  <c:v>69.790000000000006</c:v>
                </c:pt>
                <c:pt idx="2">
                  <c:v>71.89</c:v>
                </c:pt>
                <c:pt idx="3">
                  <c:v>80.760000000000005</c:v>
                </c:pt>
                <c:pt idx="4">
                  <c:v>79.19</c:v>
                </c:pt>
              </c:numCache>
            </c:numRef>
          </c:val>
          <c:extLst>
            <c:ext xmlns:c16="http://schemas.microsoft.com/office/drawing/2014/chart" uri="{C3380CC4-5D6E-409C-BE32-E72D297353CC}">
              <c16:uniqueId val="{00000002-AC6C-4976-9538-F7EA167331C2}"/>
            </c:ext>
          </c:extLst>
        </c:ser>
        <c:ser>
          <c:idx val="1"/>
          <c:order val="1"/>
          <c:tx>
            <c:strRef>
              <c:f>'Herd size &amp; milk '!$A$8</c:f>
              <c:strCache>
                <c:ptCount val="1"/>
                <c:pt idx="0">
                  <c:v>OG</c:v>
                </c:pt>
              </c:strCache>
            </c:strRef>
          </c:tx>
          <c:spPr>
            <a:solidFill>
              <a:srgbClr val="6DB23E"/>
            </a:solidFill>
            <a:ln>
              <a:noFill/>
            </a:ln>
            <a:effectLst/>
            <a:scene3d>
              <a:camera prst="orthographicFront"/>
              <a:lightRig rig="threePt" dir="t"/>
            </a:scene3d>
            <a:sp3d>
              <a:bevelT/>
            </a:sp3d>
          </c:spPr>
          <c:invertIfNegative val="0"/>
          <c:errBars>
            <c:errBarType val="both"/>
            <c:errValType val="cust"/>
            <c:noEndCap val="0"/>
            <c:plus>
              <c:numRef>
                <c:f>'Herd size &amp; milk '!$B$10:$F$10</c:f>
                <c:numCache>
                  <c:formatCode>General</c:formatCode>
                  <c:ptCount val="5"/>
                  <c:pt idx="0">
                    <c:v>0.21</c:v>
                  </c:pt>
                  <c:pt idx="1">
                    <c:v>0.39</c:v>
                  </c:pt>
                  <c:pt idx="2">
                    <c:v>0.35</c:v>
                  </c:pt>
                  <c:pt idx="3">
                    <c:v>0.57999999999999996</c:v>
                  </c:pt>
                  <c:pt idx="4">
                    <c:v>0.44</c:v>
                  </c:pt>
                </c:numCache>
              </c:numRef>
            </c:plus>
            <c:minus>
              <c:numRef>
                <c:f>'Herd size &amp; milk '!$B$10:$F$10</c:f>
                <c:numCache>
                  <c:formatCode>General</c:formatCode>
                  <c:ptCount val="5"/>
                  <c:pt idx="0">
                    <c:v>0.21</c:v>
                  </c:pt>
                  <c:pt idx="1">
                    <c:v>0.39</c:v>
                  </c:pt>
                  <c:pt idx="2">
                    <c:v>0.35</c:v>
                  </c:pt>
                  <c:pt idx="3">
                    <c:v>0.57999999999999996</c:v>
                  </c:pt>
                  <c:pt idx="4">
                    <c:v>0.44</c:v>
                  </c:pt>
                </c:numCache>
              </c:numRef>
            </c:minus>
            <c:spPr>
              <a:noFill/>
              <a:ln w="38100" cap="flat" cmpd="sng" algn="ctr">
                <a:solidFill>
                  <a:srgbClr val="000000"/>
                </a:solidFill>
                <a:round/>
              </a:ln>
              <a:effectLst/>
            </c:spPr>
          </c:errBars>
          <c:cat>
            <c:strRef>
              <c:f>'Herd size &amp; milk '!$B$6:$F$6</c:f>
              <c:strCache>
                <c:ptCount val="5"/>
                <c:pt idx="0">
                  <c:v>All Herds (709)</c:v>
                </c:pt>
                <c:pt idx="1">
                  <c:v>&lt;100 (204)</c:v>
                </c:pt>
                <c:pt idx="2">
                  <c:v>101-500 (289)</c:v>
                </c:pt>
                <c:pt idx="3">
                  <c:v>501-1000 (96)</c:v>
                </c:pt>
                <c:pt idx="4">
                  <c:v>&gt;1001 (120)</c:v>
                </c:pt>
              </c:strCache>
            </c:strRef>
          </c:cat>
          <c:val>
            <c:numRef>
              <c:f>'Herd size &amp; milk '!$B$8:$F$8</c:f>
              <c:numCache>
                <c:formatCode>General</c:formatCode>
                <c:ptCount val="5"/>
                <c:pt idx="0">
                  <c:v>74.8</c:v>
                </c:pt>
                <c:pt idx="1">
                  <c:v>70.47</c:v>
                </c:pt>
                <c:pt idx="2">
                  <c:v>73.12</c:v>
                </c:pt>
                <c:pt idx="3">
                  <c:v>82.03</c:v>
                </c:pt>
                <c:pt idx="4">
                  <c:v>80.430000000000007</c:v>
                </c:pt>
              </c:numCache>
            </c:numRef>
          </c:val>
          <c:extLst>
            <c:ext xmlns:c16="http://schemas.microsoft.com/office/drawing/2014/chart" uri="{C3380CC4-5D6E-409C-BE32-E72D297353CC}">
              <c16:uniqueId val="{00000003-AC6C-4976-9538-F7EA167331C2}"/>
            </c:ext>
          </c:extLst>
        </c:ser>
        <c:dLbls>
          <c:showLegendKey val="0"/>
          <c:showVal val="0"/>
          <c:showCatName val="0"/>
          <c:showSerName val="0"/>
          <c:showPercent val="0"/>
          <c:showBubbleSize val="0"/>
        </c:dLbls>
        <c:gapWidth val="219"/>
        <c:overlap val="-27"/>
        <c:axId val="419744800"/>
        <c:axId val="419743160"/>
      </c:barChart>
      <c:catAx>
        <c:axId val="41974480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r>
                  <a:rPr lang="en-US"/>
                  <a:t>Herd</a:t>
                </a:r>
                <a:r>
                  <a:rPr lang="en-US" baseline="0"/>
                  <a:t> Size</a:t>
                </a:r>
                <a:endParaRPr lang="en-US"/>
              </a:p>
            </c:rich>
          </c:tx>
          <c:layout>
            <c:manualLayout>
              <c:xMode val="edge"/>
              <c:yMode val="edge"/>
              <c:x val="0.48314822985402867"/>
              <c:y val="0.8410866820100187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crossAx val="419743160"/>
        <c:crosses val="autoZero"/>
        <c:auto val="1"/>
        <c:lblAlgn val="ctr"/>
        <c:lblOffset val="100"/>
        <c:noMultiLvlLbl val="0"/>
      </c:catAx>
      <c:valAx>
        <c:axId val="419743160"/>
        <c:scaling>
          <c:orientation val="minMax"/>
          <c:min val="68"/>
        </c:scaling>
        <c:delete val="0"/>
        <c:axPos val="l"/>
        <c:title>
          <c:tx>
            <c:rich>
              <a:bodyPr rot="-54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r>
                  <a:rPr lang="en-US"/>
                  <a:t>Milk, lbs/cow/d</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title>
        <c:numFmt formatCode="General" sourceLinked="1"/>
        <c:majorTickMark val="in"/>
        <c:minorTickMark val="none"/>
        <c:tickLblPos val="nextTo"/>
        <c:spPr>
          <a:noFill/>
          <a:ln>
            <a:solidFill>
              <a:srgbClr val="002060"/>
            </a:solidFill>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crossAx val="419744800"/>
        <c:crosses val="autoZero"/>
        <c:crossBetween val="between"/>
        <c:majorUnit val="2"/>
      </c:valAx>
      <c:spPr>
        <a:noFill/>
        <a:ln>
          <a:noFill/>
        </a:ln>
        <a:effectLst/>
      </c:spPr>
    </c:plotArea>
    <c:legend>
      <c:legendPos val="b"/>
      <c:layout>
        <c:manualLayout>
          <c:xMode val="edge"/>
          <c:yMode val="edge"/>
          <c:x val="0.38628744974846518"/>
          <c:y val="2.790884383678954E-2"/>
          <c:w val="0.24806361899734078"/>
          <c:h val="7.079807236749509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b="0">
          <a:solidFill>
            <a:schemeClr val="tx1">
              <a:lumMod val="50000"/>
            </a:schemeClr>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'SCC by range'!$A$6</c:f>
              <c:strCache>
                <c:ptCount val="1"/>
                <c:pt idx="0">
                  <c:v>Pre-OG</c:v>
                </c:pt>
              </c:strCache>
            </c:strRef>
          </c:tx>
          <c:spPr>
            <a:solidFill>
              <a:schemeClr val="bg2"/>
            </a:solidFill>
            <a:ln w="28575">
              <a:solidFill>
                <a:schemeClr val="bg2"/>
              </a:solidFill>
            </a:ln>
            <a:effectLst/>
            <a:scene3d>
              <a:camera prst="orthographicFront"/>
              <a:lightRig rig="threePt" dir="t"/>
            </a:scene3d>
            <a:sp3d>
              <a:bevelT/>
            </a:sp3d>
          </c:spPr>
          <c:invertIfNegative val="0"/>
          <c:dPt>
            <c:idx val="0"/>
            <c:invertIfNegative val="0"/>
            <c:bubble3D val="0"/>
            <c:extLst>
              <c:ext xmlns:c16="http://schemas.microsoft.com/office/drawing/2014/chart" uri="{C3380CC4-5D6E-409C-BE32-E72D297353CC}">
                <c16:uniqueId val="{00000001-406A-417E-8225-B23DA8F9E7C5}"/>
              </c:ext>
            </c:extLst>
          </c:dPt>
          <c:errBars>
            <c:errBarType val="both"/>
            <c:errValType val="cust"/>
            <c:noEndCap val="0"/>
            <c:plus>
              <c:numRef>
                <c:f>'SCC by range'!$B$9:$E$9</c:f>
                <c:numCache>
                  <c:formatCode>General</c:formatCode>
                  <c:ptCount val="4"/>
                  <c:pt idx="0">
                    <c:v>3318</c:v>
                  </c:pt>
                  <c:pt idx="1">
                    <c:v>3565</c:v>
                  </c:pt>
                  <c:pt idx="2">
                    <c:v>5949</c:v>
                  </c:pt>
                  <c:pt idx="3">
                    <c:v>11832</c:v>
                  </c:pt>
                </c:numCache>
              </c:numRef>
            </c:plus>
            <c:minus>
              <c:numRef>
                <c:f>'SCC by range'!$B$9:$E$9</c:f>
                <c:numCache>
                  <c:formatCode>General</c:formatCode>
                  <c:ptCount val="4"/>
                  <c:pt idx="0">
                    <c:v>3318</c:v>
                  </c:pt>
                  <c:pt idx="1">
                    <c:v>3565</c:v>
                  </c:pt>
                  <c:pt idx="2">
                    <c:v>5949</c:v>
                  </c:pt>
                  <c:pt idx="3">
                    <c:v>11832</c:v>
                  </c:pt>
                </c:numCache>
              </c:numRef>
            </c:minus>
            <c:spPr>
              <a:noFill/>
              <a:ln w="38100" cap="flat" cmpd="sng" algn="ctr">
                <a:solidFill>
                  <a:srgbClr val="000000"/>
                </a:solidFill>
                <a:round/>
              </a:ln>
              <a:effectLst/>
            </c:spPr>
          </c:errBars>
          <c:cat>
            <c:strRef>
              <c:f>'SCC by range'!$B$5:$E$5</c:f>
              <c:strCache>
                <c:ptCount val="4"/>
                <c:pt idx="0">
                  <c:v>&lt;200,000 (282)</c:v>
                </c:pt>
                <c:pt idx="1">
                  <c:v>200,001-300,000 (313)</c:v>
                </c:pt>
                <c:pt idx="2">
                  <c:v>300,001-400,000 (174)</c:v>
                </c:pt>
                <c:pt idx="3">
                  <c:v>&gt;400,001 (111)</c:v>
                </c:pt>
              </c:strCache>
            </c:strRef>
          </c:cat>
          <c:val>
            <c:numRef>
              <c:f>'SCC by range'!$B$6:$E$6</c:f>
              <c:numCache>
                <c:formatCode>#,##0</c:formatCode>
                <c:ptCount val="4"/>
                <c:pt idx="0" formatCode="General">
                  <c:v>150401</c:v>
                </c:pt>
                <c:pt idx="1">
                  <c:v>251448</c:v>
                </c:pt>
                <c:pt idx="2" formatCode="General">
                  <c:v>349332</c:v>
                </c:pt>
                <c:pt idx="3" formatCode="General">
                  <c:v>510796</c:v>
                </c:pt>
              </c:numCache>
            </c:numRef>
          </c:val>
          <c:extLst>
            <c:ext xmlns:c16="http://schemas.microsoft.com/office/drawing/2014/chart" uri="{C3380CC4-5D6E-409C-BE32-E72D297353CC}">
              <c16:uniqueId val="{00000002-406A-417E-8225-B23DA8F9E7C5}"/>
            </c:ext>
          </c:extLst>
        </c:ser>
        <c:ser>
          <c:idx val="1"/>
          <c:order val="1"/>
          <c:tx>
            <c:strRef>
              <c:f>'SCC by range'!$A$7</c:f>
              <c:strCache>
                <c:ptCount val="1"/>
                <c:pt idx="0">
                  <c:v>OG</c:v>
                </c:pt>
              </c:strCache>
            </c:strRef>
          </c:tx>
          <c:spPr>
            <a:solidFill>
              <a:srgbClr val="6DB23E"/>
            </a:solidFill>
            <a:ln>
              <a:noFill/>
            </a:ln>
            <a:effectLst/>
            <a:scene3d>
              <a:camera prst="orthographicFront"/>
              <a:lightRig rig="threePt" dir="t"/>
            </a:scene3d>
            <a:sp3d>
              <a:bevelT/>
            </a:sp3d>
          </c:spPr>
          <c:invertIfNegative val="0"/>
          <c:errBars>
            <c:errBarType val="both"/>
            <c:errValType val="cust"/>
            <c:noEndCap val="0"/>
            <c:plus>
              <c:numRef>
                <c:f>'SCC by range'!$B$9:$E$9</c:f>
                <c:numCache>
                  <c:formatCode>General</c:formatCode>
                  <c:ptCount val="4"/>
                  <c:pt idx="0">
                    <c:v>3318</c:v>
                  </c:pt>
                  <c:pt idx="1">
                    <c:v>3565</c:v>
                  </c:pt>
                  <c:pt idx="2">
                    <c:v>5949</c:v>
                  </c:pt>
                  <c:pt idx="3">
                    <c:v>11832</c:v>
                  </c:pt>
                </c:numCache>
              </c:numRef>
            </c:plus>
            <c:minus>
              <c:numRef>
                <c:f>'SCC by range'!$B$9:$E$9</c:f>
                <c:numCache>
                  <c:formatCode>General</c:formatCode>
                  <c:ptCount val="4"/>
                  <c:pt idx="0">
                    <c:v>3318</c:v>
                  </c:pt>
                  <c:pt idx="1">
                    <c:v>3565</c:v>
                  </c:pt>
                  <c:pt idx="2">
                    <c:v>5949</c:v>
                  </c:pt>
                  <c:pt idx="3">
                    <c:v>11832</c:v>
                  </c:pt>
                </c:numCache>
              </c:numRef>
            </c:minus>
            <c:spPr>
              <a:noFill/>
              <a:ln w="38100" cap="flat" cmpd="sng" algn="ctr">
                <a:solidFill>
                  <a:srgbClr val="000000"/>
                </a:solidFill>
                <a:round/>
              </a:ln>
              <a:effectLst/>
            </c:spPr>
          </c:errBars>
          <c:cat>
            <c:strRef>
              <c:f>'SCC by range'!$B$5:$E$5</c:f>
              <c:strCache>
                <c:ptCount val="4"/>
                <c:pt idx="0">
                  <c:v>&lt;200,000 (282)</c:v>
                </c:pt>
                <c:pt idx="1">
                  <c:v>200,001-300,000 (313)</c:v>
                </c:pt>
                <c:pt idx="2">
                  <c:v>300,001-400,000 (174)</c:v>
                </c:pt>
                <c:pt idx="3">
                  <c:v>&gt;400,001 (111)</c:v>
                </c:pt>
              </c:strCache>
            </c:strRef>
          </c:cat>
          <c:val>
            <c:numRef>
              <c:f>'SCC by range'!$B$7:$E$7</c:f>
              <c:numCache>
                <c:formatCode>General</c:formatCode>
                <c:ptCount val="4"/>
                <c:pt idx="0">
                  <c:v>153889</c:v>
                </c:pt>
                <c:pt idx="1">
                  <c:v>230113</c:v>
                </c:pt>
                <c:pt idx="2">
                  <c:v>286071</c:v>
                </c:pt>
                <c:pt idx="3">
                  <c:v>379017</c:v>
                </c:pt>
              </c:numCache>
            </c:numRef>
          </c:val>
          <c:extLst>
            <c:ext xmlns:c16="http://schemas.microsoft.com/office/drawing/2014/chart" uri="{C3380CC4-5D6E-409C-BE32-E72D297353CC}">
              <c16:uniqueId val="{00000003-406A-417E-8225-B23DA8F9E7C5}"/>
            </c:ext>
          </c:extLst>
        </c:ser>
        <c:dLbls>
          <c:showLegendKey val="0"/>
          <c:showVal val="0"/>
          <c:showCatName val="0"/>
          <c:showSerName val="0"/>
          <c:showPercent val="0"/>
          <c:showBubbleSize val="0"/>
        </c:dLbls>
        <c:gapWidth val="219"/>
        <c:overlap val="-27"/>
        <c:axId val="431071120"/>
        <c:axId val="431068168"/>
      </c:barChart>
      <c:catAx>
        <c:axId val="43107112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r>
                  <a:rPr lang="en-US"/>
                  <a:t>Initial SSC</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50000"/>
              </a:schemeClr>
            </a:solidFill>
            <a:round/>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431068168"/>
        <c:crosses val="autoZero"/>
        <c:auto val="1"/>
        <c:lblAlgn val="ctr"/>
        <c:lblOffset val="100"/>
        <c:noMultiLvlLbl val="0"/>
      </c:catAx>
      <c:valAx>
        <c:axId val="431068168"/>
        <c:scaling>
          <c:orientation val="minMax"/>
          <c:min val="50000"/>
        </c:scaling>
        <c:delete val="0"/>
        <c:axPos val="l"/>
        <c:title>
          <c:tx>
            <c:rich>
              <a:bodyPr rot="-54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r>
                  <a:rPr lang="en-US"/>
                  <a:t>Somatic Cell Count (cells/ml)</a:t>
                </a:r>
              </a:p>
            </c:rich>
          </c:tx>
          <c:layout>
            <c:manualLayout>
              <c:xMode val="edge"/>
              <c:yMode val="edge"/>
              <c:x val="0"/>
              <c:y val="0.1700492497920493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lumMod val="50000"/>
              </a:schemeClr>
            </a:solidFill>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4310711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b="0">
          <a:solidFill>
            <a:schemeClr val="tx1">
              <a:lumMod val="50000"/>
            </a:schemeClr>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r>
              <a:rPr lang="en-US"/>
              <a:t>Sold &amp; Dead (DIM &lt; 60)</a:t>
            </a:r>
          </a:p>
        </c:rich>
      </c:tx>
      <c:overlay val="0"/>
      <c:spPr>
        <a:noFill/>
        <a:ln>
          <a:noFill/>
        </a:ln>
        <a:effectLst/>
      </c:spPr>
      <c:txPr>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Sheet1!$I$4</c:f>
              <c:strCache>
                <c:ptCount val="1"/>
                <c:pt idx="0">
                  <c:v>Prior</c:v>
                </c:pt>
              </c:strCache>
            </c:strRef>
          </c:tx>
          <c:spPr>
            <a:solidFill>
              <a:schemeClr val="bg2"/>
            </a:solidFill>
            <a:ln>
              <a:noFill/>
            </a:ln>
            <a:effectLst/>
            <a:scene3d>
              <a:camera prst="orthographicFront"/>
              <a:lightRig rig="threePt" dir="t"/>
            </a:scene3d>
            <a:sp3d>
              <a:bevelT/>
            </a:sp3d>
          </c:spPr>
          <c:invertIfNegative val="0"/>
          <c:cat>
            <c:strRef>
              <c:f>Sheet1!$A$6:$A$9</c:f>
              <c:strCache>
                <c:ptCount val="4"/>
                <c:pt idx="0">
                  <c:v>Dairy 2</c:v>
                </c:pt>
                <c:pt idx="1">
                  <c:v>Dairy 3</c:v>
                </c:pt>
                <c:pt idx="2">
                  <c:v>Dairy 4</c:v>
                </c:pt>
                <c:pt idx="3">
                  <c:v>Dairy 5</c:v>
                </c:pt>
              </c:strCache>
              <c:extLst/>
            </c:strRef>
          </c:cat>
          <c:val>
            <c:numRef>
              <c:f>Sheet1!$I$6:$I$9</c:f>
              <c:numCache>
                <c:formatCode>General</c:formatCode>
                <c:ptCount val="4"/>
                <c:pt idx="0" formatCode="0.00%">
                  <c:v>0.12</c:v>
                </c:pt>
                <c:pt idx="2" formatCode="0.00%">
                  <c:v>5.8999999999999997E-2</c:v>
                </c:pt>
                <c:pt idx="3" formatCode="0.00%">
                  <c:v>8.4000000000000005E-2</c:v>
                </c:pt>
              </c:numCache>
              <c:extLst/>
            </c:numRef>
          </c:val>
          <c:extLst>
            <c:ext xmlns:c16="http://schemas.microsoft.com/office/drawing/2014/chart" uri="{C3380CC4-5D6E-409C-BE32-E72D297353CC}">
              <c16:uniqueId val="{00000000-4948-4D4F-92D2-1AAD4A38F41E}"/>
            </c:ext>
          </c:extLst>
        </c:ser>
        <c:ser>
          <c:idx val="1"/>
          <c:order val="1"/>
          <c:tx>
            <c:strRef>
              <c:f>Sheet1!$J$4</c:f>
              <c:strCache>
                <c:ptCount val="1"/>
                <c:pt idx="0">
                  <c:v>OmniGen</c:v>
                </c:pt>
              </c:strCache>
            </c:strRef>
          </c:tx>
          <c:spPr>
            <a:solidFill>
              <a:schemeClr val="accent2"/>
            </a:solidFill>
            <a:ln>
              <a:noFill/>
            </a:ln>
            <a:effectLst/>
            <a:scene3d>
              <a:camera prst="orthographicFront"/>
              <a:lightRig rig="threePt" dir="t"/>
            </a:scene3d>
            <a:sp3d>
              <a:bevelT/>
            </a:sp3d>
          </c:spPr>
          <c:invertIfNegative val="0"/>
          <c:cat>
            <c:strRef>
              <c:f>Sheet1!$A$6:$A$9</c:f>
              <c:strCache>
                <c:ptCount val="4"/>
                <c:pt idx="0">
                  <c:v>Dairy 2</c:v>
                </c:pt>
                <c:pt idx="1">
                  <c:v>Dairy 3</c:v>
                </c:pt>
                <c:pt idx="2">
                  <c:v>Dairy 4</c:v>
                </c:pt>
                <c:pt idx="3">
                  <c:v>Dairy 5</c:v>
                </c:pt>
              </c:strCache>
              <c:extLst/>
            </c:strRef>
          </c:cat>
          <c:val>
            <c:numRef>
              <c:f>Sheet1!$J$6:$J$9</c:f>
              <c:numCache>
                <c:formatCode>0.00%</c:formatCode>
                <c:ptCount val="4"/>
                <c:pt idx="0">
                  <c:v>0.106</c:v>
                </c:pt>
                <c:pt idx="1">
                  <c:v>6.4000000000000001E-2</c:v>
                </c:pt>
                <c:pt idx="2">
                  <c:v>4.7E-2</c:v>
                </c:pt>
                <c:pt idx="3">
                  <c:v>8.8999999999999996E-2</c:v>
                </c:pt>
              </c:numCache>
              <c:extLst/>
            </c:numRef>
          </c:val>
          <c:extLst>
            <c:ext xmlns:c16="http://schemas.microsoft.com/office/drawing/2014/chart" uri="{C3380CC4-5D6E-409C-BE32-E72D297353CC}">
              <c16:uniqueId val="{00000001-4948-4D4F-92D2-1AAD4A38F41E}"/>
            </c:ext>
          </c:extLst>
        </c:ser>
        <c:ser>
          <c:idx val="2"/>
          <c:order val="2"/>
          <c:tx>
            <c:strRef>
              <c:f>Sheet1!$K$4</c:f>
              <c:strCache>
                <c:ptCount val="1"/>
                <c:pt idx="0">
                  <c:v>After</c:v>
                </c:pt>
              </c:strCache>
            </c:strRef>
          </c:tx>
          <c:spPr>
            <a:solidFill>
              <a:schemeClr val="bg2"/>
            </a:solidFill>
            <a:ln>
              <a:noFill/>
            </a:ln>
            <a:effectLst/>
            <a:scene3d>
              <a:camera prst="orthographicFront"/>
              <a:lightRig rig="threePt" dir="t"/>
            </a:scene3d>
            <a:sp3d>
              <a:bevelT/>
            </a:sp3d>
          </c:spPr>
          <c:invertIfNegative val="0"/>
          <c:cat>
            <c:strRef>
              <c:f>Sheet1!$A$6:$A$9</c:f>
              <c:strCache>
                <c:ptCount val="4"/>
                <c:pt idx="0">
                  <c:v>Dairy 2</c:v>
                </c:pt>
                <c:pt idx="1">
                  <c:v>Dairy 3</c:v>
                </c:pt>
                <c:pt idx="2">
                  <c:v>Dairy 4</c:v>
                </c:pt>
                <c:pt idx="3">
                  <c:v>Dairy 5</c:v>
                </c:pt>
              </c:strCache>
              <c:extLst/>
            </c:strRef>
          </c:cat>
          <c:val>
            <c:numRef>
              <c:f>Sheet1!$K$6:$K$9</c:f>
              <c:numCache>
                <c:formatCode>0.00%</c:formatCode>
                <c:ptCount val="4"/>
                <c:pt idx="1">
                  <c:v>7.2999999999999995E-2</c:v>
                </c:pt>
              </c:numCache>
              <c:extLst/>
            </c:numRef>
          </c:val>
          <c:extLst>
            <c:ext xmlns:c16="http://schemas.microsoft.com/office/drawing/2014/chart" uri="{C3380CC4-5D6E-409C-BE32-E72D297353CC}">
              <c16:uniqueId val="{00000002-4948-4D4F-92D2-1AAD4A38F41E}"/>
            </c:ext>
          </c:extLst>
        </c:ser>
        <c:dLbls>
          <c:showLegendKey val="0"/>
          <c:showVal val="0"/>
          <c:showCatName val="0"/>
          <c:showSerName val="0"/>
          <c:showPercent val="0"/>
          <c:showBubbleSize val="0"/>
        </c:dLbls>
        <c:gapWidth val="219"/>
        <c:overlap val="-27"/>
        <c:axId val="1600413791"/>
        <c:axId val="1600414623"/>
      </c:barChart>
      <c:catAx>
        <c:axId val="16004137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1600414623"/>
        <c:crosses val="autoZero"/>
        <c:auto val="1"/>
        <c:lblAlgn val="ctr"/>
        <c:lblOffset val="100"/>
        <c:noMultiLvlLbl val="0"/>
      </c:catAx>
      <c:valAx>
        <c:axId val="1600414623"/>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160041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ysClr val="windowText" lastClr="000000"/>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7B_27DB1C2A.xml><?xml version="1.0" encoding="utf-8"?>
<p188:cmLst xmlns:a="http://schemas.openxmlformats.org/drawingml/2006/main" xmlns:r="http://schemas.openxmlformats.org/officeDocument/2006/relationships" xmlns:p188="http://schemas.microsoft.com/office/powerpoint/2018/8/main">
  <p188:cm id="{D3713BF5-1FB1-4F8B-8C7F-DC1211A962E9}" authorId="{8D5A31C5-87DC-C211-708B-EB8A09642E3D}" status="resolved" created="2022-04-26T21:33:13.690" complete="100000">
    <pc:sldMkLst xmlns:pc="http://schemas.microsoft.com/office/powerpoint/2013/main/command">
      <pc:docMk/>
      <pc:sldMk cId="668671018" sldId="379"/>
    </pc:sldMkLst>
    <p188:txBody>
      <a:bodyPr/>
      <a:lstStyle/>
      <a:p>
        <a:r>
          <a:rPr lang="en-US"/>
          <a:t>Stacy - inclusion of CAP number in green footer implies this has been through CAP approvals. If it's not, you may want to delete that text box.</a:t>
        </a:r>
      </a:p>
    </p188:txBody>
  </p188:cm>
</p188:cmLst>
</file>

<file path=ppt/comments/modernComment_180_67E7A5C4.xml><?xml version="1.0" encoding="utf-8"?>
<p188:cmLst xmlns:a="http://schemas.openxmlformats.org/drawingml/2006/main" xmlns:r="http://schemas.openxmlformats.org/officeDocument/2006/relationships" xmlns:p188="http://schemas.microsoft.com/office/powerpoint/2018/8/main">
  <p188:cm id="{E4888555-F0E8-434D-A140-9D3F93F1D02F}" authorId="{8D5A31C5-87DC-C211-708B-EB8A09642E3D}" status="resolved" created="2022-04-26T21:33:55.708" complete="100000">
    <pc:sldMkLst xmlns:pc="http://schemas.microsoft.com/office/powerpoint/2013/main/command">
      <pc:docMk/>
      <pc:sldMk cId="1743234500" sldId="384"/>
    </pc:sldMkLst>
    <p188:txBody>
      <a:bodyPr/>
      <a:lstStyle/>
      <a:p>
        <a:r>
          <a:rPr lang="en-US"/>
          <a:t>Stacy - inclusion of CAP number in green footer implies this has been through CAP approvals. If it's not, you may want to delete that text box.</a:t>
        </a:r>
      </a:p>
    </p188:txBody>
  </p188:cm>
</p188:cmLst>
</file>

<file path=ppt/comments/modernComment_485_B1B770B6.xml><?xml version="1.0" encoding="utf-8"?>
<p188:cmLst xmlns:a="http://schemas.openxmlformats.org/drawingml/2006/main" xmlns:r="http://schemas.openxmlformats.org/officeDocument/2006/relationships" xmlns:p188="http://schemas.microsoft.com/office/powerpoint/2018/8/main">
  <p188:cm id="{E27441E6-8935-44B0-AA57-BFBCFD1A907F}" authorId="{61533B98-E196-F95C-1045-312EFC2929D1}" created="2022-06-27T17:49:37.661">
    <ac:deMkLst xmlns:ac="http://schemas.microsoft.com/office/drawing/2013/main/command">
      <pc:docMk xmlns:pc="http://schemas.microsoft.com/office/powerpoint/2013/main/command"/>
      <pc:sldMk xmlns:pc="http://schemas.microsoft.com/office/powerpoint/2013/main/command" cId="2981589174" sldId="1157"/>
      <ac:graphicFrameMk id="10" creationId="{A5CE486B-76B7-4BE4-8637-7799A7E4A358}"/>
    </ac:deMkLst>
    <p188:txBody>
      <a:bodyPr/>
      <a:lstStyle/>
      <a:p>
        <a:r>
          <a:rPr lang="en-US"/>
          <a:t>[@Rodrigo Souza] [@Stacy Tsang] this is dairy #2 on the graph not #3 </a:t>
        </a:r>
      </a:p>
    </p188:txBody>
  </p188:cm>
</p188:cmLst>
</file>

<file path=ppt/drawings/drawing1.xml><?xml version="1.0" encoding="utf-8"?>
<c:userShapes xmlns:c="http://schemas.openxmlformats.org/drawingml/2006/chart">
  <cdr:relSizeAnchor xmlns:cdr="http://schemas.openxmlformats.org/drawingml/2006/chartDrawing">
    <cdr:from>
      <cdr:x>0.31445</cdr:x>
      <cdr:y>0.0976</cdr:y>
    </cdr:from>
    <cdr:to>
      <cdr:x>0.56235</cdr:x>
      <cdr:y>0.22105</cdr:y>
    </cdr:to>
    <cdr:sp macro="" textlink="">
      <cdr:nvSpPr>
        <cdr:cNvPr id="2" name="Rectangle 1">
          <a:extLst xmlns:a="http://schemas.openxmlformats.org/drawingml/2006/main">
            <a:ext uri="{FF2B5EF4-FFF2-40B4-BE49-F238E27FC236}">
              <a16:creationId xmlns:a16="http://schemas.microsoft.com/office/drawing/2014/main" id="{7CFF0B45-17F9-40DF-8098-0BC0ADEF9681}"/>
            </a:ext>
          </a:extLst>
        </cdr:cNvPr>
        <cdr:cNvSpPr/>
      </cdr:nvSpPr>
      <cdr:spPr>
        <a:xfrm xmlns:a="http://schemas.openxmlformats.org/drawingml/2006/main">
          <a:off x="1353200" y="305846"/>
          <a:ext cx="1066800" cy="3868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0.29202</cdr:x>
      <cdr:y>0.0136</cdr:y>
    </cdr:from>
    <cdr:to>
      <cdr:x>0.76602</cdr:x>
      <cdr:y>0.14079</cdr:y>
    </cdr:to>
    <cdr:sp macro="" textlink="">
      <cdr:nvSpPr>
        <cdr:cNvPr id="3" name="TextBox 2">
          <a:extLst xmlns:a="http://schemas.openxmlformats.org/drawingml/2006/main">
            <a:ext uri="{FF2B5EF4-FFF2-40B4-BE49-F238E27FC236}">
              <a16:creationId xmlns:a16="http://schemas.microsoft.com/office/drawing/2014/main" id="{E3EC08C5-B241-4AD6-948D-3AF2A99C160F}"/>
            </a:ext>
          </a:extLst>
        </cdr:cNvPr>
        <cdr:cNvSpPr txBox="1"/>
      </cdr:nvSpPr>
      <cdr:spPr>
        <a:xfrm xmlns:a="http://schemas.openxmlformats.org/drawingml/2006/main">
          <a:off x="1236716" y="45847"/>
          <a:ext cx="2007421" cy="4287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+ 3.2 kg/day (</a:t>
          </a:r>
          <a:r>
            <a:rPr lang="en-US" sz="1400" i="1" dirty="0"/>
            <a:t>P = 0.02)</a:t>
          </a:r>
          <a:endParaRPr lang="en-US" sz="1400" dirty="0"/>
        </a:p>
      </cdr:txBody>
    </cdr:sp>
  </cdr:relSizeAnchor>
</c:userShapes>
</file>

<file path=ppt/drawings/drawing10.xml><?xml version="1.0" encoding="utf-8"?>
<c:userShapes xmlns:c="http://schemas.openxmlformats.org/drawingml/2006/chart">
  <cdr:relSizeAnchor xmlns:cdr="http://schemas.openxmlformats.org/drawingml/2006/chartDrawing">
    <cdr:from>
      <cdr:x>0.10765</cdr:x>
      <cdr:y>0.57914</cdr:y>
    </cdr:from>
    <cdr:to>
      <cdr:x>0.2963</cdr:x>
      <cdr:y>0.6757</cdr:y>
    </cdr:to>
    <cdr:sp macro="" textlink="">
      <cdr:nvSpPr>
        <cdr:cNvPr id="2" name="TextBox 1">
          <a:extLst xmlns:a="http://schemas.openxmlformats.org/drawingml/2006/main">
            <a:ext uri="{FF2B5EF4-FFF2-40B4-BE49-F238E27FC236}">
              <a16:creationId xmlns:a16="http://schemas.microsoft.com/office/drawing/2014/main" id="{DE42CACB-F6C9-4B62-A9CA-E14379010210}"/>
            </a:ext>
          </a:extLst>
        </cdr:cNvPr>
        <cdr:cNvSpPr txBox="1"/>
      </cdr:nvSpPr>
      <cdr:spPr>
        <a:xfrm xmlns:a="http://schemas.openxmlformats.org/drawingml/2006/main">
          <a:off x="734512" y="3114708"/>
          <a:ext cx="1287224" cy="5192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a:t>
          </a:r>
          <a:r>
            <a:rPr lang="en-US" sz="1400" dirty="0"/>
            <a:t>- 16.7% </a:t>
          </a:r>
        </a:p>
      </cdr:txBody>
    </cdr:sp>
  </cdr:relSizeAnchor>
  <cdr:relSizeAnchor xmlns:cdr="http://schemas.openxmlformats.org/drawingml/2006/chartDrawing">
    <cdr:from>
      <cdr:x>0.26805</cdr:x>
      <cdr:y>0.07728</cdr:y>
    </cdr:from>
    <cdr:to>
      <cdr:x>0.45712</cdr:x>
      <cdr:y>0.14284</cdr:y>
    </cdr:to>
    <cdr:sp macro="" textlink="">
      <cdr:nvSpPr>
        <cdr:cNvPr id="3" name="TextBox 1">
          <a:extLst xmlns:a="http://schemas.openxmlformats.org/drawingml/2006/main">
            <a:ext uri="{FF2B5EF4-FFF2-40B4-BE49-F238E27FC236}">
              <a16:creationId xmlns:a16="http://schemas.microsoft.com/office/drawing/2014/main" id="{6D8793F3-9F1A-4F01-BB72-8A6C7D0BFF49}"/>
            </a:ext>
          </a:extLst>
        </cdr:cNvPr>
        <cdr:cNvSpPr txBox="1"/>
      </cdr:nvSpPr>
      <cdr:spPr>
        <a:xfrm xmlns:a="http://schemas.openxmlformats.org/drawingml/2006/main">
          <a:off x="1829004" y="415645"/>
          <a:ext cx="1290011" cy="3525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a:t>
          </a:r>
          <a:r>
            <a:rPr lang="en-US" sz="1400" dirty="0"/>
            <a:t>- 11.8% </a:t>
          </a:r>
        </a:p>
      </cdr:txBody>
    </cdr:sp>
  </cdr:relSizeAnchor>
  <cdr:relSizeAnchor xmlns:cdr="http://schemas.openxmlformats.org/drawingml/2006/chartDrawing">
    <cdr:from>
      <cdr:x>0.47595</cdr:x>
      <cdr:y>0.41037</cdr:y>
    </cdr:from>
    <cdr:to>
      <cdr:x>0.63468</cdr:x>
      <cdr:y>0.49421</cdr:y>
    </cdr:to>
    <cdr:sp macro="" textlink="">
      <cdr:nvSpPr>
        <cdr:cNvPr id="4" name="TextBox 1">
          <a:extLst xmlns:a="http://schemas.openxmlformats.org/drawingml/2006/main">
            <a:ext uri="{FF2B5EF4-FFF2-40B4-BE49-F238E27FC236}">
              <a16:creationId xmlns:a16="http://schemas.microsoft.com/office/drawing/2014/main" id="{EA7DFC72-AB19-41C5-9176-3FEC88DFB30F}"/>
            </a:ext>
          </a:extLst>
        </cdr:cNvPr>
        <cdr:cNvSpPr txBox="1"/>
      </cdr:nvSpPr>
      <cdr:spPr>
        <a:xfrm xmlns:a="http://schemas.openxmlformats.org/drawingml/2006/main">
          <a:off x="2711564" y="1289379"/>
          <a:ext cx="904376" cy="2634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a:t>
          </a:r>
          <a:r>
            <a:rPr lang="en-US" sz="1400" dirty="0"/>
            <a:t>19.4%</a:t>
          </a:r>
        </a:p>
      </cdr:txBody>
    </cdr:sp>
  </cdr:relSizeAnchor>
  <cdr:relSizeAnchor xmlns:cdr="http://schemas.openxmlformats.org/drawingml/2006/chartDrawing">
    <cdr:from>
      <cdr:x>0.5982</cdr:x>
      <cdr:y>0.23614</cdr:y>
    </cdr:from>
    <cdr:to>
      <cdr:x>0.78768</cdr:x>
      <cdr:y>0.30291</cdr:y>
    </cdr:to>
    <cdr:sp macro="" textlink="">
      <cdr:nvSpPr>
        <cdr:cNvPr id="5" name="TextBox 1">
          <a:extLst xmlns:a="http://schemas.openxmlformats.org/drawingml/2006/main">
            <a:ext uri="{FF2B5EF4-FFF2-40B4-BE49-F238E27FC236}">
              <a16:creationId xmlns:a16="http://schemas.microsoft.com/office/drawing/2014/main" id="{532382B8-B982-4F3E-A8A3-6D9B498430FD}"/>
            </a:ext>
          </a:extLst>
        </cdr:cNvPr>
        <cdr:cNvSpPr txBox="1"/>
      </cdr:nvSpPr>
      <cdr:spPr>
        <a:xfrm xmlns:a="http://schemas.openxmlformats.org/drawingml/2006/main">
          <a:off x="4081665" y="1269999"/>
          <a:ext cx="1292871" cy="3591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a:t>
          </a:r>
          <a:r>
            <a:rPr lang="en-US" sz="1400" dirty="0"/>
            <a:t>- 22.7% </a:t>
          </a:r>
        </a:p>
      </cdr:txBody>
    </cdr:sp>
  </cdr:relSizeAnchor>
  <cdr:relSizeAnchor xmlns:cdr="http://schemas.openxmlformats.org/drawingml/2006/chartDrawing">
    <cdr:from>
      <cdr:x>0.79135</cdr:x>
      <cdr:y>0.34559</cdr:y>
    </cdr:from>
    <cdr:to>
      <cdr:x>0.94923</cdr:x>
      <cdr:y>0.42374</cdr:y>
    </cdr:to>
    <cdr:sp macro="" textlink="">
      <cdr:nvSpPr>
        <cdr:cNvPr id="6" name="TextBox 1">
          <a:extLst xmlns:a="http://schemas.openxmlformats.org/drawingml/2006/main">
            <a:ext uri="{FF2B5EF4-FFF2-40B4-BE49-F238E27FC236}">
              <a16:creationId xmlns:a16="http://schemas.microsoft.com/office/drawing/2014/main" id="{229F32C2-D087-1E23-28BC-1D7B3A565354}"/>
            </a:ext>
          </a:extLst>
        </cdr:cNvPr>
        <cdr:cNvSpPr txBox="1"/>
      </cdr:nvSpPr>
      <cdr:spPr>
        <a:xfrm xmlns:a="http://schemas.openxmlformats.org/drawingml/2006/main">
          <a:off x="4508500" y="1085850"/>
          <a:ext cx="899477" cy="2455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rPr>
            <a:t>Δ</a:t>
          </a:r>
          <a:r>
            <a:rPr lang="en-US" sz="1400" dirty="0">
              <a:effectLst/>
            </a:rPr>
            <a:t> = 5.2</a:t>
          </a:r>
          <a:r>
            <a:rPr lang="en-US" sz="1400" dirty="0"/>
            <a:t>% </a:t>
          </a:r>
        </a:p>
      </cdr:txBody>
    </cdr:sp>
  </cdr:relSizeAnchor>
</c:userShapes>
</file>

<file path=ppt/drawings/drawing11.xml><?xml version="1.0" encoding="utf-8"?>
<c:userShapes xmlns:c="http://schemas.openxmlformats.org/drawingml/2006/chart">
  <cdr:relSizeAnchor xmlns:cdr="http://schemas.openxmlformats.org/drawingml/2006/chartDrawing">
    <cdr:from>
      <cdr:x>0.13337</cdr:x>
      <cdr:y>0.21856</cdr:y>
    </cdr:from>
    <cdr:to>
      <cdr:x>0.33504</cdr:x>
      <cdr:y>0.29671</cdr:y>
    </cdr:to>
    <cdr:sp macro="" textlink="">
      <cdr:nvSpPr>
        <cdr:cNvPr id="2" name="TextBox 1">
          <a:extLst xmlns:a="http://schemas.openxmlformats.org/drawingml/2006/main">
            <a:ext uri="{FF2B5EF4-FFF2-40B4-BE49-F238E27FC236}">
              <a16:creationId xmlns:a16="http://schemas.microsoft.com/office/drawing/2014/main" id="{DE42CACB-F6C9-4B62-A9CA-E14379010210}"/>
            </a:ext>
          </a:extLst>
        </cdr:cNvPr>
        <cdr:cNvSpPr txBox="1"/>
      </cdr:nvSpPr>
      <cdr:spPr>
        <a:xfrm xmlns:a="http://schemas.openxmlformats.org/drawingml/2006/main">
          <a:off x="594540" y="681980"/>
          <a:ext cx="898980" cy="2438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l-GR" sz="1200" dirty="0">
              <a:effectLst/>
              <a:latin typeface="+mn-lt"/>
              <a:ea typeface="+mn-ea"/>
              <a:cs typeface="+mn-cs"/>
            </a:rPr>
            <a:t>Δ</a:t>
          </a:r>
          <a:r>
            <a:rPr lang="en-US" sz="1200" dirty="0">
              <a:effectLst/>
              <a:latin typeface="+mn-lt"/>
              <a:ea typeface="+mn-ea"/>
              <a:cs typeface="+mn-cs"/>
            </a:rPr>
            <a:t> = </a:t>
          </a:r>
          <a:r>
            <a:rPr lang="en-US" sz="1200" dirty="0"/>
            <a:t>-42.9% </a:t>
          </a:r>
        </a:p>
      </cdr:txBody>
    </cdr:sp>
  </cdr:relSizeAnchor>
  <cdr:relSizeAnchor xmlns:cdr="http://schemas.openxmlformats.org/drawingml/2006/chartDrawing">
    <cdr:from>
      <cdr:x>0.34608</cdr:x>
      <cdr:y>0.28002</cdr:y>
    </cdr:from>
    <cdr:to>
      <cdr:x>0.5376</cdr:x>
      <cdr:y>0.3663</cdr:y>
    </cdr:to>
    <cdr:sp macro="" textlink="">
      <cdr:nvSpPr>
        <cdr:cNvPr id="4" name="TextBox 1">
          <a:extLst xmlns:a="http://schemas.openxmlformats.org/drawingml/2006/main">
            <a:ext uri="{FF2B5EF4-FFF2-40B4-BE49-F238E27FC236}">
              <a16:creationId xmlns:a16="http://schemas.microsoft.com/office/drawing/2014/main" id="{EA7DFC72-AB19-41C5-9176-3FEC88DFB30F}"/>
            </a:ext>
          </a:extLst>
        </cdr:cNvPr>
        <cdr:cNvSpPr txBox="1"/>
      </cdr:nvSpPr>
      <cdr:spPr>
        <a:xfrm xmlns:a="http://schemas.openxmlformats.org/drawingml/2006/main">
          <a:off x="1542733" y="873765"/>
          <a:ext cx="853710" cy="2692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- 15.9%</a:t>
          </a:r>
        </a:p>
      </cdr:txBody>
    </cdr:sp>
  </cdr:relSizeAnchor>
  <cdr:relSizeAnchor xmlns:cdr="http://schemas.openxmlformats.org/drawingml/2006/chartDrawing">
    <cdr:from>
      <cdr:x>0.72017</cdr:x>
      <cdr:y>0.08954</cdr:y>
    </cdr:from>
    <cdr:to>
      <cdr:x>0.95431</cdr:x>
      <cdr:y>0.18071</cdr:y>
    </cdr:to>
    <cdr:sp macro="" textlink="">
      <cdr:nvSpPr>
        <cdr:cNvPr id="6" name="TextBox 1">
          <a:extLst xmlns:a="http://schemas.openxmlformats.org/drawingml/2006/main">
            <a:ext uri="{FF2B5EF4-FFF2-40B4-BE49-F238E27FC236}">
              <a16:creationId xmlns:a16="http://schemas.microsoft.com/office/drawing/2014/main" id="{279E4C86-49B0-4344-9A4C-20B3500FF034}"/>
            </a:ext>
          </a:extLst>
        </cdr:cNvPr>
        <cdr:cNvSpPr txBox="1"/>
      </cdr:nvSpPr>
      <cdr:spPr>
        <a:xfrm xmlns:a="http://schemas.openxmlformats.org/drawingml/2006/main">
          <a:off x="3210302" y="279400"/>
          <a:ext cx="1043732" cy="2844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- 10.5% </a:t>
          </a:r>
        </a:p>
      </cdr:txBody>
    </cdr:sp>
  </cdr:relSizeAnchor>
  <cdr:relSizeAnchor xmlns:cdr="http://schemas.openxmlformats.org/drawingml/2006/chartDrawing">
    <cdr:from>
      <cdr:x>0.5584</cdr:x>
      <cdr:y>0.28978</cdr:y>
    </cdr:from>
    <cdr:to>
      <cdr:x>0.74992</cdr:x>
      <cdr:y>0.37606</cdr:y>
    </cdr:to>
    <cdr:sp macro="" textlink="">
      <cdr:nvSpPr>
        <cdr:cNvPr id="5" name="TextBox 1">
          <a:extLst xmlns:a="http://schemas.openxmlformats.org/drawingml/2006/main">
            <a:ext uri="{FF2B5EF4-FFF2-40B4-BE49-F238E27FC236}">
              <a16:creationId xmlns:a16="http://schemas.microsoft.com/office/drawing/2014/main" id="{416F95F1-B6A1-4D22-B87B-FD625C71C4F9}"/>
            </a:ext>
          </a:extLst>
        </cdr:cNvPr>
        <cdr:cNvSpPr txBox="1"/>
      </cdr:nvSpPr>
      <cdr:spPr>
        <a:xfrm xmlns:a="http://schemas.openxmlformats.org/drawingml/2006/main">
          <a:off x="2489200" y="904240"/>
          <a:ext cx="853710" cy="2692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- 32.2%</a:t>
          </a:r>
        </a:p>
      </cdr:txBody>
    </cdr:sp>
  </cdr:relSizeAnchor>
</c:userShapes>
</file>

<file path=ppt/drawings/drawing12.xml><?xml version="1.0" encoding="utf-8"?>
<c:userShapes xmlns:c="http://schemas.openxmlformats.org/drawingml/2006/chart">
  <cdr:relSizeAnchor xmlns:cdr="http://schemas.openxmlformats.org/drawingml/2006/chartDrawing">
    <cdr:from>
      <cdr:x>0.14672</cdr:x>
      <cdr:y>0.19553</cdr:y>
    </cdr:from>
    <cdr:to>
      <cdr:x>0.26966</cdr:x>
      <cdr:y>0.27368</cdr:y>
    </cdr:to>
    <cdr:sp macro="" textlink="">
      <cdr:nvSpPr>
        <cdr:cNvPr id="2" name="TextBox 1">
          <a:extLst xmlns:a="http://schemas.openxmlformats.org/drawingml/2006/main">
            <a:ext uri="{FF2B5EF4-FFF2-40B4-BE49-F238E27FC236}">
              <a16:creationId xmlns:a16="http://schemas.microsoft.com/office/drawing/2014/main" id="{DE42CACB-F6C9-4B62-A9CA-E14379010210}"/>
            </a:ext>
          </a:extLst>
        </cdr:cNvPr>
        <cdr:cNvSpPr txBox="1"/>
      </cdr:nvSpPr>
      <cdr:spPr>
        <a:xfrm xmlns:a="http://schemas.openxmlformats.org/drawingml/2006/main">
          <a:off x="927092" y="603414"/>
          <a:ext cx="776844" cy="2411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l-GR" sz="1200" dirty="0">
              <a:effectLst/>
              <a:latin typeface="+mn-lt"/>
              <a:ea typeface="+mn-ea"/>
              <a:cs typeface="+mn-cs"/>
            </a:rPr>
            <a:t>Δ</a:t>
          </a:r>
          <a:r>
            <a:rPr lang="en-US" sz="1200" dirty="0">
              <a:effectLst/>
              <a:latin typeface="+mn-lt"/>
              <a:ea typeface="+mn-ea"/>
              <a:cs typeface="+mn-cs"/>
            </a:rPr>
            <a:t> = - </a:t>
          </a:r>
          <a:r>
            <a:rPr lang="en-US" sz="1200" dirty="0"/>
            <a:t>9.5% </a:t>
          </a:r>
        </a:p>
      </cdr:txBody>
    </cdr:sp>
  </cdr:relSizeAnchor>
  <cdr:relSizeAnchor xmlns:cdr="http://schemas.openxmlformats.org/drawingml/2006/chartDrawing">
    <cdr:from>
      <cdr:x>0.42844</cdr:x>
      <cdr:y>0.12129</cdr:y>
    </cdr:from>
    <cdr:to>
      <cdr:x>0.5762</cdr:x>
      <cdr:y>0.19943</cdr:y>
    </cdr:to>
    <cdr:sp macro="" textlink="">
      <cdr:nvSpPr>
        <cdr:cNvPr id="4" name="TextBox 1">
          <a:extLst xmlns:a="http://schemas.openxmlformats.org/drawingml/2006/main">
            <a:ext uri="{FF2B5EF4-FFF2-40B4-BE49-F238E27FC236}">
              <a16:creationId xmlns:a16="http://schemas.microsoft.com/office/drawing/2014/main" id="{EA7DFC72-AB19-41C5-9176-3FEC88DFB30F}"/>
            </a:ext>
          </a:extLst>
        </cdr:cNvPr>
        <cdr:cNvSpPr txBox="1"/>
      </cdr:nvSpPr>
      <cdr:spPr>
        <a:xfrm xmlns:a="http://schemas.openxmlformats.org/drawingml/2006/main">
          <a:off x="2707272" y="374313"/>
          <a:ext cx="933679" cy="2411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- 12.9%</a:t>
          </a:r>
        </a:p>
      </cdr:txBody>
    </cdr:sp>
  </cdr:relSizeAnchor>
  <cdr:relSizeAnchor xmlns:cdr="http://schemas.openxmlformats.org/drawingml/2006/chartDrawing">
    <cdr:from>
      <cdr:x>0.74116</cdr:x>
      <cdr:y>0.1759</cdr:y>
    </cdr:from>
    <cdr:to>
      <cdr:x>0.88239</cdr:x>
      <cdr:y>0.25404</cdr:y>
    </cdr:to>
    <cdr:sp macro="" textlink="">
      <cdr:nvSpPr>
        <cdr:cNvPr id="6" name="TextBox 1">
          <a:extLst xmlns:a="http://schemas.openxmlformats.org/drawingml/2006/main">
            <a:ext uri="{FF2B5EF4-FFF2-40B4-BE49-F238E27FC236}">
              <a16:creationId xmlns:a16="http://schemas.microsoft.com/office/drawing/2014/main" id="{279E4C86-49B0-4344-9A4C-20B3500FF034}"/>
            </a:ext>
          </a:extLst>
        </cdr:cNvPr>
        <cdr:cNvSpPr txBox="1"/>
      </cdr:nvSpPr>
      <cdr:spPr>
        <a:xfrm xmlns:a="http://schemas.openxmlformats.org/drawingml/2006/main">
          <a:off x="4683323" y="542832"/>
          <a:ext cx="892416" cy="2411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- 23.8% </a:t>
          </a:r>
        </a:p>
      </cdr:txBody>
    </cdr:sp>
  </cdr:relSizeAnchor>
</c:userShapes>
</file>

<file path=ppt/drawings/drawing13.xml><?xml version="1.0" encoding="utf-8"?>
<c:userShapes xmlns:c="http://schemas.openxmlformats.org/drawingml/2006/chart">
  <cdr:relSizeAnchor xmlns:cdr="http://schemas.openxmlformats.org/drawingml/2006/chartDrawing">
    <cdr:from>
      <cdr:x>0.14672</cdr:x>
      <cdr:y>0.19553</cdr:y>
    </cdr:from>
    <cdr:to>
      <cdr:x>0.26966</cdr:x>
      <cdr:y>0.27368</cdr:y>
    </cdr:to>
    <cdr:sp macro="" textlink="">
      <cdr:nvSpPr>
        <cdr:cNvPr id="2" name="TextBox 1">
          <a:extLst xmlns:a="http://schemas.openxmlformats.org/drawingml/2006/main">
            <a:ext uri="{FF2B5EF4-FFF2-40B4-BE49-F238E27FC236}">
              <a16:creationId xmlns:a16="http://schemas.microsoft.com/office/drawing/2014/main" id="{DE42CACB-F6C9-4B62-A9CA-E14379010210}"/>
            </a:ext>
          </a:extLst>
        </cdr:cNvPr>
        <cdr:cNvSpPr txBox="1"/>
      </cdr:nvSpPr>
      <cdr:spPr>
        <a:xfrm xmlns:a="http://schemas.openxmlformats.org/drawingml/2006/main">
          <a:off x="927092" y="603414"/>
          <a:ext cx="776844" cy="2411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l-GR" sz="1200" dirty="0">
              <a:effectLst/>
              <a:latin typeface="+mn-lt"/>
              <a:ea typeface="+mn-ea"/>
              <a:cs typeface="+mn-cs"/>
            </a:rPr>
            <a:t>Δ</a:t>
          </a:r>
          <a:r>
            <a:rPr lang="en-US" sz="1200" dirty="0">
              <a:effectLst/>
              <a:latin typeface="+mn-lt"/>
              <a:ea typeface="+mn-ea"/>
              <a:cs typeface="+mn-cs"/>
            </a:rPr>
            <a:t> = - 4.8</a:t>
          </a:r>
          <a:r>
            <a:rPr lang="en-US" sz="1200" dirty="0"/>
            <a:t>% </a:t>
          </a:r>
        </a:p>
      </cdr:txBody>
    </cdr:sp>
  </cdr:relSizeAnchor>
  <cdr:relSizeAnchor xmlns:cdr="http://schemas.openxmlformats.org/drawingml/2006/chartDrawing">
    <cdr:from>
      <cdr:x>0.42612</cdr:x>
      <cdr:y>0.16262</cdr:y>
    </cdr:from>
    <cdr:to>
      <cdr:x>0.57388</cdr:x>
      <cdr:y>0.24076</cdr:y>
    </cdr:to>
    <cdr:sp macro="" textlink="">
      <cdr:nvSpPr>
        <cdr:cNvPr id="4" name="TextBox 1">
          <a:extLst xmlns:a="http://schemas.openxmlformats.org/drawingml/2006/main">
            <a:ext uri="{FF2B5EF4-FFF2-40B4-BE49-F238E27FC236}">
              <a16:creationId xmlns:a16="http://schemas.microsoft.com/office/drawing/2014/main" id="{EA7DFC72-AB19-41C5-9176-3FEC88DFB30F}"/>
            </a:ext>
          </a:extLst>
        </cdr:cNvPr>
        <cdr:cNvSpPr txBox="1"/>
      </cdr:nvSpPr>
      <cdr:spPr>
        <a:xfrm xmlns:a="http://schemas.openxmlformats.org/drawingml/2006/main">
          <a:off x="3896441" y="743498"/>
          <a:ext cx="1351118" cy="3572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dirty="0">
              <a:effectLst/>
              <a:latin typeface="+mn-lt"/>
              <a:ea typeface="+mn-ea"/>
              <a:cs typeface="+mn-cs"/>
            </a:rPr>
            <a:t>Δ</a:t>
          </a:r>
          <a:r>
            <a:rPr lang="en-US" sz="1200" dirty="0">
              <a:effectLst/>
              <a:latin typeface="+mn-lt"/>
              <a:ea typeface="+mn-ea"/>
              <a:cs typeface="+mn-cs"/>
            </a:rPr>
            <a:t> = </a:t>
          </a:r>
          <a:r>
            <a:rPr lang="en-US" sz="1200" dirty="0"/>
            <a:t>- 6.3%</a:t>
          </a:r>
        </a:p>
      </cdr:txBody>
    </cdr:sp>
  </cdr:relSizeAnchor>
  <cdr:relSizeAnchor xmlns:cdr="http://schemas.openxmlformats.org/drawingml/2006/chartDrawing">
    <cdr:from>
      <cdr:x>0.75037</cdr:x>
      <cdr:y>0.26274</cdr:y>
    </cdr:from>
    <cdr:to>
      <cdr:x>0.8916</cdr:x>
      <cdr:y>0.34088</cdr:y>
    </cdr:to>
    <cdr:sp macro="" textlink="">
      <cdr:nvSpPr>
        <cdr:cNvPr id="6" name="TextBox 1">
          <a:extLst xmlns:a="http://schemas.openxmlformats.org/drawingml/2006/main">
            <a:ext uri="{FF2B5EF4-FFF2-40B4-BE49-F238E27FC236}">
              <a16:creationId xmlns:a16="http://schemas.microsoft.com/office/drawing/2014/main" id="{279E4C86-49B0-4344-9A4C-20B3500FF034}"/>
            </a:ext>
          </a:extLst>
        </cdr:cNvPr>
        <cdr:cNvSpPr txBox="1"/>
      </cdr:nvSpPr>
      <cdr:spPr>
        <a:xfrm xmlns:a="http://schemas.openxmlformats.org/drawingml/2006/main">
          <a:off x="6861388" y="1201258"/>
          <a:ext cx="1291407" cy="3572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dirty="0">
              <a:effectLst/>
              <a:latin typeface="+mn-lt"/>
              <a:ea typeface="+mn-ea"/>
              <a:cs typeface="+mn-cs"/>
            </a:rPr>
            <a:t>Δ</a:t>
          </a:r>
          <a:r>
            <a:rPr lang="en-US" sz="1200" dirty="0">
              <a:effectLst/>
              <a:latin typeface="+mn-lt"/>
              <a:ea typeface="+mn-ea"/>
              <a:cs typeface="+mn-cs"/>
            </a:rPr>
            <a:t> = </a:t>
          </a:r>
          <a:r>
            <a:rPr lang="en-US" sz="1200" dirty="0"/>
            <a:t>- 8.2% </a:t>
          </a:r>
        </a:p>
      </cdr:txBody>
    </cdr:sp>
  </cdr:relSizeAnchor>
</c:userShapes>
</file>

<file path=ppt/drawings/drawing14.xml><?xml version="1.0" encoding="utf-8"?>
<c:userShapes xmlns:c="http://schemas.openxmlformats.org/drawingml/2006/chart">
  <cdr:relSizeAnchor xmlns:cdr="http://schemas.openxmlformats.org/drawingml/2006/chartDrawing">
    <cdr:from>
      <cdr:x>0.13468</cdr:x>
      <cdr:y>0.30664</cdr:y>
    </cdr:from>
    <cdr:to>
      <cdr:x>0.25762</cdr:x>
      <cdr:y>0.38479</cdr:y>
    </cdr:to>
    <cdr:sp macro="" textlink="">
      <cdr:nvSpPr>
        <cdr:cNvPr id="2" name="TextBox 1">
          <a:extLst xmlns:a="http://schemas.openxmlformats.org/drawingml/2006/main">
            <a:ext uri="{FF2B5EF4-FFF2-40B4-BE49-F238E27FC236}">
              <a16:creationId xmlns:a16="http://schemas.microsoft.com/office/drawing/2014/main" id="{DE42CACB-F6C9-4B62-A9CA-E14379010210}"/>
            </a:ext>
          </a:extLst>
        </cdr:cNvPr>
        <cdr:cNvSpPr txBox="1"/>
      </cdr:nvSpPr>
      <cdr:spPr>
        <a:xfrm xmlns:a="http://schemas.openxmlformats.org/drawingml/2006/main">
          <a:off x="852584" y="946325"/>
          <a:ext cx="778249" cy="2411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l-GR" sz="1200" dirty="0">
              <a:effectLst/>
              <a:latin typeface="+mn-lt"/>
              <a:ea typeface="+mn-ea"/>
              <a:cs typeface="+mn-cs"/>
            </a:rPr>
            <a:t>Δ</a:t>
          </a:r>
          <a:r>
            <a:rPr lang="en-US" sz="1200" dirty="0">
              <a:effectLst/>
              <a:latin typeface="+mn-lt"/>
              <a:ea typeface="+mn-ea"/>
              <a:cs typeface="+mn-cs"/>
            </a:rPr>
            <a:t> = 0</a:t>
          </a:r>
          <a:r>
            <a:rPr lang="en-US" sz="1200" baseline="0" dirty="0">
              <a:effectLst/>
              <a:latin typeface="+mn-lt"/>
              <a:ea typeface="+mn-ea"/>
              <a:cs typeface="+mn-cs"/>
            </a:rPr>
            <a:t> </a:t>
          </a:r>
          <a:r>
            <a:rPr lang="en-US" sz="1200" dirty="0"/>
            <a:t>% </a:t>
          </a:r>
        </a:p>
      </cdr:txBody>
    </cdr:sp>
  </cdr:relSizeAnchor>
  <cdr:relSizeAnchor xmlns:cdr="http://schemas.openxmlformats.org/drawingml/2006/chartDrawing">
    <cdr:from>
      <cdr:x>0.41791</cdr:x>
      <cdr:y>0.2324</cdr:y>
    </cdr:from>
    <cdr:to>
      <cdr:x>0.56567</cdr:x>
      <cdr:y>0.31054</cdr:y>
    </cdr:to>
    <cdr:sp macro="" textlink="">
      <cdr:nvSpPr>
        <cdr:cNvPr id="4" name="TextBox 1">
          <a:extLst xmlns:a="http://schemas.openxmlformats.org/drawingml/2006/main">
            <a:ext uri="{FF2B5EF4-FFF2-40B4-BE49-F238E27FC236}">
              <a16:creationId xmlns:a16="http://schemas.microsoft.com/office/drawing/2014/main" id="{EA7DFC72-AB19-41C5-9176-3FEC88DFB30F}"/>
            </a:ext>
          </a:extLst>
        </cdr:cNvPr>
        <cdr:cNvSpPr txBox="1"/>
      </cdr:nvSpPr>
      <cdr:spPr>
        <a:xfrm xmlns:a="http://schemas.openxmlformats.org/drawingml/2006/main">
          <a:off x="2645485" y="717213"/>
          <a:ext cx="935368" cy="2411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28.8</a:t>
          </a:r>
          <a:r>
            <a:rPr lang="en-US" sz="1200"/>
            <a:t>%</a:t>
          </a:r>
        </a:p>
      </cdr:txBody>
    </cdr:sp>
  </cdr:relSizeAnchor>
  <cdr:relSizeAnchor xmlns:cdr="http://schemas.openxmlformats.org/drawingml/2006/chartDrawing">
    <cdr:from>
      <cdr:x>0.72611</cdr:x>
      <cdr:y>0.09565</cdr:y>
    </cdr:from>
    <cdr:to>
      <cdr:x>0.86734</cdr:x>
      <cdr:y>0.17379</cdr:y>
    </cdr:to>
    <cdr:sp macro="" textlink="">
      <cdr:nvSpPr>
        <cdr:cNvPr id="6" name="TextBox 1">
          <a:extLst xmlns:a="http://schemas.openxmlformats.org/drawingml/2006/main">
            <a:ext uri="{FF2B5EF4-FFF2-40B4-BE49-F238E27FC236}">
              <a16:creationId xmlns:a16="http://schemas.microsoft.com/office/drawing/2014/main" id="{279E4C86-49B0-4344-9A4C-20B3500FF034}"/>
            </a:ext>
          </a:extLst>
        </cdr:cNvPr>
        <cdr:cNvSpPr txBox="1"/>
      </cdr:nvSpPr>
      <cdr:spPr>
        <a:xfrm xmlns:a="http://schemas.openxmlformats.org/drawingml/2006/main">
          <a:off x="4596526" y="295195"/>
          <a:ext cx="894031" cy="2411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17.9</a:t>
          </a:r>
          <a:r>
            <a:rPr lang="en-US" sz="1200"/>
            <a:t>% </a:t>
          </a:r>
        </a:p>
      </cdr:txBody>
    </cdr:sp>
  </cdr:relSizeAnchor>
</c:userShapes>
</file>

<file path=ppt/drawings/drawing15.xml><?xml version="1.0" encoding="utf-8"?>
<c:userShapes xmlns:c="http://schemas.openxmlformats.org/drawingml/2006/chart">
  <cdr:relSizeAnchor xmlns:cdr="http://schemas.openxmlformats.org/drawingml/2006/chartDrawing">
    <cdr:from>
      <cdr:x>0.10967</cdr:x>
      <cdr:y>0.24959</cdr:y>
    </cdr:from>
    <cdr:to>
      <cdr:x>0.23261</cdr:x>
      <cdr:y>0.32774</cdr:y>
    </cdr:to>
    <cdr:sp macro="" textlink="">
      <cdr:nvSpPr>
        <cdr:cNvPr id="2" name="TextBox 1">
          <a:extLst xmlns:a="http://schemas.openxmlformats.org/drawingml/2006/main">
            <a:ext uri="{FF2B5EF4-FFF2-40B4-BE49-F238E27FC236}">
              <a16:creationId xmlns:a16="http://schemas.microsoft.com/office/drawing/2014/main" id="{DE42CACB-F6C9-4B62-A9CA-E14379010210}"/>
            </a:ext>
          </a:extLst>
        </cdr:cNvPr>
        <cdr:cNvSpPr txBox="1"/>
      </cdr:nvSpPr>
      <cdr:spPr>
        <a:xfrm xmlns:a="http://schemas.openxmlformats.org/drawingml/2006/main">
          <a:off x="1084600" y="1155728"/>
          <a:ext cx="1215871" cy="3618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4.3</a:t>
          </a:r>
          <a:r>
            <a:rPr lang="en-US" sz="1400" dirty="0"/>
            <a:t>% </a:t>
          </a:r>
        </a:p>
      </cdr:txBody>
    </cdr:sp>
  </cdr:relSizeAnchor>
  <cdr:relSizeAnchor xmlns:cdr="http://schemas.openxmlformats.org/drawingml/2006/chartDrawing">
    <cdr:from>
      <cdr:x>0.27388</cdr:x>
      <cdr:y>0.21053</cdr:y>
    </cdr:from>
    <cdr:to>
      <cdr:x>0.42157</cdr:x>
      <cdr:y>0.28867</cdr:y>
    </cdr:to>
    <cdr:sp macro="" textlink="">
      <cdr:nvSpPr>
        <cdr:cNvPr id="3" name="TextBox 1">
          <a:extLst xmlns:a="http://schemas.openxmlformats.org/drawingml/2006/main">
            <a:ext uri="{FF2B5EF4-FFF2-40B4-BE49-F238E27FC236}">
              <a16:creationId xmlns:a16="http://schemas.microsoft.com/office/drawing/2014/main" id="{6D8793F3-9F1A-4F01-BB72-8A6C7D0BFF49}"/>
            </a:ext>
          </a:extLst>
        </cdr:cNvPr>
        <cdr:cNvSpPr txBox="1"/>
      </cdr:nvSpPr>
      <cdr:spPr>
        <a:xfrm xmlns:a="http://schemas.openxmlformats.org/drawingml/2006/main">
          <a:off x="2708665" y="974838"/>
          <a:ext cx="1460648" cy="3618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2.2</a:t>
          </a:r>
          <a:r>
            <a:rPr lang="en-US" sz="1400" dirty="0"/>
            <a:t>% </a:t>
          </a:r>
        </a:p>
      </cdr:txBody>
    </cdr:sp>
  </cdr:relSizeAnchor>
  <cdr:relSizeAnchor xmlns:cdr="http://schemas.openxmlformats.org/drawingml/2006/chartDrawing">
    <cdr:from>
      <cdr:x>0.49513</cdr:x>
      <cdr:y>0.11215</cdr:y>
    </cdr:from>
    <cdr:to>
      <cdr:x>0.64289</cdr:x>
      <cdr:y>0.19029</cdr:y>
    </cdr:to>
    <cdr:sp macro="" textlink="">
      <cdr:nvSpPr>
        <cdr:cNvPr id="4" name="TextBox 1">
          <a:extLst xmlns:a="http://schemas.openxmlformats.org/drawingml/2006/main">
            <a:ext uri="{FF2B5EF4-FFF2-40B4-BE49-F238E27FC236}">
              <a16:creationId xmlns:a16="http://schemas.microsoft.com/office/drawing/2014/main" id="{EA7DFC72-AB19-41C5-9176-3FEC88DFB30F}"/>
            </a:ext>
          </a:extLst>
        </cdr:cNvPr>
        <cdr:cNvSpPr txBox="1"/>
      </cdr:nvSpPr>
      <cdr:spPr>
        <a:xfrm xmlns:a="http://schemas.openxmlformats.org/drawingml/2006/main">
          <a:off x="4896852" y="519289"/>
          <a:ext cx="1461340" cy="3618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4.1</a:t>
          </a:r>
          <a:r>
            <a:rPr lang="en-US" sz="1400" dirty="0"/>
            <a:t>%</a:t>
          </a:r>
        </a:p>
      </cdr:txBody>
    </cdr:sp>
  </cdr:relSizeAnchor>
  <cdr:relSizeAnchor xmlns:cdr="http://schemas.openxmlformats.org/drawingml/2006/chartDrawing">
    <cdr:from>
      <cdr:x>0.63184</cdr:x>
      <cdr:y>0.17584</cdr:y>
    </cdr:from>
    <cdr:to>
      <cdr:x>0.77404</cdr:x>
      <cdr:y>0.25399</cdr:y>
    </cdr:to>
    <cdr:sp macro="" textlink="">
      <cdr:nvSpPr>
        <cdr:cNvPr id="5" name="TextBox 1">
          <a:extLst xmlns:a="http://schemas.openxmlformats.org/drawingml/2006/main">
            <a:ext uri="{FF2B5EF4-FFF2-40B4-BE49-F238E27FC236}">
              <a16:creationId xmlns:a16="http://schemas.microsoft.com/office/drawing/2014/main" id="{532382B8-B982-4F3E-A8A3-6D9B498430FD}"/>
            </a:ext>
          </a:extLst>
        </cdr:cNvPr>
        <cdr:cNvSpPr txBox="1"/>
      </cdr:nvSpPr>
      <cdr:spPr>
        <a:xfrm xmlns:a="http://schemas.openxmlformats.org/drawingml/2006/main">
          <a:off x="6248904" y="814243"/>
          <a:ext cx="1406352" cy="3618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a:t>
          </a:r>
          <a:r>
            <a:rPr lang="en-US" sz="1400" dirty="0"/>
            <a:t>4.8% </a:t>
          </a:r>
        </a:p>
      </cdr:txBody>
    </cdr:sp>
  </cdr:relSizeAnchor>
  <cdr:relSizeAnchor xmlns:cdr="http://schemas.openxmlformats.org/drawingml/2006/chartDrawing">
    <cdr:from>
      <cdr:x>0.80669</cdr:x>
      <cdr:y>0.43336</cdr:y>
    </cdr:from>
    <cdr:to>
      <cdr:x>0.94792</cdr:x>
      <cdr:y>0.5115</cdr:y>
    </cdr:to>
    <cdr:sp macro="" textlink="">
      <cdr:nvSpPr>
        <cdr:cNvPr id="6" name="TextBox 1">
          <a:extLst xmlns:a="http://schemas.openxmlformats.org/drawingml/2006/main">
            <a:ext uri="{FF2B5EF4-FFF2-40B4-BE49-F238E27FC236}">
              <a16:creationId xmlns:a16="http://schemas.microsoft.com/office/drawing/2014/main" id="{279E4C86-49B0-4344-9A4C-20B3500FF034}"/>
            </a:ext>
          </a:extLst>
        </cdr:cNvPr>
        <cdr:cNvSpPr txBox="1"/>
      </cdr:nvSpPr>
      <cdr:spPr>
        <a:xfrm xmlns:a="http://schemas.openxmlformats.org/drawingml/2006/main">
          <a:off x="7978119" y="2006649"/>
          <a:ext cx="1396759" cy="3618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3.4</a:t>
          </a:r>
          <a:r>
            <a:rPr lang="en-US" sz="1400" dirty="0"/>
            <a:t>% </a:t>
          </a:r>
        </a:p>
      </cdr:txBody>
    </cdr:sp>
  </cdr:relSizeAnchor>
</c:userShapes>
</file>

<file path=ppt/drawings/drawing16.xml><?xml version="1.0" encoding="utf-8"?>
<c:userShapes xmlns:c="http://schemas.openxmlformats.org/drawingml/2006/chart">
  <cdr:relSizeAnchor xmlns:cdr="http://schemas.openxmlformats.org/drawingml/2006/chartDrawing">
    <cdr:from>
      <cdr:x>0.17578</cdr:x>
      <cdr:y>0.12735</cdr:y>
    </cdr:from>
    <cdr:to>
      <cdr:x>0.32354</cdr:x>
      <cdr:y>0.20549</cdr:y>
    </cdr:to>
    <cdr:sp macro="" textlink="">
      <cdr:nvSpPr>
        <cdr:cNvPr id="4" name="TextBox 1">
          <a:extLst xmlns:a="http://schemas.openxmlformats.org/drawingml/2006/main">
            <a:ext uri="{FF2B5EF4-FFF2-40B4-BE49-F238E27FC236}">
              <a16:creationId xmlns:a16="http://schemas.microsoft.com/office/drawing/2014/main" id="{EA7DFC72-AB19-41C5-9176-3FEC88DFB30F}"/>
            </a:ext>
          </a:extLst>
        </cdr:cNvPr>
        <cdr:cNvSpPr txBox="1"/>
      </cdr:nvSpPr>
      <cdr:spPr>
        <a:xfrm xmlns:a="http://schemas.openxmlformats.org/drawingml/2006/main">
          <a:off x="1123773" y="400064"/>
          <a:ext cx="944656" cy="2454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1.6</a:t>
          </a:r>
          <a:r>
            <a:rPr lang="en-US" sz="1400" dirty="0"/>
            <a:t>%</a:t>
          </a:r>
        </a:p>
      </cdr:txBody>
    </cdr:sp>
  </cdr:relSizeAnchor>
  <cdr:relSizeAnchor xmlns:cdr="http://schemas.openxmlformats.org/drawingml/2006/chartDrawing">
    <cdr:from>
      <cdr:x>0.4796</cdr:x>
      <cdr:y>0.11451</cdr:y>
    </cdr:from>
    <cdr:to>
      <cdr:x>0.6218</cdr:x>
      <cdr:y>0.19266</cdr:y>
    </cdr:to>
    <cdr:sp macro="" textlink="">
      <cdr:nvSpPr>
        <cdr:cNvPr id="5" name="TextBox 1">
          <a:extLst xmlns:a="http://schemas.openxmlformats.org/drawingml/2006/main">
            <a:ext uri="{FF2B5EF4-FFF2-40B4-BE49-F238E27FC236}">
              <a16:creationId xmlns:a16="http://schemas.microsoft.com/office/drawing/2014/main" id="{532382B8-B982-4F3E-A8A3-6D9B498430FD}"/>
            </a:ext>
          </a:extLst>
        </cdr:cNvPr>
        <cdr:cNvSpPr txBox="1"/>
      </cdr:nvSpPr>
      <cdr:spPr>
        <a:xfrm xmlns:a="http://schemas.openxmlformats.org/drawingml/2006/main">
          <a:off x="3066192" y="359700"/>
          <a:ext cx="909110" cy="2454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a:effectLst/>
              <a:latin typeface="+mn-lt"/>
              <a:ea typeface="+mn-ea"/>
              <a:cs typeface="+mn-cs"/>
            </a:rPr>
            <a:t>Δ</a:t>
          </a:r>
          <a:r>
            <a:rPr lang="en-US" sz="1400">
              <a:effectLst/>
              <a:latin typeface="+mn-lt"/>
              <a:ea typeface="+mn-ea"/>
              <a:cs typeface="+mn-cs"/>
            </a:rPr>
            <a:t> = </a:t>
          </a:r>
          <a:r>
            <a:rPr lang="en-US" sz="1400"/>
            <a:t>4.5% </a:t>
          </a:r>
        </a:p>
      </cdr:txBody>
    </cdr:sp>
  </cdr:relSizeAnchor>
  <cdr:relSizeAnchor xmlns:cdr="http://schemas.openxmlformats.org/drawingml/2006/chartDrawing">
    <cdr:from>
      <cdr:x>0.78817</cdr:x>
      <cdr:y>0.38869</cdr:y>
    </cdr:from>
    <cdr:to>
      <cdr:x>0.9294</cdr:x>
      <cdr:y>0.46683</cdr:y>
    </cdr:to>
    <cdr:sp macro="" textlink="">
      <cdr:nvSpPr>
        <cdr:cNvPr id="6" name="TextBox 1">
          <a:extLst xmlns:a="http://schemas.openxmlformats.org/drawingml/2006/main">
            <a:ext uri="{FF2B5EF4-FFF2-40B4-BE49-F238E27FC236}">
              <a16:creationId xmlns:a16="http://schemas.microsoft.com/office/drawing/2014/main" id="{279E4C86-49B0-4344-9A4C-20B3500FF034}"/>
            </a:ext>
          </a:extLst>
        </cdr:cNvPr>
        <cdr:cNvSpPr txBox="1"/>
      </cdr:nvSpPr>
      <cdr:spPr>
        <a:xfrm xmlns:a="http://schemas.openxmlformats.org/drawingml/2006/main">
          <a:off x="5038926" y="1221004"/>
          <a:ext cx="902909" cy="245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a:effectLst/>
              <a:latin typeface="+mn-lt"/>
              <a:ea typeface="+mn-ea"/>
              <a:cs typeface="+mn-cs"/>
            </a:rPr>
            <a:t>Δ</a:t>
          </a:r>
          <a:r>
            <a:rPr lang="en-US" sz="1400">
              <a:effectLst/>
              <a:latin typeface="+mn-lt"/>
              <a:ea typeface="+mn-ea"/>
              <a:cs typeface="+mn-cs"/>
            </a:rPr>
            <a:t> = 9.1</a:t>
          </a:r>
          <a:r>
            <a:rPr lang="en-US" sz="1400"/>
            <a:t>% </a:t>
          </a:r>
        </a:p>
      </cdr:txBody>
    </cdr:sp>
  </cdr:relSizeAnchor>
</c:userShapes>
</file>

<file path=ppt/drawings/drawing2.xml><?xml version="1.0" encoding="utf-8"?>
<c:userShapes xmlns:c="http://schemas.openxmlformats.org/drawingml/2006/chart">
  <cdr:relSizeAnchor xmlns:cdr="http://schemas.openxmlformats.org/drawingml/2006/chartDrawing">
    <cdr:from>
      <cdr:x>0.47582</cdr:x>
      <cdr:y>0.02475</cdr:y>
    </cdr:from>
    <cdr:to>
      <cdr:x>0.9171</cdr:x>
      <cdr:y>0.15195</cdr:y>
    </cdr:to>
    <cdr:sp macro="" textlink="">
      <cdr:nvSpPr>
        <cdr:cNvPr id="2" name="TextBox 1">
          <a:extLst xmlns:a="http://schemas.openxmlformats.org/drawingml/2006/main">
            <a:ext uri="{FF2B5EF4-FFF2-40B4-BE49-F238E27FC236}">
              <a16:creationId xmlns:a16="http://schemas.microsoft.com/office/drawing/2014/main" id="{8E59204E-1550-4A89-B342-3C18303D7966}"/>
            </a:ext>
          </a:extLst>
        </cdr:cNvPr>
        <cdr:cNvSpPr txBox="1"/>
      </cdr:nvSpPr>
      <cdr:spPr>
        <a:xfrm xmlns:a="http://schemas.openxmlformats.org/drawingml/2006/main">
          <a:off x="2164582" y="83441"/>
          <a:ext cx="2007421" cy="4287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- 18.4% (</a:t>
          </a:r>
          <a:r>
            <a:rPr lang="en-US" sz="1400" i="1" dirty="0"/>
            <a:t>P ≤ 0.10)</a:t>
          </a:r>
          <a:endParaRPr lang="en-US" sz="1400" dirty="0"/>
        </a:p>
      </cdr:txBody>
    </cdr:sp>
  </cdr:relSizeAnchor>
</c:userShapes>
</file>

<file path=ppt/drawings/drawing3.xml><?xml version="1.0" encoding="utf-8"?>
<c:userShapes xmlns:c="http://schemas.openxmlformats.org/drawingml/2006/chart">
  <cdr:relSizeAnchor xmlns:cdr="http://schemas.openxmlformats.org/drawingml/2006/chartDrawing">
    <cdr:from>
      <cdr:x>0.48699</cdr:x>
      <cdr:y>0.04058</cdr:y>
    </cdr:from>
    <cdr:to>
      <cdr:x>0.92826</cdr:x>
      <cdr:y>0.17018</cdr:y>
    </cdr:to>
    <cdr:sp macro="" textlink="">
      <cdr:nvSpPr>
        <cdr:cNvPr id="2" name="TextBox 1">
          <a:extLst xmlns:a="http://schemas.openxmlformats.org/drawingml/2006/main">
            <a:ext uri="{FF2B5EF4-FFF2-40B4-BE49-F238E27FC236}">
              <a16:creationId xmlns:a16="http://schemas.microsoft.com/office/drawing/2014/main" id="{49356943-57A4-45D9-967C-3E4E7E39CAFA}"/>
            </a:ext>
          </a:extLst>
        </cdr:cNvPr>
        <cdr:cNvSpPr txBox="1"/>
      </cdr:nvSpPr>
      <cdr:spPr>
        <a:xfrm xmlns:a="http://schemas.openxmlformats.org/drawingml/2006/main">
          <a:off x="2215382" y="134241"/>
          <a:ext cx="2007421" cy="4287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- 0.26</a:t>
          </a:r>
          <a:r>
            <a:rPr lang="en-US" sz="1400" baseline="30000" dirty="0"/>
            <a:t>o</a:t>
          </a:r>
          <a:r>
            <a:rPr lang="en-US" sz="1400" dirty="0"/>
            <a:t>C (</a:t>
          </a:r>
          <a:r>
            <a:rPr lang="en-US" sz="1400" i="1" dirty="0"/>
            <a:t>P ≤ 0.10)</a:t>
          </a:r>
          <a:endParaRPr lang="en-US" sz="1400" dirty="0"/>
        </a:p>
      </cdr:txBody>
    </cdr:sp>
  </cdr:relSizeAnchor>
</c:userShapes>
</file>

<file path=ppt/drawings/drawing4.xml><?xml version="1.0" encoding="utf-8"?>
<c:userShapes xmlns:c="http://schemas.openxmlformats.org/drawingml/2006/chart">
  <cdr:relSizeAnchor xmlns:cdr="http://schemas.openxmlformats.org/drawingml/2006/chartDrawing">
    <cdr:from>
      <cdr:x>0.14116</cdr:x>
      <cdr:y>0.16734</cdr:y>
    </cdr:from>
    <cdr:to>
      <cdr:x>0.35271</cdr:x>
      <cdr:y>0.2591</cdr:y>
    </cdr:to>
    <cdr:sp macro="" textlink="">
      <cdr:nvSpPr>
        <cdr:cNvPr id="2" name="TextBox 1">
          <a:extLst xmlns:a="http://schemas.openxmlformats.org/drawingml/2006/main">
            <a:ext uri="{FF2B5EF4-FFF2-40B4-BE49-F238E27FC236}">
              <a16:creationId xmlns:a16="http://schemas.microsoft.com/office/drawing/2014/main" id="{EFCB8EAA-14C8-45F7-9262-960C59133CB1}"/>
            </a:ext>
          </a:extLst>
        </cdr:cNvPr>
        <cdr:cNvSpPr txBox="1"/>
      </cdr:nvSpPr>
      <cdr:spPr>
        <a:xfrm xmlns:a="http://schemas.openxmlformats.org/drawingml/2006/main">
          <a:off x="991528" y="787414"/>
          <a:ext cx="1485939" cy="4317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t>+ 10.6 </a:t>
          </a:r>
          <a:r>
            <a:rPr lang="en-US" sz="1600" dirty="0" err="1"/>
            <a:t>lbs</a:t>
          </a:r>
          <a:r>
            <a:rPr lang="en-US" sz="1600" dirty="0"/>
            <a:t>/day</a:t>
          </a:r>
        </a:p>
      </cdr:txBody>
    </cdr:sp>
  </cdr:relSizeAnchor>
  <cdr:relSizeAnchor xmlns:cdr="http://schemas.openxmlformats.org/drawingml/2006/chartDrawing">
    <cdr:from>
      <cdr:x>0.34005</cdr:x>
      <cdr:y>0.12685</cdr:y>
    </cdr:from>
    <cdr:to>
      <cdr:x>0.56606</cdr:x>
      <cdr:y>0.21862</cdr:y>
    </cdr:to>
    <cdr:sp macro="" textlink="">
      <cdr:nvSpPr>
        <cdr:cNvPr id="3" name="TextBox 1">
          <a:extLst xmlns:a="http://schemas.openxmlformats.org/drawingml/2006/main">
            <a:ext uri="{FF2B5EF4-FFF2-40B4-BE49-F238E27FC236}">
              <a16:creationId xmlns:a16="http://schemas.microsoft.com/office/drawing/2014/main" id="{C6112333-975B-48B6-ADA7-7B1F81045736}"/>
            </a:ext>
          </a:extLst>
        </cdr:cNvPr>
        <cdr:cNvSpPr txBox="1"/>
      </cdr:nvSpPr>
      <cdr:spPr>
        <a:xfrm xmlns:a="http://schemas.openxmlformats.org/drawingml/2006/main">
          <a:off x="2388542" y="596892"/>
          <a:ext cx="1587506" cy="4318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+ 11.9 </a:t>
          </a:r>
          <a:r>
            <a:rPr lang="en-US" sz="1600" dirty="0" err="1"/>
            <a:t>lbs</a:t>
          </a:r>
          <a:r>
            <a:rPr lang="en-US" sz="1600" dirty="0"/>
            <a:t>/day</a:t>
          </a:r>
        </a:p>
      </cdr:txBody>
    </cdr:sp>
  </cdr:relSizeAnchor>
  <cdr:relSizeAnchor xmlns:cdr="http://schemas.openxmlformats.org/drawingml/2006/chartDrawing">
    <cdr:from>
      <cdr:x>0.75772</cdr:x>
      <cdr:y>0.19162</cdr:y>
    </cdr:from>
    <cdr:to>
      <cdr:x>0.9765</cdr:x>
      <cdr:y>0.28339</cdr:y>
    </cdr:to>
    <cdr:sp macro="" textlink="">
      <cdr:nvSpPr>
        <cdr:cNvPr id="4" name="TextBox 1">
          <a:extLst xmlns:a="http://schemas.openxmlformats.org/drawingml/2006/main">
            <a:ext uri="{FF2B5EF4-FFF2-40B4-BE49-F238E27FC236}">
              <a16:creationId xmlns:a16="http://schemas.microsoft.com/office/drawing/2014/main" id="{55873215-22C0-4235-800A-017A1D7639A4}"/>
            </a:ext>
          </a:extLst>
        </cdr:cNvPr>
        <cdr:cNvSpPr txBox="1"/>
      </cdr:nvSpPr>
      <cdr:spPr>
        <a:xfrm xmlns:a="http://schemas.openxmlformats.org/drawingml/2006/main">
          <a:off x="5322253" y="901699"/>
          <a:ext cx="1536700" cy="431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+ 10.1 </a:t>
          </a:r>
          <a:r>
            <a:rPr lang="en-US" sz="1600" dirty="0" err="1"/>
            <a:t>lbs</a:t>
          </a:r>
          <a:r>
            <a:rPr lang="en-US" sz="1600" dirty="0"/>
            <a:t>/day</a:t>
          </a:r>
        </a:p>
      </cdr:txBody>
    </cdr:sp>
  </cdr:relSizeAnchor>
  <cdr:relSizeAnchor xmlns:cdr="http://schemas.openxmlformats.org/drawingml/2006/chartDrawing">
    <cdr:from>
      <cdr:x>0.75953</cdr:x>
      <cdr:y>0</cdr:y>
    </cdr:from>
    <cdr:to>
      <cdr:x>0.9783</cdr:x>
      <cdr:y>0.09176</cdr:y>
    </cdr:to>
    <cdr:sp macro="" textlink="">
      <cdr:nvSpPr>
        <cdr:cNvPr id="5" name="TextBox 1">
          <a:extLst xmlns:a="http://schemas.openxmlformats.org/drawingml/2006/main">
            <a:ext uri="{FF2B5EF4-FFF2-40B4-BE49-F238E27FC236}">
              <a16:creationId xmlns:a16="http://schemas.microsoft.com/office/drawing/2014/main" id="{12B46686-B23A-4E05-B004-36B40B32ED2A}"/>
            </a:ext>
          </a:extLst>
        </cdr:cNvPr>
        <cdr:cNvSpPr txBox="1"/>
      </cdr:nvSpPr>
      <cdr:spPr>
        <a:xfrm xmlns:a="http://schemas.openxmlformats.org/drawingml/2006/main">
          <a:off x="5334953" y="0"/>
          <a:ext cx="1536700" cy="431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HT: </a:t>
          </a:r>
          <a:r>
            <a:rPr lang="en-US" sz="1400" i="1" dirty="0"/>
            <a:t>P</a:t>
          </a:r>
          <a:r>
            <a:rPr lang="en-US" sz="1400" dirty="0"/>
            <a:t>=0.09</a:t>
          </a:r>
        </a:p>
        <a:p xmlns:a="http://schemas.openxmlformats.org/drawingml/2006/main">
          <a:pPr algn="ctr"/>
          <a:r>
            <a:rPr lang="en-US" sz="1400" dirty="0"/>
            <a:t>OG: </a:t>
          </a:r>
          <a:r>
            <a:rPr lang="en-US" sz="1400" i="1" dirty="0"/>
            <a:t>P</a:t>
          </a:r>
          <a:r>
            <a:rPr lang="en-US" sz="1400" dirty="0"/>
            <a:t>=0.10</a:t>
          </a:r>
        </a:p>
        <a:p xmlns:a="http://schemas.openxmlformats.org/drawingml/2006/main">
          <a:pPr algn="ctr"/>
          <a:r>
            <a:rPr lang="en-US" sz="1400" dirty="0"/>
            <a:t>HT x OG: 0.25</a:t>
          </a:r>
        </a:p>
      </cdr:txBody>
    </cdr:sp>
  </cdr:relSizeAnchor>
</c:userShapes>
</file>

<file path=ppt/drawings/drawing5.xml><?xml version="1.0" encoding="utf-8"?>
<c:userShapes xmlns:c="http://schemas.openxmlformats.org/drawingml/2006/chart">
  <cdr:relSizeAnchor xmlns:cdr="http://schemas.openxmlformats.org/drawingml/2006/chartDrawing">
    <cdr:from>
      <cdr:x>0.35815</cdr:x>
      <cdr:y>0.34439</cdr:y>
    </cdr:from>
    <cdr:to>
      <cdr:x>0.48109</cdr:x>
      <cdr:y>0.42253</cdr:y>
    </cdr:to>
    <cdr:sp macro="" textlink="">
      <cdr:nvSpPr>
        <cdr:cNvPr id="3" name="TextBox 1">
          <a:extLst xmlns:a="http://schemas.openxmlformats.org/drawingml/2006/main">
            <a:ext uri="{FF2B5EF4-FFF2-40B4-BE49-F238E27FC236}">
              <a16:creationId xmlns:a16="http://schemas.microsoft.com/office/drawing/2014/main" id="{6D8793F3-9F1A-4F01-BB72-8A6C7D0BFF49}"/>
            </a:ext>
          </a:extLst>
        </cdr:cNvPr>
        <cdr:cNvSpPr txBox="1"/>
      </cdr:nvSpPr>
      <cdr:spPr>
        <a:xfrm xmlns:a="http://schemas.openxmlformats.org/drawingml/2006/main">
          <a:off x="3875326" y="1736049"/>
          <a:ext cx="1330260" cy="3938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600">
              <a:effectLst/>
              <a:latin typeface="+mn-lt"/>
              <a:ea typeface="+mn-ea"/>
              <a:cs typeface="+mn-cs"/>
            </a:rPr>
            <a:t>Δ</a:t>
          </a:r>
          <a:r>
            <a:rPr lang="en-US" sz="1600">
              <a:effectLst/>
              <a:latin typeface="+mn-lt"/>
              <a:ea typeface="+mn-ea"/>
              <a:cs typeface="+mn-cs"/>
            </a:rPr>
            <a:t> = - 12.3 </a:t>
          </a:r>
          <a:r>
            <a:rPr lang="en-US" sz="1600"/>
            <a:t>% </a:t>
          </a:r>
        </a:p>
      </cdr:txBody>
    </cdr:sp>
  </cdr:relSizeAnchor>
  <cdr:relSizeAnchor xmlns:cdr="http://schemas.openxmlformats.org/drawingml/2006/chartDrawing">
    <cdr:from>
      <cdr:x>0.54929</cdr:x>
      <cdr:y>0.42558</cdr:y>
    </cdr:from>
    <cdr:to>
      <cdr:x>0.67223</cdr:x>
      <cdr:y>0.50373</cdr:y>
    </cdr:to>
    <cdr:sp macro="" textlink="">
      <cdr:nvSpPr>
        <cdr:cNvPr id="5" name="TextBox 1">
          <a:extLst xmlns:a="http://schemas.openxmlformats.org/drawingml/2006/main">
            <a:ext uri="{FF2B5EF4-FFF2-40B4-BE49-F238E27FC236}">
              <a16:creationId xmlns:a16="http://schemas.microsoft.com/office/drawing/2014/main" id="{532382B8-B982-4F3E-A8A3-6D9B498430FD}"/>
            </a:ext>
          </a:extLst>
        </cdr:cNvPr>
        <cdr:cNvSpPr txBox="1"/>
      </cdr:nvSpPr>
      <cdr:spPr>
        <a:xfrm xmlns:a="http://schemas.openxmlformats.org/drawingml/2006/main">
          <a:off x="5943538" y="2145322"/>
          <a:ext cx="1330259" cy="3939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600">
              <a:effectLst/>
              <a:latin typeface="+mn-lt"/>
              <a:ea typeface="+mn-ea"/>
              <a:cs typeface="+mn-cs"/>
            </a:rPr>
            <a:t>Δ</a:t>
          </a:r>
          <a:r>
            <a:rPr lang="en-US" sz="1600">
              <a:effectLst/>
              <a:latin typeface="+mn-lt"/>
              <a:ea typeface="+mn-ea"/>
              <a:cs typeface="+mn-cs"/>
            </a:rPr>
            <a:t> = </a:t>
          </a:r>
          <a:r>
            <a:rPr lang="en-US" sz="1600"/>
            <a:t>- 12.7% </a:t>
          </a:r>
        </a:p>
      </cdr:txBody>
    </cdr:sp>
  </cdr:relSizeAnchor>
  <cdr:relSizeAnchor xmlns:cdr="http://schemas.openxmlformats.org/drawingml/2006/chartDrawing">
    <cdr:from>
      <cdr:x>0.7887</cdr:x>
      <cdr:y>0.30521</cdr:y>
    </cdr:from>
    <cdr:to>
      <cdr:x>0.91164</cdr:x>
      <cdr:y>0.38336</cdr:y>
    </cdr:to>
    <cdr:sp macro="" textlink="">
      <cdr:nvSpPr>
        <cdr:cNvPr id="4" name="TextBox 1">
          <a:extLst xmlns:a="http://schemas.openxmlformats.org/drawingml/2006/main">
            <a:ext uri="{FF2B5EF4-FFF2-40B4-BE49-F238E27FC236}">
              <a16:creationId xmlns:a16="http://schemas.microsoft.com/office/drawing/2014/main" id="{CFFE6418-A654-4CEE-8A37-4B50C056311B}"/>
            </a:ext>
          </a:extLst>
        </cdr:cNvPr>
        <cdr:cNvSpPr txBox="1"/>
      </cdr:nvSpPr>
      <cdr:spPr>
        <a:xfrm xmlns:a="http://schemas.openxmlformats.org/drawingml/2006/main">
          <a:off x="8534093" y="1538529"/>
          <a:ext cx="1330259" cy="3939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600" dirty="0">
              <a:effectLst/>
              <a:latin typeface="+mn-lt"/>
              <a:ea typeface="+mn-ea"/>
              <a:cs typeface="+mn-cs"/>
            </a:rPr>
            <a:t>Δ</a:t>
          </a:r>
          <a:r>
            <a:rPr lang="en-US" sz="1600" dirty="0">
              <a:effectLst/>
              <a:latin typeface="+mn-lt"/>
              <a:ea typeface="+mn-ea"/>
              <a:cs typeface="+mn-cs"/>
            </a:rPr>
            <a:t> = 6.0</a:t>
          </a:r>
          <a:r>
            <a:rPr lang="en-US" sz="1600" baseline="0" dirty="0">
              <a:effectLst/>
              <a:latin typeface="+mn-lt"/>
              <a:ea typeface="+mn-ea"/>
              <a:cs typeface="+mn-cs"/>
            </a:rPr>
            <a:t> </a:t>
          </a:r>
          <a:r>
            <a:rPr lang="en-US" sz="1600" dirty="0"/>
            <a:t>% </a:t>
          </a:r>
        </a:p>
      </cdr:txBody>
    </cdr:sp>
  </cdr:relSizeAnchor>
  <cdr:relSizeAnchor xmlns:cdr="http://schemas.openxmlformats.org/drawingml/2006/chartDrawing">
    <cdr:from>
      <cdr:x>0.09915</cdr:x>
      <cdr:y>0.12514</cdr:y>
    </cdr:from>
    <cdr:to>
      <cdr:x>0.22209</cdr:x>
      <cdr:y>0.20328</cdr:y>
    </cdr:to>
    <cdr:sp macro="" textlink="">
      <cdr:nvSpPr>
        <cdr:cNvPr id="6" name="TextBox 1">
          <a:extLst xmlns:a="http://schemas.openxmlformats.org/drawingml/2006/main">
            <a:ext uri="{FF2B5EF4-FFF2-40B4-BE49-F238E27FC236}">
              <a16:creationId xmlns:a16="http://schemas.microsoft.com/office/drawing/2014/main" id="{BC1A2932-5F3E-4A3B-B577-AE45F40383C8}"/>
            </a:ext>
          </a:extLst>
        </cdr:cNvPr>
        <cdr:cNvSpPr txBox="1"/>
      </cdr:nvSpPr>
      <cdr:spPr>
        <a:xfrm xmlns:a="http://schemas.openxmlformats.org/drawingml/2006/main">
          <a:off x="1072843" y="630827"/>
          <a:ext cx="1330260" cy="3938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600" dirty="0">
              <a:effectLst/>
              <a:latin typeface="+mn-lt"/>
              <a:ea typeface="+mn-ea"/>
              <a:cs typeface="+mn-cs"/>
            </a:rPr>
            <a:t>Δ</a:t>
          </a:r>
          <a:r>
            <a:rPr lang="en-US" sz="1600" dirty="0">
              <a:effectLst/>
              <a:latin typeface="+mn-lt"/>
              <a:ea typeface="+mn-ea"/>
              <a:cs typeface="+mn-cs"/>
            </a:rPr>
            <a:t> = - 11.7 </a:t>
          </a:r>
          <a:r>
            <a:rPr lang="en-US" sz="1600" dirty="0"/>
            <a:t>% </a:t>
          </a:r>
        </a:p>
      </cdr:txBody>
    </cdr:sp>
  </cdr:relSizeAnchor>
</c:userShapes>
</file>

<file path=ppt/drawings/drawing6.xml><?xml version="1.0" encoding="utf-8"?>
<c:userShapes xmlns:c="http://schemas.openxmlformats.org/drawingml/2006/chart">
  <cdr:relSizeAnchor xmlns:cdr="http://schemas.openxmlformats.org/drawingml/2006/chartDrawing">
    <cdr:from>
      <cdr:x>0.08039</cdr:x>
      <cdr:y>0.43335</cdr:y>
    </cdr:from>
    <cdr:to>
      <cdr:x>0.20333</cdr:x>
      <cdr:y>0.5115</cdr:y>
    </cdr:to>
    <cdr:sp macro="" textlink="">
      <cdr:nvSpPr>
        <cdr:cNvPr id="2" name="TextBox 1">
          <a:extLst xmlns:a="http://schemas.openxmlformats.org/drawingml/2006/main">
            <a:ext uri="{FF2B5EF4-FFF2-40B4-BE49-F238E27FC236}">
              <a16:creationId xmlns:a16="http://schemas.microsoft.com/office/drawing/2014/main" id="{DE42CACB-F6C9-4B62-A9CA-E14379010210}"/>
            </a:ext>
          </a:extLst>
        </cdr:cNvPr>
        <cdr:cNvSpPr txBox="1"/>
      </cdr:nvSpPr>
      <cdr:spPr>
        <a:xfrm xmlns:a="http://schemas.openxmlformats.org/drawingml/2006/main">
          <a:off x="614708" y="1340670"/>
          <a:ext cx="940082" cy="2417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l-GR" sz="1200" dirty="0">
              <a:effectLst/>
              <a:latin typeface="+mn-lt"/>
              <a:ea typeface="+mn-ea"/>
              <a:cs typeface="+mn-cs"/>
            </a:rPr>
            <a:t>Δ</a:t>
          </a:r>
          <a:r>
            <a:rPr lang="en-US" sz="1200" dirty="0">
              <a:effectLst/>
              <a:latin typeface="+mn-lt"/>
              <a:ea typeface="+mn-ea"/>
              <a:cs typeface="+mn-cs"/>
            </a:rPr>
            <a:t> = </a:t>
          </a:r>
          <a:r>
            <a:rPr lang="en-US" sz="1200" dirty="0"/>
            <a:t>- 20.8% </a:t>
          </a:r>
        </a:p>
      </cdr:txBody>
    </cdr:sp>
  </cdr:relSizeAnchor>
  <cdr:relSizeAnchor xmlns:cdr="http://schemas.openxmlformats.org/drawingml/2006/chartDrawing">
    <cdr:from>
      <cdr:x>0.25092</cdr:x>
      <cdr:y>0.49266</cdr:y>
    </cdr:from>
    <cdr:to>
      <cdr:x>0.37386</cdr:x>
      <cdr:y>0.5708</cdr:y>
    </cdr:to>
    <cdr:sp macro="" textlink="">
      <cdr:nvSpPr>
        <cdr:cNvPr id="3" name="TextBox 1">
          <a:extLst xmlns:a="http://schemas.openxmlformats.org/drawingml/2006/main">
            <a:ext uri="{FF2B5EF4-FFF2-40B4-BE49-F238E27FC236}">
              <a16:creationId xmlns:a16="http://schemas.microsoft.com/office/drawing/2014/main" id="{6D8793F3-9F1A-4F01-BB72-8A6C7D0BFF49}"/>
            </a:ext>
          </a:extLst>
        </cdr:cNvPr>
        <cdr:cNvSpPr txBox="1"/>
      </cdr:nvSpPr>
      <cdr:spPr>
        <a:xfrm xmlns:a="http://schemas.openxmlformats.org/drawingml/2006/main">
          <a:off x="1918691" y="1524158"/>
          <a:ext cx="940081" cy="2417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0.0% </a:t>
          </a:r>
        </a:p>
      </cdr:txBody>
    </cdr:sp>
  </cdr:relSizeAnchor>
  <cdr:relSizeAnchor xmlns:cdr="http://schemas.openxmlformats.org/drawingml/2006/chartDrawing">
    <cdr:from>
      <cdr:x>0.47373</cdr:x>
      <cdr:y>0.34604</cdr:y>
    </cdr:from>
    <cdr:to>
      <cdr:x>0.59667</cdr:x>
      <cdr:y>0.42418</cdr:y>
    </cdr:to>
    <cdr:sp macro="" textlink="">
      <cdr:nvSpPr>
        <cdr:cNvPr id="4" name="TextBox 1">
          <a:extLst xmlns:a="http://schemas.openxmlformats.org/drawingml/2006/main">
            <a:ext uri="{FF2B5EF4-FFF2-40B4-BE49-F238E27FC236}">
              <a16:creationId xmlns:a16="http://schemas.microsoft.com/office/drawing/2014/main" id="{EA7DFC72-AB19-41C5-9176-3FEC88DFB30F}"/>
            </a:ext>
          </a:extLst>
        </cdr:cNvPr>
        <cdr:cNvSpPr txBox="1"/>
      </cdr:nvSpPr>
      <cdr:spPr>
        <a:xfrm xmlns:a="http://schemas.openxmlformats.org/drawingml/2006/main">
          <a:off x="3622428" y="1070562"/>
          <a:ext cx="940081" cy="2417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- 2.7% </a:t>
          </a:r>
        </a:p>
      </cdr:txBody>
    </cdr:sp>
  </cdr:relSizeAnchor>
  <cdr:relSizeAnchor xmlns:cdr="http://schemas.openxmlformats.org/drawingml/2006/chartDrawing">
    <cdr:from>
      <cdr:x>0.62786</cdr:x>
      <cdr:y>0.32949</cdr:y>
    </cdr:from>
    <cdr:to>
      <cdr:x>0.7508</cdr:x>
      <cdr:y>0.40764</cdr:y>
    </cdr:to>
    <cdr:sp macro="" textlink="">
      <cdr:nvSpPr>
        <cdr:cNvPr id="5" name="TextBox 1">
          <a:extLst xmlns:a="http://schemas.openxmlformats.org/drawingml/2006/main">
            <a:ext uri="{FF2B5EF4-FFF2-40B4-BE49-F238E27FC236}">
              <a16:creationId xmlns:a16="http://schemas.microsoft.com/office/drawing/2014/main" id="{532382B8-B982-4F3E-A8A3-6D9B498430FD}"/>
            </a:ext>
          </a:extLst>
        </cdr:cNvPr>
        <cdr:cNvSpPr txBox="1"/>
      </cdr:nvSpPr>
      <cdr:spPr>
        <a:xfrm xmlns:a="http://schemas.openxmlformats.org/drawingml/2006/main">
          <a:off x="7102562" y="1462815"/>
          <a:ext cx="1390747" cy="3469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dirty="0">
              <a:effectLst/>
              <a:latin typeface="+mn-lt"/>
              <a:ea typeface="+mn-ea"/>
              <a:cs typeface="+mn-cs"/>
            </a:rPr>
            <a:t>Δ</a:t>
          </a:r>
          <a:r>
            <a:rPr lang="en-US" sz="1200" dirty="0">
              <a:effectLst/>
              <a:latin typeface="+mn-lt"/>
              <a:ea typeface="+mn-ea"/>
              <a:cs typeface="+mn-cs"/>
            </a:rPr>
            <a:t> = </a:t>
          </a:r>
          <a:r>
            <a:rPr lang="en-US" sz="1200" dirty="0"/>
            <a:t>- 36.8% </a:t>
          </a:r>
        </a:p>
      </cdr:txBody>
    </cdr:sp>
  </cdr:relSizeAnchor>
  <cdr:relSizeAnchor xmlns:cdr="http://schemas.openxmlformats.org/drawingml/2006/chartDrawing">
    <cdr:from>
      <cdr:x>0.81078</cdr:x>
      <cdr:y>0.13127</cdr:y>
    </cdr:from>
    <cdr:to>
      <cdr:x>0.93372</cdr:x>
      <cdr:y>0.20941</cdr:y>
    </cdr:to>
    <cdr:sp macro="" textlink="">
      <cdr:nvSpPr>
        <cdr:cNvPr id="6" name="TextBox 1">
          <a:extLst xmlns:a="http://schemas.openxmlformats.org/drawingml/2006/main">
            <a:ext uri="{FF2B5EF4-FFF2-40B4-BE49-F238E27FC236}">
              <a16:creationId xmlns:a16="http://schemas.microsoft.com/office/drawing/2014/main" id="{279E4C86-49B0-4344-9A4C-20B3500FF034}"/>
            </a:ext>
          </a:extLst>
        </cdr:cNvPr>
        <cdr:cNvSpPr txBox="1"/>
      </cdr:nvSpPr>
      <cdr:spPr>
        <a:xfrm xmlns:a="http://schemas.openxmlformats.org/drawingml/2006/main">
          <a:off x="6199757" y="406128"/>
          <a:ext cx="940082" cy="2417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- 33.3% </a:t>
          </a:r>
        </a:p>
      </cdr:txBody>
    </cdr:sp>
  </cdr:relSizeAnchor>
</c:userShapes>
</file>

<file path=ppt/drawings/drawing7.xml><?xml version="1.0" encoding="utf-8"?>
<c:userShapes xmlns:c="http://schemas.openxmlformats.org/drawingml/2006/chart">
  <cdr:relSizeAnchor xmlns:cdr="http://schemas.openxmlformats.org/drawingml/2006/chartDrawing">
    <cdr:from>
      <cdr:x>0.11657</cdr:x>
      <cdr:y>0.23565</cdr:y>
    </cdr:from>
    <cdr:to>
      <cdr:x>0.23951</cdr:x>
      <cdr:y>0.3138</cdr:y>
    </cdr:to>
    <cdr:sp macro="" textlink="">
      <cdr:nvSpPr>
        <cdr:cNvPr id="2" name="TextBox 1">
          <a:extLst xmlns:a="http://schemas.openxmlformats.org/drawingml/2006/main">
            <a:ext uri="{FF2B5EF4-FFF2-40B4-BE49-F238E27FC236}">
              <a16:creationId xmlns:a16="http://schemas.microsoft.com/office/drawing/2014/main" id="{DE42CACB-F6C9-4B62-A9CA-E14379010210}"/>
            </a:ext>
          </a:extLst>
        </cdr:cNvPr>
        <cdr:cNvSpPr txBox="1"/>
      </cdr:nvSpPr>
      <cdr:spPr>
        <a:xfrm xmlns:a="http://schemas.openxmlformats.org/drawingml/2006/main">
          <a:off x="705268" y="735319"/>
          <a:ext cx="743821" cy="2438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l-GR" sz="1200" dirty="0">
              <a:effectLst/>
              <a:latin typeface="+mn-lt"/>
              <a:ea typeface="+mn-ea"/>
              <a:cs typeface="+mn-cs"/>
            </a:rPr>
            <a:t>Δ</a:t>
          </a:r>
          <a:r>
            <a:rPr lang="en-US" sz="1200" dirty="0">
              <a:effectLst/>
              <a:latin typeface="+mn-lt"/>
              <a:ea typeface="+mn-ea"/>
              <a:cs typeface="+mn-cs"/>
            </a:rPr>
            <a:t> = </a:t>
          </a:r>
          <a:r>
            <a:rPr lang="en-US" sz="1200" dirty="0"/>
            <a:t>34.9% </a:t>
          </a:r>
        </a:p>
      </cdr:txBody>
    </cdr:sp>
  </cdr:relSizeAnchor>
  <cdr:relSizeAnchor xmlns:cdr="http://schemas.openxmlformats.org/drawingml/2006/chartDrawing">
    <cdr:from>
      <cdr:x>0.26244</cdr:x>
      <cdr:y>0.31665</cdr:y>
    </cdr:from>
    <cdr:to>
      <cdr:x>0.41013</cdr:x>
      <cdr:y>0.39479</cdr:y>
    </cdr:to>
    <cdr:sp macro="" textlink="">
      <cdr:nvSpPr>
        <cdr:cNvPr id="3" name="TextBox 1">
          <a:extLst xmlns:a="http://schemas.openxmlformats.org/drawingml/2006/main">
            <a:ext uri="{FF2B5EF4-FFF2-40B4-BE49-F238E27FC236}">
              <a16:creationId xmlns:a16="http://schemas.microsoft.com/office/drawing/2014/main" id="{6D8793F3-9F1A-4F01-BB72-8A6C7D0BFF49}"/>
            </a:ext>
          </a:extLst>
        </cdr:cNvPr>
        <cdr:cNvSpPr txBox="1"/>
      </cdr:nvSpPr>
      <cdr:spPr>
        <a:xfrm xmlns:a="http://schemas.openxmlformats.org/drawingml/2006/main">
          <a:off x="1657350" y="976007"/>
          <a:ext cx="932652" cy="2408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- 30.0% </a:t>
          </a:r>
        </a:p>
      </cdr:txBody>
    </cdr:sp>
  </cdr:relSizeAnchor>
  <cdr:relSizeAnchor xmlns:cdr="http://schemas.openxmlformats.org/drawingml/2006/chartDrawing">
    <cdr:from>
      <cdr:x>0.4812</cdr:x>
      <cdr:y>0.10375</cdr:y>
    </cdr:from>
    <cdr:to>
      <cdr:x>0.62896</cdr:x>
      <cdr:y>0.18189</cdr:y>
    </cdr:to>
    <cdr:sp macro="" textlink="">
      <cdr:nvSpPr>
        <cdr:cNvPr id="4" name="TextBox 1">
          <a:extLst xmlns:a="http://schemas.openxmlformats.org/drawingml/2006/main">
            <a:ext uri="{FF2B5EF4-FFF2-40B4-BE49-F238E27FC236}">
              <a16:creationId xmlns:a16="http://schemas.microsoft.com/office/drawing/2014/main" id="{EA7DFC72-AB19-41C5-9176-3FEC88DFB30F}"/>
            </a:ext>
          </a:extLst>
        </cdr:cNvPr>
        <cdr:cNvSpPr txBox="1"/>
      </cdr:nvSpPr>
      <cdr:spPr>
        <a:xfrm xmlns:a="http://schemas.openxmlformats.org/drawingml/2006/main">
          <a:off x="5453799" y="519289"/>
          <a:ext cx="1674675" cy="3911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dirty="0">
              <a:effectLst/>
              <a:latin typeface="+mn-lt"/>
              <a:ea typeface="+mn-ea"/>
              <a:cs typeface="+mn-cs"/>
            </a:rPr>
            <a:t>Δ</a:t>
          </a:r>
          <a:r>
            <a:rPr lang="en-US" sz="1200" dirty="0">
              <a:effectLst/>
              <a:latin typeface="+mn-lt"/>
              <a:ea typeface="+mn-ea"/>
              <a:cs typeface="+mn-cs"/>
            </a:rPr>
            <a:t> = </a:t>
          </a:r>
          <a:r>
            <a:rPr lang="en-US" sz="1200" dirty="0"/>
            <a:t>- 59.9%</a:t>
          </a:r>
        </a:p>
      </cdr:txBody>
    </cdr:sp>
  </cdr:relSizeAnchor>
  <cdr:relSizeAnchor xmlns:cdr="http://schemas.openxmlformats.org/drawingml/2006/chartDrawing">
    <cdr:from>
      <cdr:x>0.63457</cdr:x>
      <cdr:y>0.29711</cdr:y>
    </cdr:from>
    <cdr:to>
      <cdr:x>0.77677</cdr:x>
      <cdr:y>0.37526</cdr:y>
    </cdr:to>
    <cdr:sp macro="" textlink="">
      <cdr:nvSpPr>
        <cdr:cNvPr id="5" name="TextBox 1">
          <a:extLst xmlns:a="http://schemas.openxmlformats.org/drawingml/2006/main">
            <a:ext uri="{FF2B5EF4-FFF2-40B4-BE49-F238E27FC236}">
              <a16:creationId xmlns:a16="http://schemas.microsoft.com/office/drawing/2014/main" id="{532382B8-B982-4F3E-A8A3-6D9B498430FD}"/>
            </a:ext>
          </a:extLst>
        </cdr:cNvPr>
        <cdr:cNvSpPr txBox="1"/>
      </cdr:nvSpPr>
      <cdr:spPr>
        <a:xfrm xmlns:a="http://schemas.openxmlformats.org/drawingml/2006/main">
          <a:off x="4007357" y="915779"/>
          <a:ext cx="898018" cy="2408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- 36.8% </a:t>
          </a:r>
        </a:p>
      </cdr:txBody>
    </cdr:sp>
  </cdr:relSizeAnchor>
  <cdr:relSizeAnchor xmlns:cdr="http://schemas.openxmlformats.org/drawingml/2006/chartDrawing">
    <cdr:from>
      <cdr:x>0.81201</cdr:x>
      <cdr:y>0.20676</cdr:y>
    </cdr:from>
    <cdr:to>
      <cdr:x>0.95324</cdr:x>
      <cdr:y>0.2849</cdr:y>
    </cdr:to>
    <cdr:sp macro="" textlink="">
      <cdr:nvSpPr>
        <cdr:cNvPr id="6" name="TextBox 1">
          <a:extLst xmlns:a="http://schemas.openxmlformats.org/drawingml/2006/main">
            <a:ext uri="{FF2B5EF4-FFF2-40B4-BE49-F238E27FC236}">
              <a16:creationId xmlns:a16="http://schemas.microsoft.com/office/drawing/2014/main" id="{279E4C86-49B0-4344-9A4C-20B3500FF034}"/>
            </a:ext>
          </a:extLst>
        </cdr:cNvPr>
        <cdr:cNvSpPr txBox="1"/>
      </cdr:nvSpPr>
      <cdr:spPr>
        <a:xfrm xmlns:a="http://schemas.openxmlformats.org/drawingml/2006/main">
          <a:off x="5127904" y="637294"/>
          <a:ext cx="891896" cy="2408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200">
              <a:effectLst/>
              <a:latin typeface="+mn-lt"/>
              <a:ea typeface="+mn-ea"/>
              <a:cs typeface="+mn-cs"/>
            </a:rPr>
            <a:t>Δ</a:t>
          </a:r>
          <a:r>
            <a:rPr lang="en-US" sz="1200">
              <a:effectLst/>
              <a:latin typeface="+mn-lt"/>
              <a:ea typeface="+mn-ea"/>
              <a:cs typeface="+mn-cs"/>
            </a:rPr>
            <a:t> = </a:t>
          </a:r>
          <a:r>
            <a:rPr lang="en-US" sz="1200"/>
            <a:t>- 18.5% </a:t>
          </a:r>
        </a:p>
      </cdr:txBody>
    </cdr:sp>
  </cdr:relSizeAnchor>
</c:userShapes>
</file>

<file path=ppt/drawings/drawing8.xml><?xml version="1.0" encoding="utf-8"?>
<c:userShapes xmlns:c="http://schemas.openxmlformats.org/drawingml/2006/chart">
  <cdr:relSizeAnchor xmlns:cdr="http://schemas.openxmlformats.org/drawingml/2006/chartDrawing">
    <cdr:from>
      <cdr:x>0.19378</cdr:x>
      <cdr:y>0.15506</cdr:y>
    </cdr:from>
    <cdr:to>
      <cdr:x>0.39759</cdr:x>
      <cdr:y>0.23321</cdr:y>
    </cdr:to>
    <cdr:sp macro="" textlink="">
      <cdr:nvSpPr>
        <cdr:cNvPr id="2" name="TextBox 1">
          <a:extLst xmlns:a="http://schemas.openxmlformats.org/drawingml/2006/main">
            <a:ext uri="{FF2B5EF4-FFF2-40B4-BE49-F238E27FC236}">
              <a16:creationId xmlns:a16="http://schemas.microsoft.com/office/drawing/2014/main" id="{DE42CACB-F6C9-4B62-A9CA-E14379010210}"/>
            </a:ext>
          </a:extLst>
        </cdr:cNvPr>
        <cdr:cNvSpPr txBox="1"/>
      </cdr:nvSpPr>
      <cdr:spPr>
        <a:xfrm xmlns:a="http://schemas.openxmlformats.org/drawingml/2006/main">
          <a:off x="735343" y="483860"/>
          <a:ext cx="773417" cy="2438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a:t>
          </a:r>
          <a:r>
            <a:rPr lang="en-US" sz="1400" dirty="0"/>
            <a:t>-28.5% </a:t>
          </a:r>
        </a:p>
      </cdr:txBody>
    </cdr:sp>
  </cdr:relSizeAnchor>
  <cdr:relSizeAnchor xmlns:cdr="http://schemas.openxmlformats.org/drawingml/2006/chartDrawing">
    <cdr:from>
      <cdr:x>0.61047</cdr:x>
      <cdr:y>0.29711</cdr:y>
    </cdr:from>
    <cdr:to>
      <cdr:x>0.81526</cdr:x>
      <cdr:y>0.37526</cdr:y>
    </cdr:to>
    <cdr:sp macro="" textlink="">
      <cdr:nvSpPr>
        <cdr:cNvPr id="5" name="TextBox 1">
          <a:extLst xmlns:a="http://schemas.openxmlformats.org/drawingml/2006/main">
            <a:ext uri="{FF2B5EF4-FFF2-40B4-BE49-F238E27FC236}">
              <a16:creationId xmlns:a16="http://schemas.microsoft.com/office/drawing/2014/main" id="{532382B8-B982-4F3E-A8A3-6D9B498430FD}"/>
            </a:ext>
          </a:extLst>
        </cdr:cNvPr>
        <cdr:cNvSpPr txBox="1"/>
      </cdr:nvSpPr>
      <cdr:spPr>
        <a:xfrm xmlns:a="http://schemas.openxmlformats.org/drawingml/2006/main">
          <a:off x="2316600" y="927099"/>
          <a:ext cx="777119" cy="2438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t>Δ</a:t>
          </a:r>
          <a:r>
            <a:rPr lang="en-US" sz="1400" dirty="0"/>
            <a:t> = - 5.3% </a:t>
          </a:r>
        </a:p>
      </cdr:txBody>
    </cdr:sp>
  </cdr:relSizeAnchor>
</c:userShapes>
</file>

<file path=ppt/drawings/drawing9.xml><?xml version="1.0" encoding="utf-8"?>
<c:userShapes xmlns:c="http://schemas.openxmlformats.org/drawingml/2006/chart">
  <cdr:relSizeAnchor xmlns:cdr="http://schemas.openxmlformats.org/drawingml/2006/chartDrawing">
    <cdr:from>
      <cdr:x>0.12965</cdr:x>
      <cdr:y>0.29377</cdr:y>
    </cdr:from>
    <cdr:to>
      <cdr:x>0.297</cdr:x>
      <cdr:y>0.37192</cdr:y>
    </cdr:to>
    <cdr:sp macro="" textlink="">
      <cdr:nvSpPr>
        <cdr:cNvPr id="2" name="TextBox 1">
          <a:extLst xmlns:a="http://schemas.openxmlformats.org/drawingml/2006/main">
            <a:ext uri="{FF2B5EF4-FFF2-40B4-BE49-F238E27FC236}">
              <a16:creationId xmlns:a16="http://schemas.microsoft.com/office/drawing/2014/main" id="{DE42CACB-F6C9-4B62-A9CA-E14379010210}"/>
            </a:ext>
          </a:extLst>
        </cdr:cNvPr>
        <cdr:cNvSpPr txBox="1"/>
      </cdr:nvSpPr>
      <cdr:spPr>
        <a:xfrm xmlns:a="http://schemas.openxmlformats.org/drawingml/2006/main">
          <a:off x="934155" y="1676122"/>
          <a:ext cx="1205756" cy="4458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a:t>
          </a:r>
          <a:r>
            <a:rPr lang="en-US" sz="1400" dirty="0"/>
            <a:t>- 34.5% </a:t>
          </a:r>
        </a:p>
      </cdr:txBody>
    </cdr:sp>
  </cdr:relSizeAnchor>
  <cdr:relSizeAnchor xmlns:cdr="http://schemas.openxmlformats.org/drawingml/2006/chartDrawing">
    <cdr:from>
      <cdr:x>0.31784</cdr:x>
      <cdr:y>0.11752</cdr:y>
    </cdr:from>
    <cdr:to>
      <cdr:x>0.48518</cdr:x>
      <cdr:y>0.19567</cdr:y>
    </cdr:to>
    <cdr:sp macro="" textlink="">
      <cdr:nvSpPr>
        <cdr:cNvPr id="7" name="TextBox 1">
          <a:extLst xmlns:a="http://schemas.openxmlformats.org/drawingml/2006/main">
            <a:ext uri="{FF2B5EF4-FFF2-40B4-BE49-F238E27FC236}">
              <a16:creationId xmlns:a16="http://schemas.microsoft.com/office/drawing/2014/main" id="{3D5FB1B4-C501-453F-8F41-7E5E3C3C97AE}"/>
            </a:ext>
          </a:extLst>
        </cdr:cNvPr>
        <cdr:cNvSpPr txBox="1"/>
      </cdr:nvSpPr>
      <cdr:spPr>
        <a:xfrm xmlns:a="http://schemas.openxmlformats.org/drawingml/2006/main">
          <a:off x="2290101" y="670518"/>
          <a:ext cx="1205756" cy="4458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a:t>
          </a:r>
          <a:r>
            <a:rPr lang="en-US" sz="1400" dirty="0"/>
            <a:t>- 53.0% </a:t>
          </a:r>
        </a:p>
      </cdr:txBody>
    </cdr:sp>
  </cdr:relSizeAnchor>
  <cdr:relSizeAnchor xmlns:cdr="http://schemas.openxmlformats.org/drawingml/2006/chartDrawing">
    <cdr:from>
      <cdr:x>0.53722</cdr:x>
      <cdr:y>0.44936</cdr:y>
    </cdr:from>
    <cdr:to>
      <cdr:x>0.70456</cdr:x>
      <cdr:y>0.52751</cdr:y>
    </cdr:to>
    <cdr:sp macro="" textlink="">
      <cdr:nvSpPr>
        <cdr:cNvPr id="8" name="TextBox 1">
          <a:extLst xmlns:a="http://schemas.openxmlformats.org/drawingml/2006/main">
            <a:ext uri="{FF2B5EF4-FFF2-40B4-BE49-F238E27FC236}">
              <a16:creationId xmlns:a16="http://schemas.microsoft.com/office/drawing/2014/main" id="{4F84492D-6967-497A-BEBA-1AFCA7C65ECD}"/>
            </a:ext>
          </a:extLst>
        </cdr:cNvPr>
        <cdr:cNvSpPr txBox="1"/>
      </cdr:nvSpPr>
      <cdr:spPr>
        <a:xfrm xmlns:a="http://schemas.openxmlformats.org/drawingml/2006/main">
          <a:off x="3870777" y="2563854"/>
          <a:ext cx="1205757" cy="4458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dirty="0">
              <a:effectLst/>
              <a:latin typeface="+mn-lt"/>
              <a:ea typeface="+mn-ea"/>
              <a:cs typeface="+mn-cs"/>
            </a:rPr>
            <a:t>Δ</a:t>
          </a:r>
          <a:r>
            <a:rPr lang="en-US" sz="1400" dirty="0">
              <a:effectLst/>
              <a:latin typeface="+mn-lt"/>
              <a:ea typeface="+mn-ea"/>
              <a:cs typeface="+mn-cs"/>
            </a:rPr>
            <a:t> = 1</a:t>
          </a:r>
          <a:r>
            <a:rPr lang="en-US" sz="1400" dirty="0"/>
            <a:t>.5% </a:t>
          </a:r>
        </a:p>
      </cdr:txBody>
    </cdr:sp>
  </cdr:relSizeAnchor>
  <cdr:relSizeAnchor xmlns:cdr="http://schemas.openxmlformats.org/drawingml/2006/chartDrawing">
    <cdr:from>
      <cdr:x>0.75491</cdr:x>
      <cdr:y>0.10451</cdr:y>
    </cdr:from>
    <cdr:to>
      <cdr:x>0.92226</cdr:x>
      <cdr:y>0.18266</cdr:y>
    </cdr:to>
    <cdr:sp macro="" textlink="">
      <cdr:nvSpPr>
        <cdr:cNvPr id="9" name="TextBox 1">
          <a:extLst xmlns:a="http://schemas.openxmlformats.org/drawingml/2006/main">
            <a:ext uri="{FF2B5EF4-FFF2-40B4-BE49-F238E27FC236}">
              <a16:creationId xmlns:a16="http://schemas.microsoft.com/office/drawing/2014/main" id="{499A45EB-D433-4932-A874-3D84134B0CAF}"/>
            </a:ext>
          </a:extLst>
        </cdr:cNvPr>
        <cdr:cNvSpPr txBox="1"/>
      </cdr:nvSpPr>
      <cdr:spPr>
        <a:xfrm xmlns:a="http://schemas.openxmlformats.org/drawingml/2006/main">
          <a:off x="5439282" y="596288"/>
          <a:ext cx="1205756" cy="4458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l-GR" sz="1400">
              <a:effectLst/>
              <a:latin typeface="+mn-lt"/>
              <a:ea typeface="+mn-ea"/>
              <a:cs typeface="+mn-cs"/>
            </a:rPr>
            <a:t>Δ</a:t>
          </a:r>
          <a:r>
            <a:rPr lang="en-US" sz="1400">
              <a:effectLst/>
              <a:latin typeface="+mn-lt"/>
              <a:ea typeface="+mn-ea"/>
              <a:cs typeface="+mn-cs"/>
            </a:rPr>
            <a:t> = </a:t>
          </a:r>
          <a:r>
            <a:rPr lang="en-US" sz="1400"/>
            <a:t>- 31.4%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7CCE22-065B-7F4E-BF74-FF42CBE31900}" type="datetimeFigureOut">
              <a:rPr lang="en-US" smtClean="0"/>
              <a:t>7/7/2022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43E999-208A-E644-B29B-1C28BB20E72C}" type="slidenum">
              <a:rPr lang="en-US" smtClean="0"/>
              <a:t>‹#›</a:t>
            </a:fld>
            <a:endParaRPr lang="en-US"/>
          </a:p>
        </p:txBody>
      </p:sp>
    </p:spTree>
    <p:extLst>
      <p:ext uri="{BB962C8B-B14F-4D97-AF65-F5344CB8AC3E}">
        <p14:creationId xmlns:p14="http://schemas.microsoft.com/office/powerpoint/2010/main" val="1129752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D2F74-8E2A-BE4F-AD27-AB3818E74AB4}"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657FB6-4D94-CC4D-8CF6-2FDAEA38E1EC}" type="slidenum">
              <a:rPr lang="en-US" smtClean="0"/>
              <a:t>‹#›</a:t>
            </a:fld>
            <a:endParaRPr lang="en-US"/>
          </a:p>
        </p:txBody>
      </p:sp>
    </p:spTree>
    <p:extLst>
      <p:ext uri="{BB962C8B-B14F-4D97-AF65-F5344CB8AC3E}">
        <p14:creationId xmlns:p14="http://schemas.microsoft.com/office/powerpoint/2010/main" val="1653850095"/>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9007" rtl="0" eaLnBrk="1" fontAlgn="auto" latinLnBrk="0" hangingPunct="1">
              <a:lnSpc>
                <a:spcPct val="100000"/>
              </a:lnSpc>
              <a:spcBef>
                <a:spcPts val="0"/>
              </a:spcBef>
              <a:spcAft>
                <a:spcPts val="0"/>
              </a:spcAft>
              <a:buClrTx/>
              <a:buSzTx/>
              <a:buFontTx/>
              <a:buNone/>
              <a:tabLst/>
              <a:defRPr/>
            </a:pPr>
            <a:fld id="{F59893EC-A295-4921-BCFD-BD24E944B1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900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528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19007" rtl="0" eaLnBrk="1" fontAlgn="auto" latinLnBrk="0" hangingPunct="1">
              <a:lnSpc>
                <a:spcPct val="100000"/>
              </a:lnSpc>
              <a:spcBef>
                <a:spcPts val="0"/>
              </a:spcBef>
              <a:spcAft>
                <a:spcPts val="0"/>
              </a:spcAft>
              <a:buClrTx/>
              <a:buSzTx/>
              <a:buFontTx/>
              <a:buNone/>
              <a:tabLst/>
              <a:defRPr/>
            </a:pPr>
            <a:fld id="{F59893EC-A295-4921-BCFD-BD24E944B1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900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74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This study was conducted by researchers at the University of Florida on a large commercial dairy near Gainesville, Florida.</a:t>
            </a:r>
            <a:r>
              <a:rPr lang="en-US" sz="1600" kern="1200" baseline="0">
                <a:solidFill>
                  <a:schemeClr val="tx1"/>
                </a:solidFill>
                <a:effectLst/>
                <a:latin typeface="+mn-lt"/>
                <a:ea typeface="+mn-ea"/>
                <a:cs typeface="+mn-cs"/>
              </a:rPr>
              <a:t>  </a:t>
            </a:r>
          </a:p>
          <a:p>
            <a:endParaRPr lang="en-US" sz="1600" kern="1200" baseline="0">
              <a:solidFill>
                <a:schemeClr val="tx1"/>
              </a:solidFill>
              <a:effectLst/>
              <a:latin typeface="+mn-lt"/>
              <a:ea typeface="+mn-ea"/>
              <a:cs typeface="+mn-cs"/>
            </a:endParaRPr>
          </a:p>
          <a:p>
            <a:r>
              <a:rPr lang="en-US" sz="1600" kern="1200" baseline="0">
                <a:solidFill>
                  <a:schemeClr val="tx1"/>
                </a:solidFill>
                <a:effectLst/>
                <a:latin typeface="+mn-lt"/>
                <a:ea typeface="+mn-ea"/>
                <a:cs typeface="+mn-cs"/>
              </a:rPr>
              <a:t>&lt;CLICK&gt;</a:t>
            </a:r>
          </a:p>
          <a:p>
            <a:endParaRPr lang="en-US" sz="1600" kern="1200" baseline="0">
              <a:solidFill>
                <a:schemeClr val="tx1"/>
              </a:solidFill>
              <a:effectLst/>
              <a:latin typeface="+mn-lt"/>
              <a:ea typeface="+mn-ea"/>
              <a:cs typeface="+mn-cs"/>
            </a:endParaRPr>
          </a:p>
          <a:p>
            <a:r>
              <a:rPr lang="en-US" sz="1600" kern="1200" baseline="0">
                <a:solidFill>
                  <a:schemeClr val="tx1"/>
                </a:solidFill>
                <a:effectLst/>
                <a:latin typeface="+mn-lt"/>
                <a:ea typeface="+mn-ea"/>
                <a:cs typeface="+mn-cs"/>
              </a:rPr>
              <a:t>Nearly 1400 multiparous Holstein cows were randomly assigned to treatment at dry-off, approximately 60 days prior to expected calving.  Dietary treatments were 56 g of OmniGen AF or 56 g of AB-20 (which was provided as a placebo control). In the white paper, and in this accompanying PowerPoint presentation, the OmniGen AF treatment will be abbreviated OG AF and the AB-20 treatment will be abbreviated CON.  </a:t>
            </a:r>
          </a:p>
          <a:p>
            <a:endParaRPr lang="en-US" sz="1600" kern="1200" baseline="0">
              <a:solidFill>
                <a:schemeClr val="tx1"/>
              </a:solidFill>
              <a:effectLst/>
              <a:latin typeface="+mn-lt"/>
              <a:ea typeface="+mn-ea"/>
              <a:cs typeface="+mn-cs"/>
            </a:endParaRPr>
          </a:p>
          <a:p>
            <a:r>
              <a:rPr lang="en-US" sz="1600" kern="1200" baseline="0">
                <a:solidFill>
                  <a:schemeClr val="tx1"/>
                </a:solidFill>
                <a:effectLst/>
                <a:latin typeface="+mn-lt"/>
                <a:ea typeface="+mn-ea"/>
                <a:cs typeface="+mn-cs"/>
              </a:rPr>
              <a:t>&lt;CLICK&gt;</a:t>
            </a:r>
          </a:p>
          <a:p>
            <a:endParaRPr lang="en-US" sz="1600" kern="1200" baseline="0">
              <a:solidFill>
                <a:schemeClr val="tx1"/>
              </a:solidFill>
              <a:effectLst/>
              <a:latin typeface="+mn-lt"/>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Treatment diets were fed from dry-off through confirmation of pregnancy or after the second synchronized breeding,</a:t>
            </a:r>
            <a:r>
              <a:rPr lang="en-US" sz="1600" kern="1200" baseline="0">
                <a:solidFill>
                  <a:schemeClr val="tx1"/>
                </a:solidFill>
                <a:effectLst/>
                <a:latin typeface="+mn-lt"/>
                <a:ea typeface="+mn-ea"/>
                <a:cs typeface="+mn-cs"/>
              </a:rPr>
              <a:t> </a:t>
            </a:r>
            <a:r>
              <a:rPr lang="en-US" sz="1600" kern="1200">
                <a:solidFill>
                  <a:schemeClr val="tx1"/>
                </a:solidFill>
                <a:effectLst/>
                <a:latin typeface="+mn-lt"/>
                <a:ea typeface="+mn-ea"/>
                <a:cs typeface="+mn-cs"/>
              </a:rPr>
              <a:t>at</a:t>
            </a:r>
            <a:r>
              <a:rPr lang="en-US" sz="1600" kern="1200" baseline="0">
                <a:solidFill>
                  <a:schemeClr val="tx1"/>
                </a:solidFill>
                <a:effectLst/>
                <a:latin typeface="+mn-lt"/>
                <a:ea typeface="+mn-ea"/>
                <a:cs typeface="+mn-cs"/>
              </a:rPr>
              <a:t> approximately </a:t>
            </a:r>
            <a:r>
              <a:rPr lang="en-US" sz="1600" kern="1200">
                <a:solidFill>
                  <a:schemeClr val="tx1"/>
                </a:solidFill>
                <a:effectLst/>
                <a:latin typeface="+mn-lt"/>
                <a:ea typeface="+mn-ea"/>
                <a:cs typeface="+mn-cs"/>
              </a:rPr>
              <a:t>150 DIM.  </a:t>
            </a: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&lt;CLICK&gt;</a:t>
            </a: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Animals received treatment diets for approximately 210 days in total. </a:t>
            </a:r>
            <a:endParaRPr lang="en-US" sz="1600" kern="1200" baseline="0">
              <a:solidFill>
                <a:schemeClr val="tx1"/>
              </a:solidFill>
              <a:effectLst/>
              <a:latin typeface="+mn-lt"/>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1600" kern="1200" baseline="0">
              <a:solidFill>
                <a:schemeClr val="tx1"/>
              </a:solidFill>
              <a:effectLst/>
              <a:latin typeface="+mn-lt"/>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1600" kern="1200" baseline="0">
              <a:solidFill>
                <a:schemeClr val="tx1"/>
              </a:solidFill>
              <a:effectLst/>
              <a:latin typeface="+mn-lt"/>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1600" kern="1200" baseline="0">
              <a:solidFill>
                <a:schemeClr val="tx1"/>
              </a:solidFill>
              <a:effectLst/>
              <a:latin typeface="+mn-lt"/>
              <a:ea typeface="+mn-ea"/>
              <a:cs typeface="+mn-cs"/>
            </a:endParaRPr>
          </a:p>
          <a:p>
            <a:endParaRPr lang="en-US" sz="1600" kern="1200">
              <a:solidFill>
                <a:schemeClr val="tx1"/>
              </a:solidFill>
              <a:effectLst/>
              <a:latin typeface="+mn-lt"/>
              <a:ea typeface="+mn-ea"/>
              <a:cs typeface="+mn-cs"/>
            </a:endParaRPr>
          </a:p>
          <a:p>
            <a:pPr lvl="1"/>
            <a:endParaRPr lang="en-US" sz="1600">
              <a:latin typeface="Arial" panose="020B0604020202020204" pitchFamily="34" charset="0"/>
              <a:cs typeface="Arial" panose="020B0604020202020204" pitchFamily="34" charset="0"/>
            </a:endParaRPr>
          </a:p>
          <a:p>
            <a:endParaRPr lang="en-US" sz="1600" kern="1200">
              <a:solidFill>
                <a:schemeClr val="tx1"/>
              </a:solidFill>
              <a:effectLst/>
              <a:latin typeface="+mn-lt"/>
              <a:ea typeface="+mn-ea"/>
              <a:cs typeface="+mn-cs"/>
            </a:endParaRPr>
          </a:p>
          <a:p>
            <a:endParaRPr lang="en-US" sz="1600" b="0" kern="1200" baseline="0">
              <a:solidFill>
                <a:schemeClr val="tx1"/>
              </a:solidFill>
              <a:effectLst/>
              <a:latin typeface="+mn-lt"/>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38657FB6-4D94-CC4D-8CF6-2FDAEA38E1EC}" type="slidenum">
              <a:rPr lang="en-US" smtClean="0"/>
              <a:t>7</a:t>
            </a:fld>
            <a:endParaRPr lang="en-US"/>
          </a:p>
        </p:txBody>
      </p:sp>
    </p:spTree>
    <p:extLst>
      <p:ext uri="{BB962C8B-B14F-4D97-AF65-F5344CB8AC3E}">
        <p14:creationId xmlns:p14="http://schemas.microsoft.com/office/powerpoint/2010/main" val="303333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40" kern="1200">
                <a:solidFill>
                  <a:schemeClr val="tx1"/>
                </a:solidFill>
                <a:effectLst/>
                <a:latin typeface="+mn-lt"/>
                <a:ea typeface="+mn-ea"/>
                <a:cs typeface="+mn-cs"/>
              </a:rPr>
              <a:t>This survival curve shows the percentage of cows that were </a:t>
            </a:r>
            <a:r>
              <a:rPr lang="en-US" sz="1440" b="1" u="sng" kern="1200">
                <a:solidFill>
                  <a:schemeClr val="tx1"/>
                </a:solidFill>
                <a:effectLst/>
                <a:latin typeface="+mn-lt"/>
                <a:ea typeface="+mn-ea"/>
                <a:cs typeface="+mn-cs"/>
              </a:rPr>
              <a:t>not</a:t>
            </a:r>
            <a:r>
              <a:rPr lang="en-US" sz="1440" kern="1200">
                <a:solidFill>
                  <a:schemeClr val="tx1"/>
                </a:solidFill>
                <a:effectLst/>
                <a:latin typeface="+mn-lt"/>
                <a:ea typeface="+mn-ea"/>
                <a:cs typeface="+mn-cs"/>
              </a:rPr>
              <a:t> pregnant, shown on</a:t>
            </a:r>
            <a:r>
              <a:rPr lang="en-US" sz="1440" kern="1200" baseline="0">
                <a:solidFill>
                  <a:schemeClr val="tx1"/>
                </a:solidFill>
                <a:effectLst/>
                <a:latin typeface="+mn-lt"/>
                <a:ea typeface="+mn-ea"/>
                <a:cs typeface="+mn-cs"/>
              </a:rPr>
              <a:t> the </a:t>
            </a:r>
            <a:r>
              <a:rPr lang="en-US" sz="1440" kern="1200">
                <a:solidFill>
                  <a:schemeClr val="tx1"/>
                </a:solidFill>
                <a:effectLst/>
                <a:latin typeface="+mn-lt"/>
                <a:ea typeface="+mn-ea"/>
                <a:cs typeface="+mn-cs"/>
              </a:rPr>
              <a:t>Y-axis, during the 230 days after calving,</a:t>
            </a:r>
            <a:r>
              <a:rPr lang="en-US" sz="1440" kern="1200" baseline="0">
                <a:solidFill>
                  <a:schemeClr val="tx1"/>
                </a:solidFill>
                <a:effectLst/>
                <a:latin typeface="+mn-lt"/>
                <a:ea typeface="+mn-ea"/>
                <a:cs typeface="+mn-cs"/>
              </a:rPr>
              <a:t> shown on the </a:t>
            </a:r>
            <a:r>
              <a:rPr lang="en-US" sz="1440" kern="1200">
                <a:solidFill>
                  <a:schemeClr val="tx1"/>
                </a:solidFill>
                <a:effectLst/>
                <a:latin typeface="+mn-lt"/>
                <a:ea typeface="+mn-ea"/>
                <a:cs typeface="+mn-cs"/>
              </a:rPr>
              <a:t>X-axis.</a:t>
            </a:r>
            <a:r>
              <a:rPr lang="en-US" sz="1440" kern="1200" baseline="0">
                <a:solidFill>
                  <a:schemeClr val="tx1"/>
                </a:solidFill>
                <a:effectLst/>
                <a:latin typeface="+mn-lt"/>
                <a:ea typeface="+mn-ea"/>
                <a:cs typeface="+mn-cs"/>
              </a:rPr>
              <a:t>  The survival curve in</a:t>
            </a:r>
            <a:r>
              <a:rPr lang="en-US" sz="1440" kern="1200">
                <a:solidFill>
                  <a:schemeClr val="tx1"/>
                </a:solidFill>
                <a:effectLst/>
                <a:latin typeface="+mn-lt"/>
                <a:ea typeface="+mn-ea"/>
                <a:cs typeface="+mn-cs"/>
              </a:rPr>
              <a:t>cludes results from all cows that calved during this study.  C</a:t>
            </a:r>
            <a:r>
              <a:rPr lang="en-US" sz="1400" b="0" kern="1200">
                <a:solidFill>
                  <a:schemeClr val="tx1"/>
                </a:solidFill>
                <a:effectLst/>
                <a:latin typeface="Arial" panose="020B0604020202020204" pitchFamily="34" charset="0"/>
                <a:ea typeface="+mn-ea"/>
                <a:cs typeface="Arial" panose="020B0604020202020204" pitchFamily="34" charset="0"/>
              </a:rPr>
              <a:t>ows fed the AB-20 placebo control diet are represented by the gray dotted line, while cows fed OmniGen are represented by the blue dashed line. </a:t>
            </a:r>
            <a:r>
              <a:rPr lang="en-US" sz="1440" kern="1200">
                <a:solidFill>
                  <a:schemeClr val="tx1"/>
                </a:solidFill>
                <a:effectLst/>
                <a:latin typeface="+mn-lt"/>
                <a:ea typeface="+mn-ea"/>
                <a:cs typeface="+mn-cs"/>
              </a:rPr>
              <a:t>As expected, very few cows were pregnant prior to the voluntary waiting period of 77 DIM, since few cows were inseminated prior to that</a:t>
            </a:r>
            <a:r>
              <a:rPr lang="en-US" sz="1440" kern="1200" baseline="0">
                <a:solidFill>
                  <a:schemeClr val="tx1"/>
                </a:solidFill>
                <a:effectLst/>
                <a:latin typeface="+mn-lt"/>
                <a:ea typeface="+mn-ea"/>
                <a:cs typeface="+mn-cs"/>
              </a:rPr>
              <a:t> time.  There is</a:t>
            </a:r>
            <a:r>
              <a:rPr lang="en-US" sz="1440" kern="1200">
                <a:solidFill>
                  <a:schemeClr val="tx1"/>
                </a:solidFill>
                <a:effectLst/>
                <a:latin typeface="+mn-lt"/>
                <a:ea typeface="+mn-ea"/>
                <a:cs typeface="+mn-cs"/>
              </a:rPr>
              <a:t> a sharp reduction in the percentage of cows not pregnant in the 7 days following the voluntary waiting period.  </a:t>
            </a:r>
          </a:p>
          <a:p>
            <a:endParaRPr lang="en-US" sz="1440" kern="1200">
              <a:solidFill>
                <a:schemeClr val="tx1"/>
              </a:solidFill>
              <a:effectLst/>
              <a:latin typeface="+mn-lt"/>
              <a:ea typeface="+mn-ea"/>
              <a:cs typeface="+mn-cs"/>
            </a:endParaRPr>
          </a:p>
          <a:p>
            <a:r>
              <a:rPr lang="en-US" sz="1440" kern="1200">
                <a:solidFill>
                  <a:schemeClr val="tx1"/>
                </a:solidFill>
                <a:effectLst/>
                <a:latin typeface="+mn-lt"/>
                <a:ea typeface="+mn-ea"/>
                <a:cs typeface="+mn-cs"/>
              </a:rPr>
              <a:t>&lt;CLICK&gt;</a:t>
            </a:r>
          </a:p>
          <a:p>
            <a:endParaRPr lang="en-US" sz="1440" kern="1200">
              <a:solidFill>
                <a:schemeClr val="tx1"/>
              </a:solidFill>
              <a:effectLst/>
              <a:latin typeface="+mn-lt"/>
              <a:ea typeface="+mn-ea"/>
              <a:cs typeface="+mn-cs"/>
            </a:endParaRPr>
          </a:p>
          <a:p>
            <a:r>
              <a:rPr lang="en-US" sz="1440" kern="1200">
                <a:solidFill>
                  <a:schemeClr val="tx1"/>
                </a:solidFill>
                <a:effectLst/>
                <a:latin typeface="+mn-lt"/>
                <a:ea typeface="+mn-ea"/>
                <a:cs typeface="+mn-cs"/>
              </a:rPr>
              <a:t>It is at this point that an advantage for cows fed OmniGen appears.</a:t>
            </a:r>
            <a:r>
              <a:rPr lang="en-US" sz="1440" kern="1200" baseline="0">
                <a:solidFill>
                  <a:schemeClr val="tx1"/>
                </a:solidFill>
                <a:effectLst/>
                <a:latin typeface="+mn-lt"/>
                <a:ea typeface="+mn-ea"/>
                <a:cs typeface="+mn-cs"/>
              </a:rPr>
              <a:t>  </a:t>
            </a:r>
          </a:p>
          <a:p>
            <a:endParaRPr lang="en-US" sz="1440" kern="1200" baseline="0">
              <a:solidFill>
                <a:schemeClr val="tx1"/>
              </a:solidFill>
              <a:effectLst/>
              <a:latin typeface="+mn-lt"/>
              <a:ea typeface="+mn-ea"/>
              <a:cs typeface="+mn-cs"/>
            </a:endParaRPr>
          </a:p>
          <a:p>
            <a:r>
              <a:rPr lang="en-US" sz="1440" kern="1200" baseline="0">
                <a:solidFill>
                  <a:schemeClr val="tx1"/>
                </a:solidFill>
                <a:effectLst/>
                <a:latin typeface="+mn-lt"/>
                <a:ea typeface="+mn-ea"/>
                <a:cs typeface="+mn-cs"/>
              </a:rPr>
              <a:t>&lt;CLICK&gt;</a:t>
            </a:r>
          </a:p>
          <a:p>
            <a:endParaRPr lang="en-US" sz="1440" kern="1200" baseline="0">
              <a:solidFill>
                <a:schemeClr val="tx1"/>
              </a:solidFill>
              <a:effectLst/>
              <a:latin typeface="+mn-lt"/>
              <a:ea typeface="+mn-ea"/>
              <a:cs typeface="+mn-cs"/>
            </a:endParaRPr>
          </a:p>
          <a:p>
            <a:r>
              <a:rPr lang="en-US" sz="1440" kern="1200">
                <a:solidFill>
                  <a:schemeClr val="tx1"/>
                </a:solidFill>
                <a:effectLst/>
                <a:latin typeface="+mn-lt"/>
                <a:ea typeface="+mn-ea"/>
                <a:cs typeface="+mn-cs"/>
              </a:rPr>
              <a:t>The graph reflects an improvement in the percentage of cows confirmed pregnant after first AI service, or first service</a:t>
            </a:r>
            <a:r>
              <a:rPr lang="en-US" sz="1440" kern="1200" baseline="0">
                <a:solidFill>
                  <a:schemeClr val="tx1"/>
                </a:solidFill>
                <a:effectLst/>
                <a:latin typeface="+mn-lt"/>
                <a:ea typeface="+mn-ea"/>
                <a:cs typeface="+mn-cs"/>
              </a:rPr>
              <a:t> conception rate, for cows fed OmniGen compared to cows fed the control diet. This difference was not statistically significant, however.</a:t>
            </a:r>
            <a:endParaRPr lang="en-US" sz="1440" kern="1200">
              <a:solidFill>
                <a:schemeClr val="tx1"/>
              </a:solidFill>
              <a:effectLst/>
              <a:latin typeface="+mn-lt"/>
              <a:ea typeface="+mn-ea"/>
              <a:cs typeface="+mn-cs"/>
            </a:endParaRPr>
          </a:p>
          <a:p>
            <a:endParaRPr lang="en-US" sz="1440" kern="1200">
              <a:solidFill>
                <a:schemeClr val="tx1"/>
              </a:solidFill>
              <a:effectLst/>
              <a:latin typeface="+mn-lt"/>
              <a:ea typeface="+mn-ea"/>
              <a:cs typeface="+mn-cs"/>
            </a:endParaRPr>
          </a:p>
          <a:p>
            <a:r>
              <a:rPr lang="en-US" sz="1440" kern="1200">
                <a:solidFill>
                  <a:schemeClr val="tx1"/>
                </a:solidFill>
                <a:effectLst/>
                <a:latin typeface="+mn-lt"/>
                <a:ea typeface="+mn-ea"/>
                <a:cs typeface="+mn-cs"/>
              </a:rPr>
              <a:t>&lt;CLICK&gt;</a:t>
            </a:r>
          </a:p>
          <a:p>
            <a:endParaRPr lang="en-US" sz="1440" kern="1200">
              <a:solidFill>
                <a:schemeClr val="tx1"/>
              </a:solidFill>
              <a:effectLst/>
              <a:latin typeface="+mn-lt"/>
              <a:ea typeface="+mn-ea"/>
              <a:cs typeface="+mn-cs"/>
            </a:endParaRPr>
          </a:p>
          <a:p>
            <a:r>
              <a:rPr lang="en-US" sz="1440" kern="1200">
                <a:solidFill>
                  <a:schemeClr val="tx1"/>
                </a:solidFill>
                <a:effectLst/>
                <a:latin typeface="+mn-lt"/>
                <a:ea typeface="+mn-ea"/>
                <a:cs typeface="+mn-cs"/>
              </a:rPr>
              <a:t>Feeding OmniGen </a:t>
            </a:r>
            <a:r>
              <a:rPr lang="en-US" sz="1440" b="1" u="sng" kern="1200">
                <a:solidFill>
                  <a:schemeClr val="tx1"/>
                </a:solidFill>
                <a:effectLst/>
                <a:latin typeface="+mn-lt"/>
                <a:ea typeface="+mn-ea"/>
                <a:cs typeface="+mn-cs"/>
              </a:rPr>
              <a:t>was</a:t>
            </a:r>
            <a:r>
              <a:rPr lang="en-US" sz="1440" kern="1200">
                <a:solidFill>
                  <a:schemeClr val="tx1"/>
                </a:solidFill>
                <a:effectLst/>
                <a:latin typeface="+mn-lt"/>
                <a:ea typeface="+mn-ea"/>
                <a:cs typeface="+mn-cs"/>
              </a:rPr>
              <a:t> associated with a 10-d reduction in days open, compared to feeding</a:t>
            </a:r>
            <a:r>
              <a:rPr lang="en-US" sz="1440" kern="1200" baseline="0">
                <a:solidFill>
                  <a:schemeClr val="tx1"/>
                </a:solidFill>
                <a:effectLst/>
                <a:latin typeface="+mn-lt"/>
                <a:ea typeface="+mn-ea"/>
                <a:cs typeface="+mn-cs"/>
              </a:rPr>
              <a:t> the AB-20 placebo</a:t>
            </a:r>
            <a:r>
              <a:rPr lang="en-US" sz="1440" kern="1200">
                <a:solidFill>
                  <a:schemeClr val="tx1"/>
                </a:solidFill>
                <a:effectLst/>
                <a:latin typeface="+mn-lt"/>
                <a:ea typeface="+mn-ea"/>
                <a:cs typeface="+mn-cs"/>
              </a:rPr>
              <a:t>.  The Florida</a:t>
            </a:r>
            <a:r>
              <a:rPr lang="en-US" sz="1440" kern="1200" baseline="0">
                <a:solidFill>
                  <a:schemeClr val="tx1"/>
                </a:solidFill>
                <a:effectLst/>
                <a:latin typeface="+mn-lt"/>
                <a:ea typeface="+mn-ea"/>
                <a:cs typeface="+mn-cs"/>
              </a:rPr>
              <a:t> researchers suggest that </a:t>
            </a:r>
            <a:r>
              <a:rPr lang="en-US" sz="1440" kern="1200">
                <a:solidFill>
                  <a:schemeClr val="tx1"/>
                </a:solidFill>
                <a:effectLst/>
                <a:latin typeface="+mn-lt"/>
                <a:ea typeface="+mn-ea"/>
                <a:cs typeface="+mn-cs"/>
              </a:rPr>
              <a:t>the reduction in the days open among cows fed OmniGen may be related to </a:t>
            </a:r>
            <a:r>
              <a:rPr lang="en-US" sz="1440" kern="1200" baseline="0">
                <a:solidFill>
                  <a:schemeClr val="tx1"/>
                </a:solidFill>
                <a:effectLst/>
                <a:latin typeface="+mn-lt"/>
                <a:ea typeface="+mn-ea"/>
                <a:cs typeface="+mn-cs"/>
              </a:rPr>
              <a:t>the </a:t>
            </a:r>
            <a:r>
              <a:rPr lang="en-US" sz="1440" kern="1200">
                <a:solidFill>
                  <a:schemeClr val="tx1"/>
                </a:solidFill>
                <a:effectLst/>
                <a:latin typeface="+mn-lt"/>
                <a:ea typeface="+mn-ea"/>
                <a:cs typeface="+mn-cs"/>
              </a:rPr>
              <a:t>reduced incidence of diseases for</a:t>
            </a:r>
            <a:r>
              <a:rPr lang="en-US" sz="1440" kern="1200" baseline="0">
                <a:solidFill>
                  <a:schemeClr val="tx1"/>
                </a:solidFill>
                <a:effectLst/>
                <a:latin typeface="+mn-lt"/>
                <a:ea typeface="+mn-ea"/>
                <a:cs typeface="+mn-cs"/>
              </a:rPr>
              <a:t> this group.  The University of Florida estimates </a:t>
            </a:r>
            <a:r>
              <a:rPr lang="en-US" sz="1440" kern="1200">
                <a:solidFill>
                  <a:schemeClr val="tx1"/>
                </a:solidFill>
                <a:effectLst/>
                <a:latin typeface="+mn-lt"/>
                <a:ea typeface="+mn-ea"/>
                <a:cs typeface="+mn-cs"/>
              </a:rPr>
              <a:t>an extra day open costs $3/day,</a:t>
            </a:r>
            <a:r>
              <a:rPr lang="en-US" sz="1440" kern="1200" baseline="0">
                <a:solidFill>
                  <a:schemeClr val="tx1"/>
                </a:solidFill>
                <a:effectLst/>
                <a:latin typeface="+mn-lt"/>
                <a:ea typeface="+mn-ea"/>
                <a:cs typeface="+mn-cs"/>
              </a:rPr>
              <a:t> so the </a:t>
            </a:r>
            <a:r>
              <a:rPr lang="en-US" sz="1440" kern="1200">
                <a:solidFill>
                  <a:schemeClr val="tx1"/>
                </a:solidFill>
                <a:effectLst/>
                <a:latin typeface="+mn-lt"/>
                <a:ea typeface="+mn-ea"/>
                <a:cs typeface="+mn-cs"/>
              </a:rPr>
              <a:t>enhanced reproductive performance associated with feeding OmniGen would lead to a savings of $30/cow, compared to feeding the control diet. </a:t>
            </a:r>
          </a:p>
          <a:p>
            <a:endParaRPr lang="en-US" sz="1440" kern="1200">
              <a:solidFill>
                <a:schemeClr val="tx1"/>
              </a:solidFill>
              <a:effectLst/>
              <a:latin typeface="+mn-lt"/>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endParaRPr lang="en-US" sz="144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657FB6-4D94-CC4D-8CF6-2FDAEA38E1EC}" type="slidenum">
              <a:rPr lang="en-US" smtClean="0"/>
              <a:t>8</a:t>
            </a:fld>
            <a:endParaRPr lang="en-US"/>
          </a:p>
        </p:txBody>
      </p:sp>
    </p:spTree>
    <p:extLst>
      <p:ext uri="{BB962C8B-B14F-4D97-AF65-F5344CB8AC3E}">
        <p14:creationId xmlns:p14="http://schemas.microsoft.com/office/powerpoint/2010/main" val="429342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657FB6-4D94-CC4D-8CF6-2FDAEA38E1EC}" type="slidenum">
              <a:rPr lang="en-US" smtClean="0"/>
              <a:t>13</a:t>
            </a:fld>
            <a:endParaRPr lang="en-US"/>
          </a:p>
        </p:txBody>
      </p:sp>
    </p:spTree>
    <p:extLst>
      <p:ext uri="{BB962C8B-B14F-4D97-AF65-F5344CB8AC3E}">
        <p14:creationId xmlns:p14="http://schemas.microsoft.com/office/powerpoint/2010/main" val="1191751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3" name="Subtitle 2"/>
          <p:cNvSpPr>
            <a:spLocks noGrp="1"/>
          </p:cNvSpPr>
          <p:nvPr userDrawn="1">
            <p:ph type="subTitle" idx="1"/>
          </p:nvPr>
        </p:nvSpPr>
        <p:spPr>
          <a:xfrm>
            <a:off x="315392" y="1059816"/>
            <a:ext cx="10972800" cy="902626"/>
          </a:xfrm>
        </p:spPr>
        <p:txBody>
          <a:bodyPr>
            <a:normAutofit/>
          </a:bodyPr>
          <a:lstStyle>
            <a:lvl1pPr marL="0" indent="0" algn="l">
              <a:buNone/>
              <a:defRPr sz="2400" b="0" i="1" baseline="0">
                <a:solidFill>
                  <a:srgbClr val="000000"/>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2" y="571207"/>
            <a:ext cx="212644" cy="850574"/>
          </a:xfrm>
          <a:prstGeom prst="rect">
            <a:avLst/>
          </a:prstGeom>
        </p:spPr>
      </p:pic>
      <p:sp>
        <p:nvSpPr>
          <p:cNvPr id="5" name="Picture Placeholder 4"/>
          <p:cNvSpPr>
            <a:spLocks noGrp="1"/>
          </p:cNvSpPr>
          <p:nvPr>
            <p:ph type="pic" sz="quarter" idx="10"/>
          </p:nvPr>
        </p:nvSpPr>
        <p:spPr>
          <a:xfrm>
            <a:off x="-26534" y="1944688"/>
            <a:ext cx="11245850" cy="4176712"/>
          </a:xfrm>
          <a:custGeom>
            <a:avLst/>
            <a:gdLst>
              <a:gd name="connsiteX0" fmla="*/ 0 w 12128445"/>
              <a:gd name="connsiteY0" fmla="*/ 4176712 h 4176712"/>
              <a:gd name="connsiteX1" fmla="*/ 894902 w 12128445"/>
              <a:gd name="connsiteY1" fmla="*/ 0 h 4176712"/>
              <a:gd name="connsiteX2" fmla="*/ 12128445 w 12128445"/>
              <a:gd name="connsiteY2" fmla="*/ 0 h 4176712"/>
              <a:gd name="connsiteX3" fmla="*/ 11233543 w 12128445"/>
              <a:gd name="connsiteY3" fmla="*/ 4176712 h 4176712"/>
              <a:gd name="connsiteX4" fmla="*/ 0 w 12128445"/>
              <a:gd name="connsiteY4" fmla="*/ 4176712 h 4176712"/>
              <a:gd name="connsiteX0" fmla="*/ 0 w 11245850"/>
              <a:gd name="connsiteY0" fmla="*/ 4176712 h 4176712"/>
              <a:gd name="connsiteX1" fmla="*/ 12307 w 11245850"/>
              <a:gd name="connsiteY1" fmla="*/ 0 h 4176712"/>
              <a:gd name="connsiteX2" fmla="*/ 11245850 w 11245850"/>
              <a:gd name="connsiteY2" fmla="*/ 0 h 4176712"/>
              <a:gd name="connsiteX3" fmla="*/ 10350948 w 11245850"/>
              <a:gd name="connsiteY3" fmla="*/ 4176712 h 4176712"/>
              <a:gd name="connsiteX4" fmla="*/ 0 w 11245850"/>
              <a:gd name="connsiteY4" fmla="*/ 4176712 h 417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5850" h="4176712">
                <a:moveTo>
                  <a:pt x="0" y="4176712"/>
                </a:moveTo>
                <a:cubicBezTo>
                  <a:pt x="4102" y="2784475"/>
                  <a:pt x="8205" y="1392237"/>
                  <a:pt x="12307" y="0"/>
                </a:cubicBezTo>
                <a:lnTo>
                  <a:pt x="11245850" y="0"/>
                </a:lnTo>
                <a:lnTo>
                  <a:pt x="10350948" y="4176712"/>
                </a:lnTo>
                <a:lnTo>
                  <a:pt x="0" y="4176712"/>
                </a:lnTo>
                <a:close/>
              </a:path>
            </a:pathLst>
          </a:custGeom>
        </p:spPr>
        <p:txBody>
          <a:bodyPr/>
          <a:lstStyle>
            <a:lvl1pPr>
              <a:defRPr>
                <a:solidFill>
                  <a:srgbClr val="599232"/>
                </a:solidFill>
              </a:defRPr>
            </a:lvl1pPr>
          </a:lstStyle>
          <a:p>
            <a:r>
              <a:rPr lang="en-US"/>
              <a:t>Click icon to add picture</a:t>
            </a:r>
          </a:p>
        </p:txBody>
      </p:sp>
      <p:sp>
        <p:nvSpPr>
          <p:cNvPr id="2" name="Title 1"/>
          <p:cNvSpPr>
            <a:spLocks noGrp="1"/>
          </p:cNvSpPr>
          <p:nvPr>
            <p:ph type="title"/>
          </p:nvPr>
        </p:nvSpPr>
        <p:spPr>
          <a:xfrm>
            <a:off x="315392" y="461491"/>
            <a:ext cx="12618720" cy="1590676"/>
          </a:xfrm>
        </p:spPr>
        <p:txBody>
          <a:bodyPr/>
          <a:lstStyle/>
          <a:p>
            <a:r>
              <a:rPr lang="en-US"/>
              <a:t>Click to edit Master title style</a:t>
            </a:r>
          </a:p>
        </p:txBody>
      </p:sp>
      <p:sp>
        <p:nvSpPr>
          <p:cNvPr id="9"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1"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D7510EF0-701B-4EFE-99C5-B6DC5F9722AE}" type="datetime1">
              <a:rPr lang="en-US" smtClean="0"/>
              <a:t>7/7/2022</a:t>
            </a:fld>
            <a:endParaRPr lang="en-US"/>
          </a:p>
        </p:txBody>
      </p:sp>
      <p:sp>
        <p:nvSpPr>
          <p:cNvPr id="13"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sp>
        <p:nvSpPr>
          <p:cNvPr id="4" name="AutoShape 2">
            <a:extLst>
              <a:ext uri="{FF2B5EF4-FFF2-40B4-BE49-F238E27FC236}">
                <a16:creationId xmlns:a16="http://schemas.microsoft.com/office/drawing/2014/main" id="{24E48E5A-D03F-4023-9495-B36027F0A600}"/>
              </a:ext>
            </a:extLst>
          </p:cNvPr>
          <p:cNvSpPr>
            <a:spLocks noChangeAspect="1" noChangeArrowheads="1"/>
          </p:cNvSpPr>
          <p:nvPr userDrawn="1"/>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Icon&#10;&#10;Description automatically generated">
            <a:extLst>
              <a:ext uri="{FF2B5EF4-FFF2-40B4-BE49-F238E27FC236}">
                <a16:creationId xmlns:a16="http://schemas.microsoft.com/office/drawing/2014/main" id="{57A98B38-3878-4DFB-AA09-6244AAA05FA4}"/>
              </a:ext>
            </a:extLst>
          </p:cNvPr>
          <p:cNvPicPr>
            <a:picLocks noChangeAspect="1"/>
          </p:cNvPicPr>
          <p:nvPr userDrawn="1"/>
        </p:nvPicPr>
        <p:blipFill>
          <a:blip r:embed="rId3"/>
          <a:stretch>
            <a:fillRect/>
          </a:stretch>
        </p:blipFill>
        <p:spPr>
          <a:xfrm>
            <a:off x="11003623" y="5316596"/>
            <a:ext cx="3271268" cy="804804"/>
          </a:xfrm>
          <a:prstGeom prst="rect">
            <a:avLst/>
          </a:prstGeom>
        </p:spPr>
      </p:pic>
    </p:spTree>
    <p:extLst>
      <p:ext uri="{BB962C8B-B14F-4D97-AF65-F5344CB8AC3E}">
        <p14:creationId xmlns:p14="http://schemas.microsoft.com/office/powerpoint/2010/main" val="711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ing Slid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6661" y="7907940"/>
            <a:ext cx="3143813" cy="9466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85432" y="2737813"/>
            <a:ext cx="2731010" cy="877824"/>
          </a:xfrm>
          <a:prstGeom prst="rect">
            <a:avLst/>
          </a:prstGeom>
        </p:spPr>
      </p:pic>
      <p:sp>
        <p:nvSpPr>
          <p:cNvPr id="9"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1"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D7510EF0-701B-4EFE-99C5-B6DC5F9722AE}" type="datetime1">
              <a:rPr lang="en-US" smtClean="0"/>
              <a:t>7/7/2022</a:t>
            </a:fld>
            <a:endParaRPr lang="en-US"/>
          </a:p>
        </p:txBody>
      </p:sp>
      <p:sp>
        <p:nvSpPr>
          <p:cNvPr id="12"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sp>
        <p:nvSpPr>
          <p:cNvPr id="8" name="TextBox 9"/>
          <p:cNvSpPr txBox="1"/>
          <p:nvPr userDrawn="1"/>
        </p:nvSpPr>
        <p:spPr>
          <a:xfrm>
            <a:off x="325225" y="6727042"/>
            <a:ext cx="13635990" cy="1015663"/>
          </a:xfrm>
          <a:prstGeom prst="rect">
            <a:avLst/>
          </a:prstGeom>
          <a:noFill/>
        </p:spPr>
        <p:txBody>
          <a:bodyPr wrap="square" rtlCol="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defTabSz="1097236"/>
            <a:r>
              <a:rPr lang="en-US" sz="1200">
                <a:solidFill>
                  <a:srgbClr val="000000"/>
                </a:solidFill>
                <a:latin typeface="Arial" panose="020B0604020202020204"/>
              </a:rPr>
              <a:t>©2022 Phibro Animal Health Corporation, Teaneck, NJ 07666</a:t>
            </a:r>
          </a:p>
          <a:p>
            <a:pPr defTabSz="1097236"/>
            <a:r>
              <a:rPr lang="en-US" sz="1200">
                <a:solidFill>
                  <a:srgbClr val="000000"/>
                </a:solidFill>
                <a:latin typeface="Arial" panose="020B0604020202020204"/>
              </a:rPr>
              <a:t>Phibro; Phibro logo design; Healthy Animals. Healthy Food. Healthy World.; and any other Phibro brand or brands shown herein are trademarks owned by or licensed to Phibro Animal Health Corporation or its affiliates.  Any other trademark that might be mentioned herein and that is not a Phibro brand (property of or licensed to Phibro Animal Health Corporation or its affiliates) is used for identification purposes only and is owned by its holder.</a:t>
            </a:r>
          </a:p>
          <a:p>
            <a:pPr defTabSz="1097236"/>
            <a:endParaRPr lang="en-US" sz="1200">
              <a:solidFill>
                <a:srgbClr val="505350"/>
              </a:solidFill>
              <a:latin typeface="Arial" panose="020B0604020202020204"/>
            </a:endParaRPr>
          </a:p>
        </p:txBody>
      </p:sp>
    </p:spTree>
    <p:extLst>
      <p:ext uri="{BB962C8B-B14F-4D97-AF65-F5344CB8AC3E}">
        <p14:creationId xmlns:p14="http://schemas.microsoft.com/office/powerpoint/2010/main" val="3578321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mniGen PRO">
    <p:spTree>
      <p:nvGrpSpPr>
        <p:cNvPr id="1" name=""/>
        <p:cNvGrpSpPr/>
        <p:nvPr/>
      </p:nvGrpSpPr>
      <p:grpSpPr>
        <a:xfrm>
          <a:off x="0" y="0"/>
          <a:ext cx="0" cy="0"/>
          <a:chOff x="0" y="0"/>
          <a:chExt cx="0" cy="0"/>
        </a:xfrm>
      </p:grpSpPr>
      <p:sp>
        <p:nvSpPr>
          <p:cNvPr id="7" name="Content Placeholder 2"/>
          <p:cNvSpPr>
            <a:spLocks noGrp="1"/>
          </p:cNvSpPr>
          <p:nvPr>
            <p:ph idx="1"/>
          </p:nvPr>
        </p:nvSpPr>
        <p:spPr>
          <a:xfrm>
            <a:off x="643302" y="1981591"/>
            <a:ext cx="12618720" cy="5221606"/>
          </a:xfrm>
        </p:spPr>
        <p:txBody>
          <a:bodyPr/>
          <a:lstStyle>
            <a:lvl1pPr>
              <a:defRPr baseline="0"/>
            </a:lvl1pPr>
            <a:lvl2pPr>
              <a:defRPr baseline="0"/>
            </a:lvl2pPr>
            <a:lvl3pPr>
              <a:defRPr baseline="0"/>
            </a:lvl3pPr>
            <a:lvl4pPr>
              <a:defRPr baseline="0"/>
            </a:lvl4pPr>
            <a:lvl5pPr>
              <a:defRPr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sp>
        <p:nvSpPr>
          <p:cNvPr id="21"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9388BC73-FE2C-486E-B2BC-1A47AC100A41}" type="datetime1">
              <a:rPr lang="en-US" smtClean="0"/>
              <a:t>7/7/2022</a:t>
            </a:fld>
            <a:endParaRPr lang="en-US"/>
          </a:p>
        </p:txBody>
      </p:sp>
      <p:sp>
        <p:nvSpPr>
          <p:cNvPr id="22"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4" name="Title 1">
            <a:extLst>
              <a:ext uri="{FF2B5EF4-FFF2-40B4-BE49-F238E27FC236}">
                <a16:creationId xmlns:a16="http://schemas.microsoft.com/office/drawing/2014/main" id="{32B1CF8A-932A-4164-A29A-2125F44361D1}"/>
              </a:ext>
            </a:extLst>
          </p:cNvPr>
          <p:cNvSpPr>
            <a:spLocks noGrp="1"/>
          </p:cNvSpPr>
          <p:nvPr>
            <p:ph type="title"/>
          </p:nvPr>
        </p:nvSpPr>
        <p:spPr>
          <a:xfrm>
            <a:off x="219557" y="178962"/>
            <a:ext cx="10309138" cy="1098825"/>
          </a:xfrm>
        </p:spPr>
        <p:txBody>
          <a:bodyPr/>
          <a:lstStyle/>
          <a:p>
            <a:r>
              <a:rPr lang="en-US"/>
              <a:t>Click to edit Master title style</a:t>
            </a:r>
          </a:p>
        </p:txBody>
      </p:sp>
      <p:cxnSp>
        <p:nvCxnSpPr>
          <p:cNvPr id="15" name="Straight Connector 14">
            <a:extLst>
              <a:ext uri="{FF2B5EF4-FFF2-40B4-BE49-F238E27FC236}">
                <a16:creationId xmlns:a16="http://schemas.microsoft.com/office/drawing/2014/main" id="{6218E1A6-A879-4623-8E0E-7B6B8B7F7ED7}"/>
              </a:ext>
            </a:extLst>
          </p:cNvPr>
          <p:cNvCxnSpPr/>
          <p:nvPr userDrawn="1"/>
        </p:nvCxnSpPr>
        <p:spPr>
          <a:xfrm flipV="1">
            <a:off x="0" y="1272720"/>
            <a:ext cx="14630400" cy="26222"/>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ext Placeholder 9">
            <a:extLst>
              <a:ext uri="{FF2B5EF4-FFF2-40B4-BE49-F238E27FC236}">
                <a16:creationId xmlns:a16="http://schemas.microsoft.com/office/drawing/2014/main" id="{00508179-4C0B-4386-8F71-391E9459C6B8}"/>
              </a:ext>
            </a:extLst>
          </p:cNvPr>
          <p:cNvSpPr>
            <a:spLocks noGrp="1"/>
          </p:cNvSpPr>
          <p:nvPr>
            <p:ph type="body" sz="quarter" idx="13"/>
          </p:nvPr>
        </p:nvSpPr>
        <p:spPr>
          <a:xfrm>
            <a:off x="219557" y="757136"/>
            <a:ext cx="10309138" cy="749035"/>
          </a:xfrm>
          <a:prstGeom prst="rect">
            <a:avLst/>
          </a:prstGeom>
        </p:spPr>
        <p:txBody>
          <a:bodyPr>
            <a:normAutofit/>
          </a:bodyPr>
          <a:lstStyle>
            <a:lvl1pPr marL="342900" indent="-342900">
              <a:buFont typeface="Arial" charset="0"/>
              <a:buNone/>
              <a:defRPr kumimoji="0" lang="en-US" sz="2300" b="0" i="1" u="none" strike="noStrike" kern="0" cap="none" spc="0" normalizeH="0" baseline="0" dirty="0">
                <a:ln>
                  <a:noFill/>
                </a:ln>
                <a:solidFill>
                  <a:srgbClr val="000000"/>
                </a:solidFill>
                <a:effectLst/>
                <a:uLnTx/>
                <a:uFillTx/>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tabLst/>
              <a:defRPr/>
            </a:pPr>
            <a:r>
              <a:rPr lang="en-US"/>
              <a:t>Edit Master text styles</a:t>
            </a:r>
          </a:p>
        </p:txBody>
      </p:sp>
      <p:grpSp>
        <p:nvGrpSpPr>
          <p:cNvPr id="18" name="Group 17">
            <a:extLst>
              <a:ext uri="{FF2B5EF4-FFF2-40B4-BE49-F238E27FC236}">
                <a16:creationId xmlns:a16="http://schemas.microsoft.com/office/drawing/2014/main" id="{23B04770-ED08-4993-ABF4-26880E311652}"/>
              </a:ext>
            </a:extLst>
          </p:cNvPr>
          <p:cNvGrpSpPr/>
          <p:nvPr userDrawn="1"/>
        </p:nvGrpSpPr>
        <p:grpSpPr>
          <a:xfrm>
            <a:off x="14022604" y="400141"/>
            <a:ext cx="616263" cy="534039"/>
            <a:chOff x="14011274" y="558089"/>
            <a:chExt cx="616263" cy="534039"/>
          </a:xfrm>
          <a:solidFill>
            <a:srgbClr val="6DB33F"/>
          </a:solidFill>
        </p:grpSpPr>
        <p:sp>
          <p:nvSpPr>
            <p:cNvPr id="25" name="Parallelogram 6">
              <a:extLst>
                <a:ext uri="{FF2B5EF4-FFF2-40B4-BE49-F238E27FC236}">
                  <a16:creationId xmlns:a16="http://schemas.microsoft.com/office/drawing/2014/main" id="{33E4FDC3-1BDF-4137-94DE-5FAC4A0BD6CD}"/>
                </a:ext>
              </a:extLst>
            </p:cNvPr>
            <p:cNvSpPr/>
            <p:nvPr userDrawn="1"/>
          </p:nvSpPr>
          <p:spPr>
            <a:xfrm>
              <a:off x="14011274" y="970839"/>
              <a:ext cx="616263"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8" name="Parallelogram 6">
              <a:extLst>
                <a:ext uri="{FF2B5EF4-FFF2-40B4-BE49-F238E27FC236}">
                  <a16:creationId xmlns:a16="http://schemas.microsoft.com/office/drawing/2014/main" id="{810D9A5C-2B23-43B2-A7D8-8A88C38B4515}"/>
                </a:ext>
              </a:extLst>
            </p:cNvPr>
            <p:cNvSpPr/>
            <p:nvPr userDrawn="1"/>
          </p:nvSpPr>
          <p:spPr>
            <a:xfrm>
              <a:off x="14055219" y="761289"/>
              <a:ext cx="572318"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9" name="Parallelogram 6">
              <a:extLst>
                <a:ext uri="{FF2B5EF4-FFF2-40B4-BE49-F238E27FC236}">
                  <a16:creationId xmlns:a16="http://schemas.microsoft.com/office/drawing/2014/main" id="{7C45B53E-FD48-4609-958C-5818DF819132}"/>
                </a:ext>
              </a:extLst>
            </p:cNvPr>
            <p:cNvSpPr/>
            <p:nvPr userDrawn="1"/>
          </p:nvSpPr>
          <p:spPr>
            <a:xfrm>
              <a:off x="14096999" y="558089"/>
              <a:ext cx="530537"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grpSp>
      <p:pic>
        <p:nvPicPr>
          <p:cNvPr id="30" name="Picture 29" descr="Icon&#10;&#10;Description automatically generated">
            <a:extLst>
              <a:ext uri="{FF2B5EF4-FFF2-40B4-BE49-F238E27FC236}">
                <a16:creationId xmlns:a16="http://schemas.microsoft.com/office/drawing/2014/main" id="{5B856C89-5FEC-431B-9863-09EAF41660F2}"/>
              </a:ext>
            </a:extLst>
          </p:cNvPr>
          <p:cNvPicPr>
            <a:picLocks noChangeAspect="1"/>
          </p:cNvPicPr>
          <p:nvPr userDrawn="1"/>
        </p:nvPicPr>
        <p:blipFill>
          <a:blip r:embed="rId2"/>
          <a:stretch>
            <a:fillRect/>
          </a:stretch>
        </p:blipFill>
        <p:spPr>
          <a:xfrm>
            <a:off x="11447349" y="335330"/>
            <a:ext cx="2490432" cy="612701"/>
          </a:xfrm>
          <a:prstGeom prst="rect">
            <a:avLst/>
          </a:prstGeom>
        </p:spPr>
      </p:pic>
    </p:spTree>
    <p:extLst>
      <p:ext uri="{BB962C8B-B14F-4D97-AF65-F5344CB8AC3E}">
        <p14:creationId xmlns:p14="http://schemas.microsoft.com/office/powerpoint/2010/main" val="2731972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a:r>
              <a:rPr lang="en-US"/>
              <a:t>May 10, 2016</a:t>
            </a:r>
          </a:p>
        </p:txBody>
      </p:sp>
      <p:sp>
        <p:nvSpPr>
          <p:cNvPr id="5" name="Footer Placeholder 4"/>
          <p:cNvSpPr>
            <a:spLocks noGrp="1"/>
          </p:cNvSpPr>
          <p:nvPr>
            <p:ph type="ftr" sz="quarter" idx="11"/>
          </p:nvPr>
        </p:nvSpPr>
        <p:spPr/>
        <p:txBody>
          <a:bodyPr/>
          <a:lstStyle/>
          <a:p>
            <a:r>
              <a:rPr lang="en-US">
                <a:solidFill>
                  <a:srgbClr val="002060"/>
                </a:solidFill>
              </a:rPr>
              <a:t>Webcast and Conference Call</a:t>
            </a:r>
          </a:p>
        </p:txBody>
      </p:sp>
      <p:sp>
        <p:nvSpPr>
          <p:cNvPr id="6" name="Slide Number Placeholder 5"/>
          <p:cNvSpPr>
            <a:spLocks noGrp="1"/>
          </p:cNvSpPr>
          <p:nvPr>
            <p:ph type="sldNum" sz="quarter" idx="12"/>
          </p:nvPr>
        </p:nvSpPr>
        <p:spPr/>
        <p:txBody>
          <a:bodyPr/>
          <a:lstStyle/>
          <a:p>
            <a:fld id="{B2774E65-6B80-4D76-B788-012394207BA2}" type="slidenum">
              <a:rPr lang="en-US" smtClean="0"/>
              <a:t>‹#›</a:t>
            </a:fld>
            <a:endParaRPr lang="en-US"/>
          </a:p>
        </p:txBody>
      </p:sp>
      <p:cxnSp>
        <p:nvCxnSpPr>
          <p:cNvPr id="7" name="Straight Connector 6"/>
          <p:cNvCxnSpPr/>
          <p:nvPr userDrawn="1"/>
        </p:nvCxnSpPr>
        <p:spPr>
          <a:xfrm>
            <a:off x="305518" y="1246946"/>
            <a:ext cx="1389888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10790638" y="7930539"/>
            <a:ext cx="3413760" cy="299063"/>
          </a:xfrm>
          <a:prstGeom prst="rect">
            <a:avLst/>
          </a:prstGeom>
        </p:spPr>
        <p:txBody>
          <a:bodyPr vert="horz" lIns="106496" tIns="53248" rIns="106496" bIns="53248" rtlCol="0" anchor="ctr"/>
          <a:lstStyle>
            <a:defPPr>
              <a:defRPr lang="en-US"/>
            </a:defPPr>
            <a:lvl1pPr marL="0" algn="r"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550D44-A147-4D7D-B2BB-70AE18EEC73F}" type="slidenum">
              <a:rPr lang="en-US" sz="1398" smtClean="0"/>
              <a:pPr/>
              <a:t>‹#›</a:t>
            </a:fld>
            <a:endParaRPr lang="en-US" sz="1398"/>
          </a:p>
        </p:txBody>
      </p:sp>
      <p:cxnSp>
        <p:nvCxnSpPr>
          <p:cNvPr id="9" name="Straight Connector 8"/>
          <p:cNvCxnSpPr/>
          <p:nvPr userDrawn="1"/>
        </p:nvCxnSpPr>
        <p:spPr>
          <a:xfrm>
            <a:off x="288304" y="7688095"/>
            <a:ext cx="1389888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38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No Photo">
    <p:spTree>
      <p:nvGrpSpPr>
        <p:cNvPr id="1" name=""/>
        <p:cNvGrpSpPr/>
        <p:nvPr/>
      </p:nvGrpSpPr>
      <p:grpSpPr>
        <a:xfrm>
          <a:off x="0" y="0"/>
          <a:ext cx="0" cy="0"/>
          <a:chOff x="0" y="0"/>
          <a:chExt cx="0" cy="0"/>
        </a:xfrm>
      </p:grpSpPr>
      <p:sp>
        <p:nvSpPr>
          <p:cNvPr id="3" name="Subtitle 2"/>
          <p:cNvSpPr>
            <a:spLocks noGrp="1"/>
          </p:cNvSpPr>
          <p:nvPr userDrawn="1">
            <p:ph type="subTitle" idx="1"/>
          </p:nvPr>
        </p:nvSpPr>
        <p:spPr>
          <a:xfrm>
            <a:off x="315392" y="1059816"/>
            <a:ext cx="10972800" cy="902626"/>
          </a:xfrm>
        </p:spPr>
        <p:txBody>
          <a:bodyPr>
            <a:normAutofit/>
          </a:bodyPr>
          <a:lstStyle>
            <a:lvl1pPr marL="0" indent="0" algn="l">
              <a:buNone/>
              <a:defRPr sz="2400" b="0" i="1" baseline="0">
                <a:solidFill>
                  <a:srgbClr val="000000"/>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2" y="571207"/>
            <a:ext cx="212644" cy="850574"/>
          </a:xfrm>
          <a:prstGeom prst="rect">
            <a:avLst/>
          </a:prstGeom>
        </p:spPr>
      </p:pic>
      <p:sp>
        <p:nvSpPr>
          <p:cNvPr id="2" name="Title 1"/>
          <p:cNvSpPr>
            <a:spLocks noGrp="1"/>
          </p:cNvSpPr>
          <p:nvPr>
            <p:ph type="title"/>
          </p:nvPr>
        </p:nvSpPr>
        <p:spPr>
          <a:xfrm>
            <a:off x="315392" y="461491"/>
            <a:ext cx="12618720" cy="1590676"/>
          </a:xfrm>
        </p:spPr>
        <p:txBody>
          <a:bodyPr/>
          <a:lstStyle/>
          <a:p>
            <a:r>
              <a:rPr lang="en-US"/>
              <a:t>Click to edit Master title style</a:t>
            </a:r>
          </a:p>
        </p:txBody>
      </p:sp>
      <p:sp>
        <p:nvSpPr>
          <p:cNvPr id="9"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1"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D7510EF0-701B-4EFE-99C5-B6DC5F9722AE}" type="datetime1">
              <a:rPr lang="en-US" smtClean="0"/>
              <a:t>7/7/2022</a:t>
            </a:fld>
            <a:endParaRPr lang="en-US"/>
          </a:p>
        </p:txBody>
      </p:sp>
      <p:sp>
        <p:nvSpPr>
          <p:cNvPr id="12"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spTree>
    <p:extLst>
      <p:ext uri="{BB962C8B-B14F-4D97-AF65-F5344CB8AC3E}">
        <p14:creationId xmlns:p14="http://schemas.microsoft.com/office/powerpoint/2010/main" val="119771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Speedbar">
    <p:spTree>
      <p:nvGrpSpPr>
        <p:cNvPr id="1" name=""/>
        <p:cNvGrpSpPr/>
        <p:nvPr/>
      </p:nvGrpSpPr>
      <p:grpSpPr>
        <a:xfrm>
          <a:off x="0" y="0"/>
          <a:ext cx="0" cy="0"/>
          <a:chOff x="0" y="0"/>
          <a:chExt cx="0" cy="0"/>
        </a:xfrm>
      </p:grpSpPr>
      <p:sp>
        <p:nvSpPr>
          <p:cNvPr id="2" name="Title 1"/>
          <p:cNvSpPr>
            <a:spLocks noGrp="1"/>
          </p:cNvSpPr>
          <p:nvPr>
            <p:ph type="title"/>
          </p:nvPr>
        </p:nvSpPr>
        <p:spPr>
          <a:xfrm>
            <a:off x="197892" y="125040"/>
            <a:ext cx="12618720" cy="1098825"/>
          </a:xfrm>
        </p:spPr>
        <p:txBody>
          <a:bodyPr/>
          <a:lstStyle/>
          <a:p>
            <a:r>
              <a:rPr lang="en-US"/>
              <a:t>Click to edit Master title style</a:t>
            </a:r>
          </a:p>
        </p:txBody>
      </p:sp>
      <p:cxnSp>
        <p:nvCxnSpPr>
          <p:cNvPr id="7" name="Straight Connector 6"/>
          <p:cNvCxnSpPr/>
          <p:nvPr userDrawn="1"/>
        </p:nvCxnSpPr>
        <p:spPr>
          <a:xfrm flipV="1">
            <a:off x="-10514" y="1235736"/>
            <a:ext cx="14630400" cy="26222"/>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Text Placeholder 9"/>
          <p:cNvSpPr>
            <a:spLocks noGrp="1"/>
          </p:cNvSpPr>
          <p:nvPr>
            <p:ph type="body" sz="quarter" idx="13"/>
          </p:nvPr>
        </p:nvSpPr>
        <p:spPr>
          <a:xfrm>
            <a:off x="197892" y="703214"/>
            <a:ext cx="12617450" cy="749035"/>
          </a:xfrm>
          <a:prstGeom prst="rect">
            <a:avLst/>
          </a:prstGeom>
        </p:spPr>
        <p:txBody>
          <a:bodyPr>
            <a:normAutofit/>
          </a:bodyPr>
          <a:lstStyle>
            <a:lvl1pPr marL="342900" indent="-342900">
              <a:buFont typeface="Arial" charset="0"/>
              <a:buNone/>
              <a:defRPr kumimoji="0" lang="en-US" sz="2300" b="0" i="1" u="none" strike="noStrike" kern="0" cap="none" spc="0" normalizeH="0" baseline="0" dirty="0">
                <a:ln>
                  <a:noFill/>
                </a:ln>
                <a:solidFill>
                  <a:srgbClr val="000000"/>
                </a:solidFill>
                <a:effectLst/>
                <a:uLnTx/>
                <a:uFillTx/>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tabLst/>
              <a:defRPr/>
            </a:pPr>
            <a:r>
              <a:rPr lang="en-US"/>
              <a:t>Edit Master text styles</a:t>
            </a:r>
          </a:p>
        </p:txBody>
      </p:sp>
      <p:sp>
        <p:nvSpPr>
          <p:cNvPr id="25" name="Content Placeholder 2"/>
          <p:cNvSpPr>
            <a:spLocks noGrp="1"/>
          </p:cNvSpPr>
          <p:nvPr>
            <p:ph idx="1"/>
          </p:nvPr>
        </p:nvSpPr>
        <p:spPr>
          <a:xfrm>
            <a:off x="643302" y="1981591"/>
            <a:ext cx="12618720" cy="5221606"/>
          </a:xfrm>
        </p:spPr>
        <p:txBody>
          <a:bodyPr/>
          <a:lstStyle>
            <a:lvl1pPr>
              <a:defRPr baseline="0">
                <a:solidFill>
                  <a:srgbClr val="599232"/>
                </a:solidFill>
              </a:defRPr>
            </a:lvl1pPr>
            <a:lvl2pPr>
              <a:buClrTx/>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14022604" y="346217"/>
            <a:ext cx="616263" cy="534039"/>
            <a:chOff x="14011274" y="558089"/>
            <a:chExt cx="616263" cy="534039"/>
          </a:xfrm>
          <a:solidFill>
            <a:srgbClr val="6DB33F"/>
          </a:solidFill>
        </p:grpSpPr>
        <p:sp>
          <p:nvSpPr>
            <p:cNvPr id="15" name="Parallelogram 6"/>
            <p:cNvSpPr/>
            <p:nvPr userDrawn="1"/>
          </p:nvSpPr>
          <p:spPr>
            <a:xfrm>
              <a:off x="14011274" y="970839"/>
              <a:ext cx="616263"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2" name="Parallelogram 6"/>
            <p:cNvSpPr/>
            <p:nvPr userDrawn="1"/>
          </p:nvSpPr>
          <p:spPr>
            <a:xfrm>
              <a:off x="14055219" y="761289"/>
              <a:ext cx="572318"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3" name="Parallelogram 6"/>
            <p:cNvSpPr/>
            <p:nvPr userDrawn="1"/>
          </p:nvSpPr>
          <p:spPr>
            <a:xfrm>
              <a:off x="14096999" y="558089"/>
              <a:ext cx="530537"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grpSp>
      <p:sp>
        <p:nvSpPr>
          <p:cNvPr id="17"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9"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D7510EF0-701B-4EFE-99C5-B6DC5F9722AE}" type="datetime1">
              <a:rPr lang="en-US" smtClean="0"/>
              <a:t>7/7/2022</a:t>
            </a:fld>
            <a:endParaRPr lang="en-US"/>
          </a:p>
        </p:txBody>
      </p:sp>
      <p:sp>
        <p:nvSpPr>
          <p:cNvPr id="20"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spTree>
    <p:extLst>
      <p:ext uri="{BB962C8B-B14F-4D97-AF65-F5344CB8AC3E}">
        <p14:creationId xmlns:p14="http://schemas.microsoft.com/office/powerpoint/2010/main" val="3006130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Speedbar + OmniGen">
    <p:spTree>
      <p:nvGrpSpPr>
        <p:cNvPr id="1" name=""/>
        <p:cNvGrpSpPr/>
        <p:nvPr/>
      </p:nvGrpSpPr>
      <p:grpSpPr>
        <a:xfrm>
          <a:off x="0" y="0"/>
          <a:ext cx="0" cy="0"/>
          <a:chOff x="0" y="0"/>
          <a:chExt cx="0" cy="0"/>
        </a:xfrm>
      </p:grpSpPr>
      <p:sp>
        <p:nvSpPr>
          <p:cNvPr id="2" name="Title 1"/>
          <p:cNvSpPr>
            <a:spLocks noGrp="1"/>
          </p:cNvSpPr>
          <p:nvPr>
            <p:ph type="title"/>
          </p:nvPr>
        </p:nvSpPr>
        <p:spPr>
          <a:xfrm>
            <a:off x="219557" y="178962"/>
            <a:ext cx="10309138" cy="1098825"/>
          </a:xfrm>
        </p:spPr>
        <p:txBody>
          <a:bodyPr/>
          <a:lstStyle/>
          <a:p>
            <a:r>
              <a:rPr lang="en-US"/>
              <a:t>Click to edit Master title style</a:t>
            </a:r>
          </a:p>
        </p:txBody>
      </p:sp>
      <p:cxnSp>
        <p:nvCxnSpPr>
          <p:cNvPr id="7" name="Straight Connector 6"/>
          <p:cNvCxnSpPr/>
          <p:nvPr userDrawn="1"/>
        </p:nvCxnSpPr>
        <p:spPr>
          <a:xfrm flipV="1">
            <a:off x="0" y="1272720"/>
            <a:ext cx="14630400" cy="26222"/>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Text Placeholder 9"/>
          <p:cNvSpPr>
            <a:spLocks noGrp="1"/>
          </p:cNvSpPr>
          <p:nvPr>
            <p:ph type="body" sz="quarter" idx="13"/>
          </p:nvPr>
        </p:nvSpPr>
        <p:spPr>
          <a:xfrm>
            <a:off x="219557" y="757136"/>
            <a:ext cx="10309138" cy="749035"/>
          </a:xfrm>
          <a:prstGeom prst="rect">
            <a:avLst/>
          </a:prstGeom>
        </p:spPr>
        <p:txBody>
          <a:bodyPr>
            <a:normAutofit/>
          </a:bodyPr>
          <a:lstStyle>
            <a:lvl1pPr marL="342900" indent="-342900">
              <a:buFont typeface="Arial" charset="0"/>
              <a:buNone/>
              <a:defRPr kumimoji="0" lang="en-US" sz="2300" b="0" i="1" u="none" strike="noStrike" kern="0" cap="none" spc="0" normalizeH="0" baseline="0" dirty="0">
                <a:ln>
                  <a:noFill/>
                </a:ln>
                <a:solidFill>
                  <a:srgbClr val="000000"/>
                </a:solidFill>
                <a:effectLst/>
                <a:uLnTx/>
                <a:uFillTx/>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tabLst/>
              <a:defRPr/>
            </a:pPr>
            <a:r>
              <a:rPr lang="en-US"/>
              <a:t>Edit Master text styles</a:t>
            </a:r>
          </a:p>
        </p:txBody>
      </p:sp>
      <p:sp>
        <p:nvSpPr>
          <p:cNvPr id="25" name="Content Placeholder 2"/>
          <p:cNvSpPr>
            <a:spLocks noGrp="1"/>
          </p:cNvSpPr>
          <p:nvPr>
            <p:ph idx="1"/>
          </p:nvPr>
        </p:nvSpPr>
        <p:spPr>
          <a:xfrm>
            <a:off x="643302" y="1981591"/>
            <a:ext cx="12618720" cy="5221606"/>
          </a:xfrm>
        </p:spPr>
        <p:txBody>
          <a:bodyPr/>
          <a:lstStyle>
            <a:lvl1pPr>
              <a:defRPr baseline="0">
                <a:solidFill>
                  <a:srgbClr val="599232"/>
                </a:solidFill>
              </a:defRPr>
            </a:lvl1pPr>
            <a:lvl2pPr>
              <a:buClrTx/>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14022604" y="400141"/>
            <a:ext cx="616263" cy="534039"/>
            <a:chOff x="14011274" y="558089"/>
            <a:chExt cx="616263" cy="534039"/>
          </a:xfrm>
          <a:solidFill>
            <a:srgbClr val="6DB33F"/>
          </a:solidFill>
        </p:grpSpPr>
        <p:sp>
          <p:nvSpPr>
            <p:cNvPr id="15" name="Parallelogram 6"/>
            <p:cNvSpPr/>
            <p:nvPr userDrawn="1"/>
          </p:nvSpPr>
          <p:spPr>
            <a:xfrm>
              <a:off x="14011274" y="970839"/>
              <a:ext cx="616263"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2" name="Parallelogram 6"/>
            <p:cNvSpPr/>
            <p:nvPr userDrawn="1"/>
          </p:nvSpPr>
          <p:spPr>
            <a:xfrm>
              <a:off x="14055219" y="761289"/>
              <a:ext cx="572318"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3" name="Parallelogram 6"/>
            <p:cNvSpPr/>
            <p:nvPr userDrawn="1"/>
          </p:nvSpPr>
          <p:spPr>
            <a:xfrm>
              <a:off x="14096999" y="558089"/>
              <a:ext cx="530537"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grpSp>
      <p:sp>
        <p:nvSpPr>
          <p:cNvPr id="17"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9"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D7510EF0-701B-4EFE-99C5-B6DC5F9722AE}" type="datetime1">
              <a:rPr lang="en-US" smtClean="0"/>
              <a:t>7/7/2022</a:t>
            </a:fld>
            <a:endParaRPr lang="en-US"/>
          </a:p>
        </p:txBody>
      </p:sp>
      <p:sp>
        <p:nvSpPr>
          <p:cNvPr id="20"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pic>
        <p:nvPicPr>
          <p:cNvPr id="18" name="Picture 17" descr="Icon&#10;&#10;Description automatically generated">
            <a:extLst>
              <a:ext uri="{FF2B5EF4-FFF2-40B4-BE49-F238E27FC236}">
                <a16:creationId xmlns:a16="http://schemas.microsoft.com/office/drawing/2014/main" id="{88F01D35-5292-4415-89B5-99411EB12E4E}"/>
              </a:ext>
            </a:extLst>
          </p:cNvPr>
          <p:cNvPicPr>
            <a:picLocks noChangeAspect="1"/>
          </p:cNvPicPr>
          <p:nvPr userDrawn="1"/>
        </p:nvPicPr>
        <p:blipFill>
          <a:blip r:embed="rId2"/>
          <a:stretch>
            <a:fillRect/>
          </a:stretch>
        </p:blipFill>
        <p:spPr>
          <a:xfrm>
            <a:off x="11447349" y="335330"/>
            <a:ext cx="2490432" cy="612701"/>
          </a:xfrm>
          <a:prstGeom prst="rect">
            <a:avLst/>
          </a:prstGeom>
        </p:spPr>
      </p:pic>
    </p:spTree>
    <p:extLst>
      <p:ext uri="{BB962C8B-B14F-4D97-AF65-F5344CB8AC3E}">
        <p14:creationId xmlns:p14="http://schemas.microsoft.com/office/powerpoint/2010/main" val="132285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Speedbar + OmniGen Pro">
    <p:spTree>
      <p:nvGrpSpPr>
        <p:cNvPr id="1" name=""/>
        <p:cNvGrpSpPr/>
        <p:nvPr/>
      </p:nvGrpSpPr>
      <p:grpSpPr>
        <a:xfrm>
          <a:off x="0" y="0"/>
          <a:ext cx="0" cy="0"/>
          <a:chOff x="0" y="0"/>
          <a:chExt cx="0" cy="0"/>
        </a:xfrm>
      </p:grpSpPr>
      <p:sp>
        <p:nvSpPr>
          <p:cNvPr id="25" name="Content Placeholder 2"/>
          <p:cNvSpPr>
            <a:spLocks noGrp="1"/>
          </p:cNvSpPr>
          <p:nvPr>
            <p:ph idx="1"/>
          </p:nvPr>
        </p:nvSpPr>
        <p:spPr>
          <a:xfrm>
            <a:off x="643302" y="1981591"/>
            <a:ext cx="12618720" cy="5221606"/>
          </a:xfrm>
        </p:spPr>
        <p:txBody>
          <a:bodyPr/>
          <a:lstStyle>
            <a:lvl1pPr>
              <a:defRPr baseline="0">
                <a:solidFill>
                  <a:srgbClr val="599232"/>
                </a:solidFill>
              </a:defRPr>
            </a:lvl1pPr>
            <a:lvl2pPr>
              <a:buClrTx/>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9"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D7510EF0-701B-4EFE-99C5-B6DC5F9722AE}" type="datetime1">
              <a:rPr lang="en-US" smtClean="0"/>
              <a:t>7/7/2022</a:t>
            </a:fld>
            <a:endParaRPr lang="en-US"/>
          </a:p>
        </p:txBody>
      </p:sp>
      <p:sp>
        <p:nvSpPr>
          <p:cNvPr id="20"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sp>
        <p:nvSpPr>
          <p:cNvPr id="16" name="Title 1">
            <a:extLst>
              <a:ext uri="{FF2B5EF4-FFF2-40B4-BE49-F238E27FC236}">
                <a16:creationId xmlns:a16="http://schemas.microsoft.com/office/drawing/2014/main" id="{7BE2E9DE-C736-4FB1-A077-B4EE81253425}"/>
              </a:ext>
            </a:extLst>
          </p:cNvPr>
          <p:cNvSpPr>
            <a:spLocks noGrp="1"/>
          </p:cNvSpPr>
          <p:nvPr>
            <p:ph type="title"/>
          </p:nvPr>
        </p:nvSpPr>
        <p:spPr>
          <a:xfrm>
            <a:off x="219557" y="178962"/>
            <a:ext cx="10309138" cy="1098825"/>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E983154B-9E95-4098-93EB-CBBE0DFDAB68}"/>
              </a:ext>
            </a:extLst>
          </p:cNvPr>
          <p:cNvCxnSpPr/>
          <p:nvPr userDrawn="1"/>
        </p:nvCxnSpPr>
        <p:spPr>
          <a:xfrm flipV="1">
            <a:off x="0" y="1272720"/>
            <a:ext cx="14630400" cy="26222"/>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Text Placeholder 9">
            <a:extLst>
              <a:ext uri="{FF2B5EF4-FFF2-40B4-BE49-F238E27FC236}">
                <a16:creationId xmlns:a16="http://schemas.microsoft.com/office/drawing/2014/main" id="{B551AA5F-6062-4F77-9E19-3EB83AE2008A}"/>
              </a:ext>
            </a:extLst>
          </p:cNvPr>
          <p:cNvSpPr>
            <a:spLocks noGrp="1"/>
          </p:cNvSpPr>
          <p:nvPr>
            <p:ph type="body" sz="quarter" idx="13"/>
          </p:nvPr>
        </p:nvSpPr>
        <p:spPr>
          <a:xfrm>
            <a:off x="219557" y="757136"/>
            <a:ext cx="10309138" cy="749035"/>
          </a:xfrm>
          <a:prstGeom prst="rect">
            <a:avLst/>
          </a:prstGeom>
        </p:spPr>
        <p:txBody>
          <a:bodyPr>
            <a:normAutofit/>
          </a:bodyPr>
          <a:lstStyle>
            <a:lvl1pPr marL="342900" indent="-342900">
              <a:buFont typeface="Arial" charset="0"/>
              <a:buNone/>
              <a:defRPr kumimoji="0" lang="en-US" sz="2300" b="0" i="1" u="none" strike="noStrike" kern="0" cap="none" spc="0" normalizeH="0" baseline="0" dirty="0">
                <a:ln>
                  <a:noFill/>
                </a:ln>
                <a:solidFill>
                  <a:srgbClr val="000000"/>
                </a:solidFill>
                <a:effectLst/>
                <a:uLnTx/>
                <a:uFillTx/>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tabLst/>
              <a:defRPr/>
            </a:pPr>
            <a:r>
              <a:rPr lang="en-US"/>
              <a:t>Edit Master text styles</a:t>
            </a:r>
          </a:p>
        </p:txBody>
      </p:sp>
      <p:grpSp>
        <p:nvGrpSpPr>
          <p:cNvPr id="24" name="Group 23">
            <a:extLst>
              <a:ext uri="{FF2B5EF4-FFF2-40B4-BE49-F238E27FC236}">
                <a16:creationId xmlns:a16="http://schemas.microsoft.com/office/drawing/2014/main" id="{219B7E33-59BE-4C3A-BA32-479E73594F32}"/>
              </a:ext>
            </a:extLst>
          </p:cNvPr>
          <p:cNvGrpSpPr/>
          <p:nvPr userDrawn="1"/>
        </p:nvGrpSpPr>
        <p:grpSpPr>
          <a:xfrm>
            <a:off x="14022604" y="400141"/>
            <a:ext cx="616263" cy="534039"/>
            <a:chOff x="14011274" y="558089"/>
            <a:chExt cx="616263" cy="534039"/>
          </a:xfrm>
          <a:solidFill>
            <a:srgbClr val="6DB33F"/>
          </a:solidFill>
        </p:grpSpPr>
        <p:sp>
          <p:nvSpPr>
            <p:cNvPr id="26" name="Parallelogram 6">
              <a:extLst>
                <a:ext uri="{FF2B5EF4-FFF2-40B4-BE49-F238E27FC236}">
                  <a16:creationId xmlns:a16="http://schemas.microsoft.com/office/drawing/2014/main" id="{3956E006-E767-4718-92B8-5FAB9CC4E4A9}"/>
                </a:ext>
              </a:extLst>
            </p:cNvPr>
            <p:cNvSpPr/>
            <p:nvPr userDrawn="1"/>
          </p:nvSpPr>
          <p:spPr>
            <a:xfrm>
              <a:off x="14011274" y="970839"/>
              <a:ext cx="616263"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7" name="Parallelogram 6">
              <a:extLst>
                <a:ext uri="{FF2B5EF4-FFF2-40B4-BE49-F238E27FC236}">
                  <a16:creationId xmlns:a16="http://schemas.microsoft.com/office/drawing/2014/main" id="{3CB51B2E-6604-4D2F-B038-9F0ED2D8CE7B}"/>
                </a:ext>
              </a:extLst>
            </p:cNvPr>
            <p:cNvSpPr/>
            <p:nvPr userDrawn="1"/>
          </p:nvSpPr>
          <p:spPr>
            <a:xfrm>
              <a:off x="14055219" y="761289"/>
              <a:ext cx="572318"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8" name="Parallelogram 6">
              <a:extLst>
                <a:ext uri="{FF2B5EF4-FFF2-40B4-BE49-F238E27FC236}">
                  <a16:creationId xmlns:a16="http://schemas.microsoft.com/office/drawing/2014/main" id="{32646013-B712-43D5-BAE2-C0888A4E60C7}"/>
                </a:ext>
              </a:extLst>
            </p:cNvPr>
            <p:cNvSpPr/>
            <p:nvPr userDrawn="1"/>
          </p:nvSpPr>
          <p:spPr>
            <a:xfrm>
              <a:off x="14096999" y="558089"/>
              <a:ext cx="530537"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grpSp>
      <p:pic>
        <p:nvPicPr>
          <p:cNvPr id="29" name="Picture 28" descr="Icon&#10;&#10;Description automatically generated">
            <a:extLst>
              <a:ext uri="{FF2B5EF4-FFF2-40B4-BE49-F238E27FC236}">
                <a16:creationId xmlns:a16="http://schemas.microsoft.com/office/drawing/2014/main" id="{FBC36F7B-9B44-47DE-9A79-46D24F6AE343}"/>
              </a:ext>
            </a:extLst>
          </p:cNvPr>
          <p:cNvPicPr>
            <a:picLocks noChangeAspect="1"/>
          </p:cNvPicPr>
          <p:nvPr userDrawn="1"/>
        </p:nvPicPr>
        <p:blipFill>
          <a:blip r:embed="rId2"/>
          <a:stretch>
            <a:fillRect/>
          </a:stretch>
        </p:blipFill>
        <p:spPr>
          <a:xfrm>
            <a:off x="11447349" y="335330"/>
            <a:ext cx="2490432" cy="612701"/>
          </a:xfrm>
          <a:prstGeom prst="rect">
            <a:avLst/>
          </a:prstGeom>
        </p:spPr>
      </p:pic>
    </p:spTree>
    <p:extLst>
      <p:ext uri="{BB962C8B-B14F-4D97-AF65-F5344CB8AC3E}">
        <p14:creationId xmlns:p14="http://schemas.microsoft.com/office/powerpoint/2010/main" val="325773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Speedbar + OmniGen Green">
    <p:spTree>
      <p:nvGrpSpPr>
        <p:cNvPr id="1" name=""/>
        <p:cNvGrpSpPr/>
        <p:nvPr/>
      </p:nvGrpSpPr>
      <p:grpSpPr>
        <a:xfrm>
          <a:off x="0" y="0"/>
          <a:ext cx="0" cy="0"/>
          <a:chOff x="0" y="0"/>
          <a:chExt cx="0" cy="0"/>
        </a:xfrm>
      </p:grpSpPr>
      <p:sp>
        <p:nvSpPr>
          <p:cNvPr id="2" name="Title 1"/>
          <p:cNvSpPr>
            <a:spLocks noGrp="1"/>
          </p:cNvSpPr>
          <p:nvPr>
            <p:ph type="title"/>
          </p:nvPr>
        </p:nvSpPr>
        <p:spPr>
          <a:xfrm>
            <a:off x="632787" y="392665"/>
            <a:ext cx="10397805" cy="1098825"/>
          </a:xfrm>
        </p:spPr>
        <p:txBody>
          <a:bodyPr/>
          <a:lstStyle/>
          <a:p>
            <a:r>
              <a:rPr lang="en-US"/>
              <a:t>Click to edit Master title style</a:t>
            </a:r>
          </a:p>
        </p:txBody>
      </p:sp>
      <p:cxnSp>
        <p:nvCxnSpPr>
          <p:cNvPr id="7" name="Straight Connector 6"/>
          <p:cNvCxnSpPr/>
          <p:nvPr userDrawn="1"/>
        </p:nvCxnSpPr>
        <p:spPr>
          <a:xfrm flipV="1">
            <a:off x="-10514" y="1592571"/>
            <a:ext cx="14630400" cy="26222"/>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Text Placeholder 9"/>
          <p:cNvSpPr>
            <a:spLocks noGrp="1"/>
          </p:cNvSpPr>
          <p:nvPr>
            <p:ph type="body" sz="quarter" idx="13"/>
          </p:nvPr>
        </p:nvSpPr>
        <p:spPr>
          <a:xfrm>
            <a:off x="632788" y="970839"/>
            <a:ext cx="10397804" cy="749035"/>
          </a:xfrm>
          <a:prstGeom prst="rect">
            <a:avLst/>
          </a:prstGeom>
        </p:spPr>
        <p:txBody>
          <a:bodyPr>
            <a:normAutofit/>
          </a:bodyPr>
          <a:lstStyle>
            <a:lvl1pPr marL="342900" indent="-342900">
              <a:buFont typeface="Arial" charset="0"/>
              <a:buNone/>
              <a:defRPr kumimoji="0" lang="en-US" sz="2300" b="0" i="1" u="none" strike="noStrike" kern="0" cap="none" spc="0" normalizeH="0" baseline="0" dirty="0">
                <a:ln>
                  <a:noFill/>
                </a:ln>
                <a:solidFill>
                  <a:srgbClr val="000000"/>
                </a:solidFill>
                <a:effectLst/>
                <a:uLnTx/>
                <a:uFillTx/>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tabLst/>
              <a:defRPr/>
            </a:pPr>
            <a:r>
              <a:rPr lang="en-US"/>
              <a:t>Edit Master text styles</a:t>
            </a:r>
          </a:p>
        </p:txBody>
      </p:sp>
      <p:sp>
        <p:nvSpPr>
          <p:cNvPr id="25" name="Content Placeholder 2"/>
          <p:cNvSpPr>
            <a:spLocks noGrp="1"/>
          </p:cNvSpPr>
          <p:nvPr>
            <p:ph idx="1"/>
          </p:nvPr>
        </p:nvSpPr>
        <p:spPr>
          <a:xfrm>
            <a:off x="643302" y="1981591"/>
            <a:ext cx="12618720" cy="5221606"/>
          </a:xfrm>
        </p:spPr>
        <p:txBody>
          <a:bodyPr/>
          <a:lstStyle>
            <a:lvl1pPr>
              <a:defRPr baseline="0">
                <a:solidFill>
                  <a:srgbClr val="599232"/>
                </a:solidFill>
              </a:defRPr>
            </a:lvl1pPr>
            <a:lvl2pPr>
              <a:buClrTx/>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14022604" y="558088"/>
            <a:ext cx="616263" cy="534039"/>
            <a:chOff x="14011274" y="558089"/>
            <a:chExt cx="616263" cy="534039"/>
          </a:xfrm>
          <a:solidFill>
            <a:srgbClr val="6DB33F"/>
          </a:solidFill>
        </p:grpSpPr>
        <p:sp>
          <p:nvSpPr>
            <p:cNvPr id="15" name="Parallelogram 6"/>
            <p:cNvSpPr/>
            <p:nvPr userDrawn="1"/>
          </p:nvSpPr>
          <p:spPr>
            <a:xfrm>
              <a:off x="14011274" y="970839"/>
              <a:ext cx="616263"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2" name="Parallelogram 6"/>
            <p:cNvSpPr/>
            <p:nvPr userDrawn="1"/>
          </p:nvSpPr>
          <p:spPr>
            <a:xfrm>
              <a:off x="14055219" y="761289"/>
              <a:ext cx="572318"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3" name="Parallelogram 6"/>
            <p:cNvSpPr/>
            <p:nvPr userDrawn="1"/>
          </p:nvSpPr>
          <p:spPr>
            <a:xfrm>
              <a:off x="14096999" y="558089"/>
              <a:ext cx="530537"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grpSp>
      <p:sp>
        <p:nvSpPr>
          <p:cNvPr id="17"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9"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D7510EF0-701B-4EFE-99C5-B6DC5F9722AE}" type="datetime1">
              <a:rPr lang="en-US" smtClean="0"/>
              <a:t>7/7/2022</a:t>
            </a:fld>
            <a:endParaRPr lang="en-US"/>
          </a:p>
        </p:txBody>
      </p:sp>
      <p:sp>
        <p:nvSpPr>
          <p:cNvPr id="20"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4537" y="558088"/>
            <a:ext cx="2992011" cy="736301"/>
          </a:xfrm>
          <a:prstGeom prst="rect">
            <a:avLst/>
          </a:prstGeom>
        </p:spPr>
      </p:pic>
    </p:spTree>
    <p:extLst>
      <p:ext uri="{BB962C8B-B14F-4D97-AF65-F5344CB8AC3E}">
        <p14:creationId xmlns:p14="http://schemas.microsoft.com/office/powerpoint/2010/main" val="3228159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Speedbar + OmniGen AF">
    <p:spTree>
      <p:nvGrpSpPr>
        <p:cNvPr id="1" name=""/>
        <p:cNvGrpSpPr/>
        <p:nvPr/>
      </p:nvGrpSpPr>
      <p:grpSpPr>
        <a:xfrm>
          <a:off x="0" y="0"/>
          <a:ext cx="0" cy="0"/>
          <a:chOff x="0" y="0"/>
          <a:chExt cx="0" cy="0"/>
        </a:xfrm>
      </p:grpSpPr>
      <p:sp>
        <p:nvSpPr>
          <p:cNvPr id="25" name="Content Placeholder 2"/>
          <p:cNvSpPr>
            <a:spLocks noGrp="1"/>
          </p:cNvSpPr>
          <p:nvPr>
            <p:ph idx="1"/>
          </p:nvPr>
        </p:nvSpPr>
        <p:spPr>
          <a:xfrm>
            <a:off x="643302" y="1981591"/>
            <a:ext cx="12618720" cy="5221606"/>
          </a:xfrm>
        </p:spPr>
        <p:txBody>
          <a:bodyPr/>
          <a:lstStyle>
            <a:lvl1pPr>
              <a:defRPr baseline="0">
                <a:solidFill>
                  <a:srgbClr val="599232"/>
                </a:solidFill>
              </a:defRPr>
            </a:lvl1pPr>
            <a:lvl2pPr>
              <a:buClrTx/>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9"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D7510EF0-701B-4EFE-99C5-B6DC5F9722AE}" type="datetime1">
              <a:rPr lang="en-US" smtClean="0"/>
              <a:t>7/7/2022</a:t>
            </a:fld>
            <a:endParaRPr lang="en-US"/>
          </a:p>
        </p:txBody>
      </p:sp>
      <p:sp>
        <p:nvSpPr>
          <p:cNvPr id="20"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sp>
        <p:nvSpPr>
          <p:cNvPr id="18" name="Title 1">
            <a:extLst>
              <a:ext uri="{FF2B5EF4-FFF2-40B4-BE49-F238E27FC236}">
                <a16:creationId xmlns:a16="http://schemas.microsoft.com/office/drawing/2014/main" id="{77E7DD3D-7EA0-438C-B25E-1FE1D6AF5C28}"/>
              </a:ext>
            </a:extLst>
          </p:cNvPr>
          <p:cNvSpPr>
            <a:spLocks noGrp="1"/>
          </p:cNvSpPr>
          <p:nvPr>
            <p:ph type="title"/>
          </p:nvPr>
        </p:nvSpPr>
        <p:spPr>
          <a:xfrm>
            <a:off x="219557" y="178962"/>
            <a:ext cx="10309138" cy="1098825"/>
          </a:xfrm>
        </p:spPr>
        <p:txBody>
          <a:bodyPr/>
          <a:lstStyle/>
          <a:p>
            <a:r>
              <a:rPr lang="en-US"/>
              <a:t>Click to edit Master title style</a:t>
            </a:r>
          </a:p>
        </p:txBody>
      </p:sp>
      <p:cxnSp>
        <p:nvCxnSpPr>
          <p:cNvPr id="21" name="Straight Connector 20">
            <a:extLst>
              <a:ext uri="{FF2B5EF4-FFF2-40B4-BE49-F238E27FC236}">
                <a16:creationId xmlns:a16="http://schemas.microsoft.com/office/drawing/2014/main" id="{B280958A-3C68-4FF0-A55D-BC3610A4C581}"/>
              </a:ext>
            </a:extLst>
          </p:cNvPr>
          <p:cNvCxnSpPr/>
          <p:nvPr userDrawn="1"/>
        </p:nvCxnSpPr>
        <p:spPr>
          <a:xfrm flipV="1">
            <a:off x="0" y="1272720"/>
            <a:ext cx="14630400" cy="26222"/>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4" name="Text Placeholder 9">
            <a:extLst>
              <a:ext uri="{FF2B5EF4-FFF2-40B4-BE49-F238E27FC236}">
                <a16:creationId xmlns:a16="http://schemas.microsoft.com/office/drawing/2014/main" id="{56282DF3-6AB2-44A1-B609-2DF2838439ED}"/>
              </a:ext>
            </a:extLst>
          </p:cNvPr>
          <p:cNvSpPr>
            <a:spLocks noGrp="1"/>
          </p:cNvSpPr>
          <p:nvPr>
            <p:ph type="body" sz="quarter" idx="13"/>
          </p:nvPr>
        </p:nvSpPr>
        <p:spPr>
          <a:xfrm>
            <a:off x="219557" y="757136"/>
            <a:ext cx="10309138" cy="749035"/>
          </a:xfrm>
          <a:prstGeom prst="rect">
            <a:avLst/>
          </a:prstGeom>
        </p:spPr>
        <p:txBody>
          <a:bodyPr>
            <a:normAutofit/>
          </a:bodyPr>
          <a:lstStyle>
            <a:lvl1pPr marL="342900" indent="-342900">
              <a:buFont typeface="Arial" charset="0"/>
              <a:buNone/>
              <a:defRPr kumimoji="0" lang="en-US" sz="2300" b="0" i="1" u="none" strike="noStrike" kern="0" cap="none" spc="0" normalizeH="0" baseline="0" dirty="0">
                <a:ln>
                  <a:noFill/>
                </a:ln>
                <a:solidFill>
                  <a:srgbClr val="000000"/>
                </a:solidFill>
                <a:effectLst/>
                <a:uLnTx/>
                <a:uFillTx/>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tabLst/>
              <a:defRPr/>
            </a:pPr>
            <a:r>
              <a:rPr lang="en-US"/>
              <a:t>Edit Master text styles</a:t>
            </a:r>
          </a:p>
        </p:txBody>
      </p:sp>
      <p:grpSp>
        <p:nvGrpSpPr>
          <p:cNvPr id="26" name="Group 25">
            <a:extLst>
              <a:ext uri="{FF2B5EF4-FFF2-40B4-BE49-F238E27FC236}">
                <a16:creationId xmlns:a16="http://schemas.microsoft.com/office/drawing/2014/main" id="{1E53B98F-6733-4C5E-B8F0-41A6C4527B45}"/>
              </a:ext>
            </a:extLst>
          </p:cNvPr>
          <p:cNvGrpSpPr/>
          <p:nvPr userDrawn="1"/>
        </p:nvGrpSpPr>
        <p:grpSpPr>
          <a:xfrm>
            <a:off x="14022604" y="400141"/>
            <a:ext cx="616263" cy="534039"/>
            <a:chOff x="14011274" y="558089"/>
            <a:chExt cx="616263" cy="534039"/>
          </a:xfrm>
          <a:solidFill>
            <a:srgbClr val="6DB33F"/>
          </a:solidFill>
        </p:grpSpPr>
        <p:sp>
          <p:nvSpPr>
            <p:cNvPr id="27" name="Parallelogram 6">
              <a:extLst>
                <a:ext uri="{FF2B5EF4-FFF2-40B4-BE49-F238E27FC236}">
                  <a16:creationId xmlns:a16="http://schemas.microsoft.com/office/drawing/2014/main" id="{B9321B53-AAF7-4550-A520-EE2F8CCED2F9}"/>
                </a:ext>
              </a:extLst>
            </p:cNvPr>
            <p:cNvSpPr/>
            <p:nvPr userDrawn="1"/>
          </p:nvSpPr>
          <p:spPr>
            <a:xfrm>
              <a:off x="14011274" y="970839"/>
              <a:ext cx="616263"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8" name="Parallelogram 6">
              <a:extLst>
                <a:ext uri="{FF2B5EF4-FFF2-40B4-BE49-F238E27FC236}">
                  <a16:creationId xmlns:a16="http://schemas.microsoft.com/office/drawing/2014/main" id="{AB50B606-5C13-44E4-BD71-F34629AA4174}"/>
                </a:ext>
              </a:extLst>
            </p:cNvPr>
            <p:cNvSpPr/>
            <p:nvPr userDrawn="1"/>
          </p:nvSpPr>
          <p:spPr>
            <a:xfrm>
              <a:off x="14055219" y="761289"/>
              <a:ext cx="572318"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9" name="Parallelogram 6">
              <a:extLst>
                <a:ext uri="{FF2B5EF4-FFF2-40B4-BE49-F238E27FC236}">
                  <a16:creationId xmlns:a16="http://schemas.microsoft.com/office/drawing/2014/main" id="{8EA38F31-9390-4D49-8C43-EC0D16FFD1F4}"/>
                </a:ext>
              </a:extLst>
            </p:cNvPr>
            <p:cNvSpPr/>
            <p:nvPr userDrawn="1"/>
          </p:nvSpPr>
          <p:spPr>
            <a:xfrm>
              <a:off x="14096999" y="558089"/>
              <a:ext cx="530537"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grpSp>
      <p:pic>
        <p:nvPicPr>
          <p:cNvPr id="30" name="Picture 29" descr="Icon&#10;&#10;Description automatically generated">
            <a:extLst>
              <a:ext uri="{FF2B5EF4-FFF2-40B4-BE49-F238E27FC236}">
                <a16:creationId xmlns:a16="http://schemas.microsoft.com/office/drawing/2014/main" id="{118BCFE1-03CC-434D-97FA-95C0DDAC2192}"/>
              </a:ext>
            </a:extLst>
          </p:cNvPr>
          <p:cNvPicPr>
            <a:picLocks noChangeAspect="1"/>
          </p:cNvPicPr>
          <p:nvPr userDrawn="1"/>
        </p:nvPicPr>
        <p:blipFill>
          <a:blip r:embed="rId2"/>
          <a:stretch>
            <a:fillRect/>
          </a:stretch>
        </p:blipFill>
        <p:spPr>
          <a:xfrm>
            <a:off x="11447349" y="335330"/>
            <a:ext cx="2490432" cy="612701"/>
          </a:xfrm>
          <a:prstGeom prst="rect">
            <a:avLst/>
          </a:prstGeom>
        </p:spPr>
      </p:pic>
    </p:spTree>
    <p:extLst>
      <p:ext uri="{BB962C8B-B14F-4D97-AF65-F5344CB8AC3E}">
        <p14:creationId xmlns:p14="http://schemas.microsoft.com/office/powerpoint/2010/main" val="339754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Speedbar + OmniGen WYC">
    <p:spTree>
      <p:nvGrpSpPr>
        <p:cNvPr id="1" name=""/>
        <p:cNvGrpSpPr/>
        <p:nvPr/>
      </p:nvGrpSpPr>
      <p:grpSpPr>
        <a:xfrm>
          <a:off x="0" y="0"/>
          <a:ext cx="0" cy="0"/>
          <a:chOff x="0" y="0"/>
          <a:chExt cx="0" cy="0"/>
        </a:xfrm>
      </p:grpSpPr>
      <p:sp>
        <p:nvSpPr>
          <p:cNvPr id="2" name="Title 1"/>
          <p:cNvSpPr>
            <a:spLocks noGrp="1"/>
          </p:cNvSpPr>
          <p:nvPr>
            <p:ph type="title"/>
          </p:nvPr>
        </p:nvSpPr>
        <p:spPr>
          <a:xfrm>
            <a:off x="632787" y="392665"/>
            <a:ext cx="10397805" cy="1098825"/>
          </a:xfrm>
        </p:spPr>
        <p:txBody>
          <a:bodyPr/>
          <a:lstStyle/>
          <a:p>
            <a:r>
              <a:rPr lang="en-US"/>
              <a:t>Click to edit Master title style</a:t>
            </a:r>
          </a:p>
        </p:txBody>
      </p:sp>
      <p:cxnSp>
        <p:nvCxnSpPr>
          <p:cNvPr id="7" name="Straight Connector 6"/>
          <p:cNvCxnSpPr/>
          <p:nvPr userDrawn="1"/>
        </p:nvCxnSpPr>
        <p:spPr>
          <a:xfrm flipV="1">
            <a:off x="-10514" y="1592571"/>
            <a:ext cx="14630400" cy="26222"/>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Text Placeholder 9"/>
          <p:cNvSpPr>
            <a:spLocks noGrp="1"/>
          </p:cNvSpPr>
          <p:nvPr>
            <p:ph type="body" sz="quarter" idx="13"/>
          </p:nvPr>
        </p:nvSpPr>
        <p:spPr>
          <a:xfrm>
            <a:off x="632788" y="970839"/>
            <a:ext cx="10397804" cy="749035"/>
          </a:xfrm>
          <a:prstGeom prst="rect">
            <a:avLst/>
          </a:prstGeom>
        </p:spPr>
        <p:txBody>
          <a:bodyPr>
            <a:normAutofit/>
          </a:bodyPr>
          <a:lstStyle>
            <a:lvl1pPr marL="342900" indent="-342900">
              <a:buFont typeface="Arial" charset="0"/>
              <a:buNone/>
              <a:defRPr kumimoji="0" lang="en-US" sz="2300" b="0" i="1" u="none" strike="noStrike" kern="0" cap="none" spc="0" normalizeH="0" baseline="0" dirty="0">
                <a:ln>
                  <a:noFill/>
                </a:ln>
                <a:solidFill>
                  <a:srgbClr val="000000"/>
                </a:solidFill>
                <a:effectLst/>
                <a:uLnTx/>
                <a:uFillTx/>
                <a:latin typeface="Arial" charset="0"/>
                <a:ea typeface="Arial" charset="0"/>
                <a:cs typeface="Arial" charset="0"/>
              </a:defRPr>
            </a:lvl1pPr>
          </a:lstStyle>
          <a:p>
            <a:pPr marL="0" marR="0" lvl="0" indent="0" algn="l" defTabSz="914400" rtl="0" eaLnBrk="1" fontAlgn="auto" latinLnBrk="0" hangingPunct="1">
              <a:lnSpc>
                <a:spcPct val="100000"/>
              </a:lnSpc>
              <a:spcBef>
                <a:spcPts val="0"/>
              </a:spcBef>
              <a:spcAft>
                <a:spcPts val="0"/>
              </a:spcAft>
              <a:buClrTx/>
              <a:buSzTx/>
              <a:tabLst/>
              <a:defRPr/>
            </a:pPr>
            <a:r>
              <a:rPr lang="en-US"/>
              <a:t>Edit Master text styles</a:t>
            </a:r>
          </a:p>
        </p:txBody>
      </p:sp>
      <p:sp>
        <p:nvSpPr>
          <p:cNvPr id="25" name="Content Placeholder 2"/>
          <p:cNvSpPr>
            <a:spLocks noGrp="1"/>
          </p:cNvSpPr>
          <p:nvPr>
            <p:ph idx="1"/>
          </p:nvPr>
        </p:nvSpPr>
        <p:spPr>
          <a:xfrm>
            <a:off x="643302" y="1981591"/>
            <a:ext cx="12618720" cy="5221606"/>
          </a:xfrm>
        </p:spPr>
        <p:txBody>
          <a:bodyPr/>
          <a:lstStyle>
            <a:lvl1pPr>
              <a:defRPr baseline="0">
                <a:solidFill>
                  <a:srgbClr val="599232"/>
                </a:solidFill>
              </a:defRPr>
            </a:lvl1pPr>
            <a:lvl2pPr>
              <a:buClrTx/>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14022604" y="558088"/>
            <a:ext cx="616263" cy="534039"/>
            <a:chOff x="14011274" y="558089"/>
            <a:chExt cx="616263" cy="534039"/>
          </a:xfrm>
          <a:solidFill>
            <a:srgbClr val="6DB33F"/>
          </a:solidFill>
        </p:grpSpPr>
        <p:sp>
          <p:nvSpPr>
            <p:cNvPr id="15" name="Parallelogram 6"/>
            <p:cNvSpPr/>
            <p:nvPr userDrawn="1"/>
          </p:nvSpPr>
          <p:spPr>
            <a:xfrm>
              <a:off x="14011274" y="970839"/>
              <a:ext cx="616263"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2" name="Parallelogram 6"/>
            <p:cNvSpPr/>
            <p:nvPr userDrawn="1"/>
          </p:nvSpPr>
          <p:spPr>
            <a:xfrm>
              <a:off x="14055219" y="761289"/>
              <a:ext cx="572318"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sp>
          <p:nvSpPr>
            <p:cNvPr id="23" name="Parallelogram 6"/>
            <p:cNvSpPr/>
            <p:nvPr userDrawn="1"/>
          </p:nvSpPr>
          <p:spPr>
            <a:xfrm>
              <a:off x="14096999" y="558089"/>
              <a:ext cx="530537" cy="121289"/>
            </a:xfrm>
            <a:custGeom>
              <a:avLst/>
              <a:gdLst>
                <a:gd name="connsiteX0" fmla="*/ 0 w 13264308"/>
                <a:gd name="connsiteY0" fmla="*/ 403249 h 403249"/>
                <a:gd name="connsiteX1" fmla="*/ 100812 w 13264308"/>
                <a:gd name="connsiteY1" fmla="*/ 0 h 403249"/>
                <a:gd name="connsiteX2" fmla="*/ 13264308 w 13264308"/>
                <a:gd name="connsiteY2" fmla="*/ 0 h 403249"/>
                <a:gd name="connsiteX3" fmla="*/ 13163496 w 13264308"/>
                <a:gd name="connsiteY3" fmla="*/ 403249 h 403249"/>
                <a:gd name="connsiteX4" fmla="*/ 0 w 13264308"/>
                <a:gd name="connsiteY4" fmla="*/ 403249 h 403249"/>
                <a:gd name="connsiteX0" fmla="*/ 0 w 13163496"/>
                <a:gd name="connsiteY0" fmla="*/ 403249 h 403249"/>
                <a:gd name="connsiteX1" fmla="*/ 100812 w 13163496"/>
                <a:gd name="connsiteY1" fmla="*/ 0 h 403249"/>
                <a:gd name="connsiteX2" fmla="*/ 13160986 w 13163496"/>
                <a:gd name="connsiteY2" fmla="*/ 0 h 403249"/>
                <a:gd name="connsiteX3" fmla="*/ 13163496 w 13163496"/>
                <a:gd name="connsiteY3" fmla="*/ 403249 h 403249"/>
                <a:gd name="connsiteX4" fmla="*/ 0 w 13163496"/>
                <a:gd name="connsiteY4" fmla="*/ 403249 h 403249"/>
                <a:gd name="connsiteX0" fmla="*/ 0 w 13163496"/>
                <a:gd name="connsiteY0" fmla="*/ 414089 h 414089"/>
                <a:gd name="connsiteX1" fmla="*/ 711188 w 13163496"/>
                <a:gd name="connsiteY1" fmla="*/ 0 h 414089"/>
                <a:gd name="connsiteX2" fmla="*/ 13160986 w 13163496"/>
                <a:gd name="connsiteY2" fmla="*/ 10840 h 414089"/>
                <a:gd name="connsiteX3" fmla="*/ 13163496 w 13163496"/>
                <a:gd name="connsiteY3" fmla="*/ 414089 h 414089"/>
                <a:gd name="connsiteX4" fmla="*/ 0 w 13163496"/>
                <a:gd name="connsiteY4" fmla="*/ 414089 h 41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3496" h="414089">
                  <a:moveTo>
                    <a:pt x="0" y="414089"/>
                  </a:moveTo>
                  <a:lnTo>
                    <a:pt x="711188" y="0"/>
                  </a:lnTo>
                  <a:lnTo>
                    <a:pt x="13160986" y="10840"/>
                  </a:lnTo>
                  <a:cubicBezTo>
                    <a:pt x="13161823" y="145256"/>
                    <a:pt x="13162659" y="279673"/>
                    <a:pt x="13163496" y="414089"/>
                  </a:cubicBezTo>
                  <a:lnTo>
                    <a:pt x="0" y="414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919291">
                      <a:lumMod val="50000"/>
                    </a:srgbClr>
                  </a:solidFill>
                  <a:effectLst/>
                  <a:uLnTx/>
                  <a:uFillTx/>
                  <a:latin typeface="Arial" panose="020B0604020202020204"/>
                  <a:ea typeface="+mn-ea"/>
                  <a:cs typeface="+mn-cs"/>
                </a:rPr>
                <a:t>      </a:t>
              </a:r>
            </a:p>
          </p:txBody>
        </p:sp>
      </p:grpSp>
      <p:sp>
        <p:nvSpPr>
          <p:cNvPr id="17"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9"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D7510EF0-701B-4EFE-99C5-B6DC5F9722AE}" type="datetime1">
              <a:rPr lang="en-US" smtClean="0"/>
              <a:t>7/7/2022</a:t>
            </a:fld>
            <a:endParaRPr lang="en-US"/>
          </a:p>
        </p:txBody>
      </p:sp>
      <p:sp>
        <p:nvSpPr>
          <p:cNvPr id="20"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2564" y="558088"/>
            <a:ext cx="2948067" cy="681552"/>
          </a:xfrm>
          <a:prstGeom prst="rect">
            <a:avLst/>
          </a:prstGeom>
        </p:spPr>
      </p:pic>
    </p:spTree>
    <p:extLst>
      <p:ext uri="{BB962C8B-B14F-4D97-AF65-F5344CB8AC3E}">
        <p14:creationId xmlns:p14="http://schemas.microsoft.com/office/powerpoint/2010/main" val="2900223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2560320" y="640080"/>
            <a:ext cx="11716119" cy="2862072"/>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2596896" y="3355848"/>
            <a:ext cx="11679543" cy="1800224"/>
          </a:xfrm>
        </p:spPr>
        <p:txBody>
          <a:bodyPr>
            <a:normAutofit/>
          </a:bodyPr>
          <a:lstStyle>
            <a:lvl1pPr marL="0" indent="0">
              <a:buNone/>
              <a:defRPr sz="2400" b="0" i="1" baseline="0">
                <a:solidFill>
                  <a:srgbClr val="000000"/>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8" name="Slide Number Placeholder 5"/>
          <p:cNvSpPr>
            <a:spLocks noGrp="1"/>
          </p:cNvSpPr>
          <p:nvPr>
            <p:ph type="sldNum" sz="quarter" idx="4"/>
          </p:nvPr>
        </p:nvSpPr>
        <p:spPr>
          <a:xfrm>
            <a:off x="133415" y="7758030"/>
            <a:ext cx="383619" cy="292608"/>
          </a:xfrm>
          <a:prstGeom prst="rect">
            <a:avLst/>
          </a:prstGeom>
        </p:spPr>
        <p:txBody>
          <a:bodyPr anchor="ctr" anchorCtr="0"/>
          <a:lstStyle>
            <a:lvl1pPr>
              <a:defRPr sz="1200" baseline="0">
                <a:solidFill>
                  <a:schemeClr val="bg1"/>
                </a:solidFill>
                <a:latin typeface="arial" charset="0"/>
              </a:defRPr>
            </a:lvl1p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11" name="Date Placeholder 3"/>
          <p:cNvSpPr>
            <a:spLocks noGrp="1"/>
          </p:cNvSpPr>
          <p:nvPr>
            <p:ph type="dt" sz="half" idx="11"/>
          </p:nvPr>
        </p:nvSpPr>
        <p:spPr>
          <a:xfrm>
            <a:off x="838199" y="7758030"/>
            <a:ext cx="1187246" cy="365125"/>
          </a:xfrm>
          <a:prstGeom prst="rect">
            <a:avLst/>
          </a:prstGeom>
        </p:spPr>
        <p:txBody>
          <a:bodyPr/>
          <a:lstStyle>
            <a:lvl1pPr>
              <a:defRPr sz="1200">
                <a:solidFill>
                  <a:schemeClr val="bg1"/>
                </a:solidFill>
              </a:defRPr>
            </a:lvl1pPr>
          </a:lstStyle>
          <a:p>
            <a:fld id="{D7510EF0-701B-4EFE-99C5-B6DC5F9722AE}" type="datetime1">
              <a:rPr lang="en-US" smtClean="0"/>
              <a:t>7/7/2022</a:t>
            </a:fld>
            <a:endParaRPr lang="en-US"/>
          </a:p>
        </p:txBody>
      </p:sp>
      <p:sp>
        <p:nvSpPr>
          <p:cNvPr id="12" name="Footer Placeholder 4"/>
          <p:cNvSpPr>
            <a:spLocks noGrp="1"/>
          </p:cNvSpPr>
          <p:nvPr>
            <p:ph type="ftr" sz="quarter" idx="12"/>
          </p:nvPr>
        </p:nvSpPr>
        <p:spPr>
          <a:xfrm>
            <a:off x="2346611" y="7756635"/>
            <a:ext cx="2952978" cy="365125"/>
          </a:xfrm>
          <a:prstGeom prst="rect">
            <a:avLst/>
          </a:prstGeom>
        </p:spPr>
        <p:txBody>
          <a:bodyPr/>
          <a:lstStyle>
            <a:lvl1pPr algn="ctr">
              <a:defRPr sz="1200">
                <a:solidFill>
                  <a:schemeClr val="bg1"/>
                </a:solidFill>
                <a:latin typeface="+mj-lt"/>
              </a:defRPr>
            </a:lvl1pPr>
          </a:lstStyle>
          <a:p>
            <a:r>
              <a:rPr lang="en-US"/>
              <a:t>TITLE: to insert or change, go to Insert tab, select “Header &amp; Footer” </a:t>
            </a:r>
          </a:p>
        </p:txBody>
      </p:sp>
    </p:spTree>
    <p:extLst>
      <p:ext uri="{BB962C8B-B14F-4D97-AF65-F5344CB8AC3E}">
        <p14:creationId xmlns:p14="http://schemas.microsoft.com/office/powerpoint/2010/main" val="414653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2788" y="392665"/>
            <a:ext cx="12618720" cy="159067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32788" y="1981591"/>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arallelogram 1"/>
          <p:cNvSpPr/>
          <p:nvPr userDrawn="1"/>
        </p:nvSpPr>
        <p:spPr>
          <a:xfrm>
            <a:off x="-33661" y="7557876"/>
            <a:ext cx="12903120" cy="671724"/>
          </a:xfrm>
          <a:custGeom>
            <a:avLst/>
            <a:gdLst>
              <a:gd name="connsiteX0" fmla="*/ 0 w 8641050"/>
              <a:gd name="connsiteY0" fmla="*/ 666929 h 666929"/>
              <a:gd name="connsiteX1" fmla="*/ 166732 w 8641050"/>
              <a:gd name="connsiteY1" fmla="*/ 0 h 666929"/>
              <a:gd name="connsiteX2" fmla="*/ 8641050 w 8641050"/>
              <a:gd name="connsiteY2" fmla="*/ 0 h 666929"/>
              <a:gd name="connsiteX3" fmla="*/ 8474318 w 8641050"/>
              <a:gd name="connsiteY3" fmla="*/ 666929 h 666929"/>
              <a:gd name="connsiteX4" fmla="*/ 0 w 8641050"/>
              <a:gd name="connsiteY4" fmla="*/ 666929 h 666929"/>
              <a:gd name="connsiteX0" fmla="*/ 0 w 8641050"/>
              <a:gd name="connsiteY0" fmla="*/ 666929 h 666929"/>
              <a:gd name="connsiteX1" fmla="*/ 11284 w 8641050"/>
              <a:gd name="connsiteY1" fmla="*/ 4572 h 666929"/>
              <a:gd name="connsiteX2" fmla="*/ 8641050 w 8641050"/>
              <a:gd name="connsiteY2" fmla="*/ 0 h 666929"/>
              <a:gd name="connsiteX3" fmla="*/ 8474318 w 8641050"/>
              <a:gd name="connsiteY3" fmla="*/ 666929 h 666929"/>
              <a:gd name="connsiteX4" fmla="*/ 0 w 8641050"/>
              <a:gd name="connsiteY4" fmla="*/ 666929 h 666929"/>
              <a:gd name="connsiteX0" fmla="*/ 0 w 8641050"/>
              <a:gd name="connsiteY0" fmla="*/ 666929 h 666929"/>
              <a:gd name="connsiteX1" fmla="*/ 2140 w 8641050"/>
              <a:gd name="connsiteY1" fmla="*/ 9144 h 666929"/>
              <a:gd name="connsiteX2" fmla="*/ 8641050 w 8641050"/>
              <a:gd name="connsiteY2" fmla="*/ 0 h 666929"/>
              <a:gd name="connsiteX3" fmla="*/ 8474318 w 8641050"/>
              <a:gd name="connsiteY3" fmla="*/ 666929 h 666929"/>
              <a:gd name="connsiteX4" fmla="*/ 0 w 8641050"/>
              <a:gd name="connsiteY4" fmla="*/ 666929 h 666929"/>
              <a:gd name="connsiteX0" fmla="*/ 28449 w 8669499"/>
              <a:gd name="connsiteY0" fmla="*/ 666929 h 666929"/>
              <a:gd name="connsiteX1" fmla="*/ 12 w 8669499"/>
              <a:gd name="connsiteY1" fmla="*/ 13716 h 666929"/>
              <a:gd name="connsiteX2" fmla="*/ 8669499 w 8669499"/>
              <a:gd name="connsiteY2" fmla="*/ 0 h 666929"/>
              <a:gd name="connsiteX3" fmla="*/ 8502767 w 8669499"/>
              <a:gd name="connsiteY3" fmla="*/ 666929 h 666929"/>
              <a:gd name="connsiteX4" fmla="*/ 28449 w 8669499"/>
              <a:gd name="connsiteY4" fmla="*/ 666929 h 666929"/>
              <a:gd name="connsiteX0" fmla="*/ 28951 w 8670001"/>
              <a:gd name="connsiteY0" fmla="*/ 666929 h 666929"/>
              <a:gd name="connsiteX1" fmla="*/ 514 w 8670001"/>
              <a:gd name="connsiteY1" fmla="*/ 13716 h 666929"/>
              <a:gd name="connsiteX2" fmla="*/ 8670001 w 8670001"/>
              <a:gd name="connsiteY2" fmla="*/ 0 h 666929"/>
              <a:gd name="connsiteX3" fmla="*/ 8503269 w 8670001"/>
              <a:gd name="connsiteY3" fmla="*/ 666929 h 666929"/>
              <a:gd name="connsiteX4" fmla="*/ 28951 w 8670001"/>
              <a:gd name="connsiteY4" fmla="*/ 666929 h 666929"/>
              <a:gd name="connsiteX0" fmla="*/ 0 w 8641050"/>
              <a:gd name="connsiteY0" fmla="*/ 666929 h 666929"/>
              <a:gd name="connsiteX1" fmla="*/ 6508 w 8641050"/>
              <a:gd name="connsiteY1" fmla="*/ 9144 h 666929"/>
              <a:gd name="connsiteX2" fmla="*/ 8641050 w 8641050"/>
              <a:gd name="connsiteY2" fmla="*/ 0 h 666929"/>
              <a:gd name="connsiteX3" fmla="*/ 8474318 w 8641050"/>
              <a:gd name="connsiteY3" fmla="*/ 666929 h 666929"/>
              <a:gd name="connsiteX4" fmla="*/ 0 w 8641050"/>
              <a:gd name="connsiteY4" fmla="*/ 666929 h 666929"/>
              <a:gd name="connsiteX0" fmla="*/ 196 w 8641246"/>
              <a:gd name="connsiteY0" fmla="*/ 669474 h 669474"/>
              <a:gd name="connsiteX1" fmla="*/ 3079 w 8641246"/>
              <a:gd name="connsiteY1" fmla="*/ 306 h 669474"/>
              <a:gd name="connsiteX2" fmla="*/ 8641246 w 8641246"/>
              <a:gd name="connsiteY2" fmla="*/ 2545 h 669474"/>
              <a:gd name="connsiteX3" fmla="*/ 8474514 w 8641246"/>
              <a:gd name="connsiteY3" fmla="*/ 669474 h 669474"/>
              <a:gd name="connsiteX4" fmla="*/ 196 w 8641246"/>
              <a:gd name="connsiteY4" fmla="*/ 669474 h 669474"/>
              <a:gd name="connsiteX0" fmla="*/ 2692 w 8643742"/>
              <a:gd name="connsiteY0" fmla="*/ 666929 h 666929"/>
              <a:gd name="connsiteX1" fmla="*/ 1950 w 8643742"/>
              <a:gd name="connsiteY1" fmla="*/ 1556 h 666929"/>
              <a:gd name="connsiteX2" fmla="*/ 8643742 w 8643742"/>
              <a:gd name="connsiteY2" fmla="*/ 0 h 666929"/>
              <a:gd name="connsiteX3" fmla="*/ 8477010 w 8643742"/>
              <a:gd name="connsiteY3" fmla="*/ 666929 h 666929"/>
              <a:gd name="connsiteX4" fmla="*/ 2692 w 8643742"/>
              <a:gd name="connsiteY4" fmla="*/ 666929 h 666929"/>
              <a:gd name="connsiteX0" fmla="*/ 2692 w 8643742"/>
              <a:gd name="connsiteY0" fmla="*/ 666929 h 666929"/>
              <a:gd name="connsiteX1" fmla="*/ 1950 w 8643742"/>
              <a:gd name="connsiteY1" fmla="*/ 1556 h 666929"/>
              <a:gd name="connsiteX2" fmla="*/ 8643742 w 8643742"/>
              <a:gd name="connsiteY2" fmla="*/ 0 h 666929"/>
              <a:gd name="connsiteX3" fmla="*/ 8578420 w 8643742"/>
              <a:gd name="connsiteY3" fmla="*/ 666929 h 666929"/>
              <a:gd name="connsiteX4" fmla="*/ 2692 w 8643742"/>
              <a:gd name="connsiteY4" fmla="*/ 666929 h 666929"/>
              <a:gd name="connsiteX0" fmla="*/ 2692 w 8675433"/>
              <a:gd name="connsiteY0" fmla="*/ 671643 h 671643"/>
              <a:gd name="connsiteX1" fmla="*/ 1950 w 8675433"/>
              <a:gd name="connsiteY1" fmla="*/ 6270 h 671643"/>
              <a:gd name="connsiteX2" fmla="*/ 8675433 w 8675433"/>
              <a:gd name="connsiteY2" fmla="*/ 0 h 671643"/>
              <a:gd name="connsiteX3" fmla="*/ 8578420 w 8675433"/>
              <a:gd name="connsiteY3" fmla="*/ 671643 h 671643"/>
              <a:gd name="connsiteX4" fmla="*/ 2692 w 8675433"/>
              <a:gd name="connsiteY4" fmla="*/ 671643 h 671643"/>
              <a:gd name="connsiteX0" fmla="*/ 2692 w 8675433"/>
              <a:gd name="connsiteY0" fmla="*/ 671724 h 671724"/>
              <a:gd name="connsiteX1" fmla="*/ 1950 w 8675433"/>
              <a:gd name="connsiteY1" fmla="*/ 6351 h 671724"/>
              <a:gd name="connsiteX2" fmla="*/ 8675433 w 8675433"/>
              <a:gd name="connsiteY2" fmla="*/ 81 h 671724"/>
              <a:gd name="connsiteX3" fmla="*/ 8578420 w 8675433"/>
              <a:gd name="connsiteY3" fmla="*/ 671724 h 671724"/>
              <a:gd name="connsiteX4" fmla="*/ 2692 w 8675433"/>
              <a:gd name="connsiteY4" fmla="*/ 671724 h 671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5433" h="671724">
                <a:moveTo>
                  <a:pt x="2692" y="671724"/>
                </a:moveTo>
                <a:cubicBezTo>
                  <a:pt x="3405" y="452462"/>
                  <a:pt x="-3131" y="-7559"/>
                  <a:pt x="1950" y="6351"/>
                </a:cubicBezTo>
                <a:lnTo>
                  <a:pt x="8675433" y="81"/>
                </a:lnTo>
                <a:cubicBezTo>
                  <a:pt x="8674786" y="-6995"/>
                  <a:pt x="8610758" y="447843"/>
                  <a:pt x="8578420" y="671724"/>
                </a:cubicBezTo>
                <a:lnTo>
                  <a:pt x="2692" y="671724"/>
                </a:lnTo>
                <a:close/>
              </a:path>
            </a:pathLst>
          </a:custGeom>
          <a:solidFill>
            <a:srgbClr val="6D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a:ln>
                  <a:noFill/>
                </a:ln>
                <a:solidFill>
                  <a:srgbClr val="FDFFFC"/>
                </a:solidFill>
                <a:effectLst/>
                <a:uLnTx/>
                <a:uFillTx/>
                <a:latin typeface="Arial" panose="020B0604020202020204"/>
                <a:ea typeface="+mn-ea"/>
                <a:cs typeface="+mn-cs"/>
              </a:rPr>
              <a:t>     </a:t>
            </a:r>
          </a:p>
        </p:txBody>
      </p:sp>
      <p:pic>
        <p:nvPicPr>
          <p:cNvPr id="14" name="Picture 1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446661" y="7907940"/>
            <a:ext cx="3143813" cy="94669"/>
          </a:xfrm>
          <a:prstGeom prst="rect">
            <a:avLst/>
          </a:prstGeom>
        </p:spPr>
      </p:pic>
      <p:pic>
        <p:nvPicPr>
          <p:cNvPr id="15" name="Picture 1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017485" y="7557524"/>
            <a:ext cx="1428847" cy="460137"/>
          </a:xfrm>
          <a:prstGeom prst="rect">
            <a:avLst/>
          </a:prstGeom>
        </p:spPr>
      </p:pic>
    </p:spTree>
    <p:extLst>
      <p:ext uri="{BB962C8B-B14F-4D97-AF65-F5344CB8AC3E}">
        <p14:creationId xmlns:p14="http://schemas.microsoft.com/office/powerpoint/2010/main" val="1274501926"/>
      </p:ext>
    </p:extLst>
  </p:cSld>
  <p:clrMap bg1="lt1" tx1="dk1" bg2="lt2" tx2="dk2" accent1="accent1" accent2="accent2" accent3="accent3" accent4="accent4" accent5="accent5" accent6="accent6" hlink="hlink" folHlink="folHlink"/>
  <p:sldLayoutIdLst>
    <p:sldLayoutId id="2147483695" r:id="rId1"/>
    <p:sldLayoutId id="2147483719" r:id="rId2"/>
    <p:sldLayoutId id="2147483697" r:id="rId3"/>
    <p:sldLayoutId id="2147483721" r:id="rId4"/>
    <p:sldLayoutId id="2147483722" r:id="rId5"/>
    <p:sldLayoutId id="2147483723" r:id="rId6"/>
    <p:sldLayoutId id="2147483724" r:id="rId7"/>
    <p:sldLayoutId id="2147483725" r:id="rId8"/>
    <p:sldLayoutId id="2147483712" r:id="rId9"/>
    <p:sldLayoutId id="2147483731" r:id="rId10"/>
    <p:sldLayoutId id="2147483732" r:id="rId11"/>
    <p:sldLayoutId id="2147483733" r:id="rId12"/>
  </p:sldLayoutIdLst>
  <p:hf hdr="0"/>
  <p:txStyles>
    <p:titleStyle>
      <a:lvl1pPr algn="l" defTabSz="1097280" rtl="0" eaLnBrk="1" latinLnBrk="0" hangingPunct="1">
        <a:lnSpc>
          <a:spcPct val="90000"/>
        </a:lnSpc>
        <a:spcBef>
          <a:spcPct val="0"/>
        </a:spcBef>
        <a:buNone/>
        <a:defRPr sz="4000" b="1" kern="1200">
          <a:solidFill>
            <a:srgbClr val="000000"/>
          </a:solidFill>
          <a:latin typeface="+mj-lt"/>
          <a:ea typeface="+mj-ea"/>
          <a:cs typeface="+mj-cs"/>
        </a:defRPr>
      </a:lvl1pPr>
    </p:titleStyle>
    <p:bodyStyle>
      <a:lvl1pPr marL="350838" indent="-350838" algn="l" defTabSz="1097280" rtl="0" eaLnBrk="1" latinLnBrk="0" hangingPunct="1">
        <a:lnSpc>
          <a:spcPct val="100000"/>
        </a:lnSpc>
        <a:spcBef>
          <a:spcPts val="600"/>
        </a:spcBef>
        <a:buSzPct val="100000"/>
        <a:buFontTx/>
        <a:buBlip>
          <a:blip r:embed="rId17"/>
        </a:buBlip>
        <a:tabLst/>
        <a:defRPr sz="2600" b="1" kern="1200">
          <a:solidFill>
            <a:srgbClr val="599232"/>
          </a:solidFill>
          <a:latin typeface="+mn-lt"/>
          <a:ea typeface="+mn-ea"/>
          <a:cs typeface="+mn-cs"/>
        </a:defRPr>
      </a:lvl1pPr>
      <a:lvl2pPr marL="746125" indent="-341313" algn="l" defTabSz="1097280" rtl="0" eaLnBrk="1" latinLnBrk="0" hangingPunct="1">
        <a:lnSpc>
          <a:spcPct val="100000"/>
        </a:lnSpc>
        <a:spcBef>
          <a:spcPts val="600"/>
        </a:spcBef>
        <a:buClrTx/>
        <a:buFont typeface="Arial" panose="020B0604020202020204" pitchFamily="34" charset="0"/>
        <a:buChar char="-"/>
        <a:tabLst/>
        <a:defRPr sz="2600" kern="1200">
          <a:solidFill>
            <a:srgbClr val="000000"/>
          </a:solidFill>
          <a:latin typeface="+mn-lt"/>
          <a:ea typeface="+mn-ea"/>
          <a:cs typeface="+mn-cs"/>
        </a:defRPr>
      </a:lvl2pPr>
      <a:lvl3pPr marL="1089025" indent="-288925" algn="l" defTabSz="1097280" rtl="0" eaLnBrk="1" latinLnBrk="0" hangingPunct="1">
        <a:lnSpc>
          <a:spcPct val="100000"/>
        </a:lnSpc>
        <a:spcBef>
          <a:spcPts val="600"/>
        </a:spcBef>
        <a:buClrTx/>
        <a:buFont typeface="Arial" panose="020B0604020202020204" pitchFamily="34" charset="0"/>
        <a:buChar char="•"/>
        <a:tabLst/>
        <a:defRPr sz="2200" kern="1200">
          <a:solidFill>
            <a:srgbClr val="000000"/>
          </a:solidFill>
          <a:latin typeface="+mn-lt"/>
          <a:ea typeface="+mn-ea"/>
          <a:cs typeface="+mn-cs"/>
        </a:defRPr>
      </a:lvl3pPr>
      <a:lvl4pPr marL="1547813" indent="-287338"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4pPr>
      <a:lvl5pPr marL="1836738" indent="-234950"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5.xml"/><Relationship Id="rId4" Type="http://schemas.openxmlformats.org/officeDocument/2006/relationships/chart" Target="../charts/chart19.xml"/></Relationships>
</file>

<file path=ppt/slides/_rels/slide2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21.xml"/><Relationship Id="rId2" Type="http://schemas.microsoft.com/office/2018/10/relationships/comments" Target="../comments/modernComment_485_B1B770B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5.xml"/><Relationship Id="rId4"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5" Type="http://schemas.openxmlformats.org/officeDocument/2006/relationships/chart" Target="../charts/chart28.xml"/><Relationship Id="rId4" Type="http://schemas.openxmlformats.org/officeDocument/2006/relationships/chart" Target="../charts/chart27.xml"/></Relationships>
</file>

<file path=ppt/slides/_rels/slide29.xml.rels><?xml version="1.0" encoding="UTF-8" standalone="yes"?>
<Relationships xmlns="http://schemas.openxmlformats.org/package/2006/relationships"><Relationship Id="rId3" Type="http://schemas.openxmlformats.org/officeDocument/2006/relationships/chart" Target="../charts/chart29.xml"/><Relationship Id="rId2" Type="http://schemas.microsoft.com/office/2018/10/relationships/comments" Target="../comments/modernComment_17B_27DB1C2A.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31.xml"/><Relationship Id="rId2" Type="http://schemas.microsoft.com/office/2018/10/relationships/comments" Target="../comments/modernComment_180_67E7A5C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5.xml"/><Relationship Id="rId5" Type="http://schemas.openxmlformats.org/officeDocument/2006/relationships/chart" Target="../charts/chart40.xml"/><Relationship Id="rId4" Type="http://schemas.openxmlformats.org/officeDocument/2006/relationships/chart" Target="../charts/char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chart" Target="../charts/chart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chart" Target="../charts/chart58.xml"/><Relationship Id="rId1" Type="http://schemas.openxmlformats.org/officeDocument/2006/relationships/slideLayout" Target="../slideLayouts/slideLayout5.xml"/><Relationship Id="rId5" Type="http://schemas.openxmlformats.org/officeDocument/2006/relationships/chart" Target="../charts/chart61.xml"/><Relationship Id="rId4" Type="http://schemas.openxmlformats.org/officeDocument/2006/relationships/chart" Target="../charts/chart6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133415" y="553012"/>
            <a:ext cx="12618720" cy="1185430"/>
          </a:xfrm>
        </p:spPr>
        <p:txBody>
          <a:bodyPr/>
          <a:lstStyle/>
          <a:p>
            <a:r>
              <a:rPr lang="en-US" dirty="0"/>
              <a:t>California Herd Analysis with </a:t>
            </a:r>
            <a:r>
              <a:rPr lang="en-US" dirty="0" err="1"/>
              <a:t>OmniGen</a:t>
            </a:r>
            <a:r>
              <a:rPr lang="en-US" baseline="30000" dirty="0"/>
              <a:t>®</a:t>
            </a:r>
            <a:r>
              <a:rPr lang="en-US" dirty="0"/>
              <a:t> Pro</a:t>
            </a:r>
          </a:p>
        </p:txBody>
      </p:sp>
      <p:sp>
        <p:nvSpPr>
          <p:cNvPr id="5" name="Slide Number Placeholder 4"/>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p:cNvSpPr>
            <a:spLocks noGrp="1"/>
          </p:cNvSpPr>
          <p:nvPr>
            <p:ph type="dt" sz="half" idx="11"/>
          </p:nvPr>
        </p:nvSpPr>
        <p:spPr/>
        <p:txBody>
          <a:bodyPr/>
          <a:lstStyle/>
          <a:p>
            <a:fld id="{D7510EF0-701B-4EFE-99C5-B6DC5F9722AE}" type="datetime1">
              <a:rPr lang="en-US" smtClean="0"/>
              <a:t>7/7/2022</a:t>
            </a:fld>
            <a:endParaRPr lang="en-US"/>
          </a:p>
        </p:txBody>
      </p:sp>
      <p:pic>
        <p:nvPicPr>
          <p:cNvPr id="8" name="Picture Placeholder 6">
            <a:extLst>
              <a:ext uri="{FF2B5EF4-FFF2-40B4-BE49-F238E27FC236}">
                <a16:creationId xmlns:a16="http://schemas.microsoft.com/office/drawing/2014/main" id="{3AD9C4DB-EE2A-43EF-AC43-DADC2C5E6922}"/>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l="21" r="21"/>
          <a:stretch>
            <a:fillRect/>
          </a:stretch>
        </p:blipFill>
        <p:spPr>
          <a:xfrm>
            <a:off x="133415" y="2747877"/>
            <a:ext cx="11245851" cy="4176712"/>
          </a:xfrm>
        </p:spPr>
      </p:pic>
    </p:spTree>
    <p:extLst>
      <p:ext uri="{BB962C8B-B14F-4D97-AF65-F5344CB8AC3E}">
        <p14:creationId xmlns:p14="http://schemas.microsoft.com/office/powerpoint/2010/main" val="366592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62C5EFD8-E0D7-4DB7-A1A4-53E8A891A7E6}"/>
              </a:ext>
            </a:extLst>
          </p:cNvPr>
          <p:cNvGraphicFramePr>
            <a:graphicFrameLocks noGrp="1"/>
          </p:cNvGraphicFramePr>
          <p:nvPr>
            <p:ph idx="1"/>
            <p:extLst>
              <p:ext uri="{D42A27DB-BD31-4B8C-83A1-F6EECF244321}">
                <p14:modId xmlns:p14="http://schemas.microsoft.com/office/powerpoint/2010/main" val="1922890374"/>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DA9FA098-13D6-401A-8341-8BB228A4C6AD}"/>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7FDC1D36-788D-4C7E-868F-11DD5A585FA7}"/>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12" name="Title 1">
            <a:extLst>
              <a:ext uri="{FF2B5EF4-FFF2-40B4-BE49-F238E27FC236}">
                <a16:creationId xmlns:a16="http://schemas.microsoft.com/office/drawing/2014/main" id="{F0F05D27-B968-401F-86D3-29268B4F2FEC}"/>
              </a:ext>
            </a:extLst>
          </p:cNvPr>
          <p:cNvSpPr>
            <a:spLocks noGrp="1"/>
          </p:cNvSpPr>
          <p:nvPr>
            <p:ph type="title"/>
          </p:nvPr>
        </p:nvSpPr>
        <p:spPr>
          <a:xfrm>
            <a:off x="133415" y="184510"/>
            <a:ext cx="11336471" cy="1098825"/>
          </a:xfrm>
        </p:spPr>
        <p:txBody>
          <a:bodyPr>
            <a:normAutofit/>
          </a:bodyPr>
          <a:lstStyle/>
          <a:p>
            <a:r>
              <a:rPr lang="en-US"/>
              <a:t>Immunity Challenge – field data</a:t>
            </a:r>
          </a:p>
        </p:txBody>
      </p:sp>
      <p:sp>
        <p:nvSpPr>
          <p:cNvPr id="13" name="Text Placeholder 2">
            <a:extLst>
              <a:ext uri="{FF2B5EF4-FFF2-40B4-BE49-F238E27FC236}">
                <a16:creationId xmlns:a16="http://schemas.microsoft.com/office/drawing/2014/main" id="{5332611E-6D21-4407-A430-44527DD75ACE}"/>
              </a:ext>
            </a:extLst>
          </p:cNvPr>
          <p:cNvSpPr txBox="1">
            <a:spLocks/>
          </p:cNvSpPr>
          <p:nvPr/>
        </p:nvSpPr>
        <p:spPr>
          <a:xfrm>
            <a:off x="192031" y="806717"/>
            <a:ext cx="10397804" cy="749035"/>
          </a:xfrm>
          <a:prstGeom prst="rect">
            <a:avLst/>
          </a:prstGeom>
        </p:spPr>
        <p:txBody>
          <a:bodyPr vert="horz" lIns="91440" tIns="45720" rIns="91440" bIns="45720" rtlCol="0">
            <a:normAutofit/>
          </a:bodyPr>
          <a:lstStyle>
            <a:lvl1pPr marL="350838" indent="-350838" algn="l" defTabSz="1097280" rtl="0" eaLnBrk="1" latinLnBrk="0" hangingPunct="1">
              <a:lnSpc>
                <a:spcPct val="100000"/>
              </a:lnSpc>
              <a:spcBef>
                <a:spcPts val="600"/>
              </a:spcBef>
              <a:buSzPct val="100000"/>
              <a:buFontTx/>
              <a:buBlip>
                <a:blip r:embed="rId3"/>
              </a:buBlip>
              <a:tabLst/>
              <a:defRPr sz="2600" b="1" kern="1200">
                <a:solidFill>
                  <a:srgbClr val="599232"/>
                </a:solidFill>
                <a:latin typeface="+mn-lt"/>
                <a:ea typeface="+mn-ea"/>
                <a:cs typeface="+mn-cs"/>
              </a:defRPr>
            </a:lvl1pPr>
            <a:lvl2pPr marL="746125" indent="-341313" algn="l" defTabSz="1097280" rtl="0" eaLnBrk="1" latinLnBrk="0" hangingPunct="1">
              <a:lnSpc>
                <a:spcPct val="100000"/>
              </a:lnSpc>
              <a:spcBef>
                <a:spcPts val="600"/>
              </a:spcBef>
              <a:buClrTx/>
              <a:buFont typeface="Arial" panose="020B0604020202020204" pitchFamily="34" charset="0"/>
              <a:buChar char="-"/>
              <a:tabLst/>
              <a:defRPr sz="2600" kern="1200">
                <a:solidFill>
                  <a:srgbClr val="000000"/>
                </a:solidFill>
                <a:latin typeface="+mn-lt"/>
                <a:ea typeface="+mn-ea"/>
                <a:cs typeface="+mn-cs"/>
              </a:defRPr>
            </a:lvl2pPr>
            <a:lvl3pPr marL="1089025" indent="-288925" algn="l" defTabSz="1097280" rtl="0" eaLnBrk="1" latinLnBrk="0" hangingPunct="1">
              <a:lnSpc>
                <a:spcPct val="100000"/>
              </a:lnSpc>
              <a:spcBef>
                <a:spcPts val="600"/>
              </a:spcBef>
              <a:buClrTx/>
              <a:buFont typeface="Arial" panose="020B0604020202020204" pitchFamily="34" charset="0"/>
              <a:buChar char="•"/>
              <a:tabLst/>
              <a:defRPr sz="2200" kern="1200">
                <a:solidFill>
                  <a:srgbClr val="000000"/>
                </a:solidFill>
                <a:latin typeface="+mn-lt"/>
                <a:ea typeface="+mn-ea"/>
                <a:cs typeface="+mn-cs"/>
              </a:defRPr>
            </a:lvl3pPr>
            <a:lvl4pPr marL="1547813" indent="-287338"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4pPr>
            <a:lvl5pPr marL="1836738" indent="-234950"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Tx/>
              <a:buNone/>
            </a:pPr>
            <a:r>
              <a:rPr lang="en-US" sz="2000" b="0" i="1">
                <a:solidFill>
                  <a:schemeClr val="tx1"/>
                </a:solidFill>
              </a:rPr>
              <a:t>1,004 herds totaling 651,254 cows</a:t>
            </a:r>
          </a:p>
        </p:txBody>
      </p:sp>
    </p:spTree>
    <p:extLst>
      <p:ext uri="{BB962C8B-B14F-4D97-AF65-F5344CB8AC3E}">
        <p14:creationId xmlns:p14="http://schemas.microsoft.com/office/powerpoint/2010/main" val="2785001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D23CD6FB-D9FB-496A-91EE-D604C7EC5D30}"/>
              </a:ext>
            </a:extLst>
          </p:cNvPr>
          <p:cNvGraphicFramePr>
            <a:graphicFrameLocks noGrp="1"/>
          </p:cNvGraphicFramePr>
          <p:nvPr>
            <p:ph idx="1"/>
            <p:extLst>
              <p:ext uri="{D42A27DB-BD31-4B8C-83A1-F6EECF244321}">
                <p14:modId xmlns:p14="http://schemas.microsoft.com/office/powerpoint/2010/main" val="2719865805"/>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B159312B-41B8-4EEC-99CC-36D4C74FFAE3}"/>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E99BC42B-1237-4575-8000-4C764212E7F5}"/>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9" name="Title 1">
            <a:extLst>
              <a:ext uri="{FF2B5EF4-FFF2-40B4-BE49-F238E27FC236}">
                <a16:creationId xmlns:a16="http://schemas.microsoft.com/office/drawing/2014/main" id="{DDA15300-E7FE-4BAD-8AD0-257911D73BD9}"/>
              </a:ext>
            </a:extLst>
          </p:cNvPr>
          <p:cNvSpPr>
            <a:spLocks noGrp="1"/>
          </p:cNvSpPr>
          <p:nvPr>
            <p:ph type="title"/>
          </p:nvPr>
        </p:nvSpPr>
        <p:spPr>
          <a:xfrm>
            <a:off x="133415" y="184510"/>
            <a:ext cx="11336471" cy="1098825"/>
          </a:xfrm>
        </p:spPr>
        <p:txBody>
          <a:bodyPr>
            <a:normAutofit/>
          </a:bodyPr>
          <a:lstStyle/>
          <a:p>
            <a:r>
              <a:rPr lang="en-US"/>
              <a:t>Immunity Challenge – field data</a:t>
            </a:r>
          </a:p>
        </p:txBody>
      </p:sp>
      <p:sp>
        <p:nvSpPr>
          <p:cNvPr id="10" name="Text Placeholder 2">
            <a:extLst>
              <a:ext uri="{FF2B5EF4-FFF2-40B4-BE49-F238E27FC236}">
                <a16:creationId xmlns:a16="http://schemas.microsoft.com/office/drawing/2014/main" id="{96B16869-6C49-4203-BD1C-18741AA3A919}"/>
              </a:ext>
            </a:extLst>
          </p:cNvPr>
          <p:cNvSpPr txBox="1">
            <a:spLocks/>
          </p:cNvSpPr>
          <p:nvPr/>
        </p:nvSpPr>
        <p:spPr>
          <a:xfrm>
            <a:off x="192031" y="806717"/>
            <a:ext cx="10397804" cy="749035"/>
          </a:xfrm>
          <a:prstGeom prst="rect">
            <a:avLst/>
          </a:prstGeom>
        </p:spPr>
        <p:txBody>
          <a:bodyPr vert="horz" lIns="91440" tIns="45720" rIns="91440" bIns="45720" rtlCol="0">
            <a:normAutofit/>
          </a:bodyPr>
          <a:lstStyle>
            <a:lvl1pPr marL="350838" indent="-350838" algn="l" defTabSz="1097280" rtl="0" eaLnBrk="1" latinLnBrk="0" hangingPunct="1">
              <a:lnSpc>
                <a:spcPct val="100000"/>
              </a:lnSpc>
              <a:spcBef>
                <a:spcPts val="600"/>
              </a:spcBef>
              <a:buSzPct val="100000"/>
              <a:buFontTx/>
              <a:buBlip>
                <a:blip r:embed="rId3"/>
              </a:buBlip>
              <a:tabLst/>
              <a:defRPr sz="2600" b="1" kern="1200">
                <a:solidFill>
                  <a:srgbClr val="599232"/>
                </a:solidFill>
                <a:latin typeface="+mn-lt"/>
                <a:ea typeface="+mn-ea"/>
                <a:cs typeface="+mn-cs"/>
              </a:defRPr>
            </a:lvl1pPr>
            <a:lvl2pPr marL="746125" indent="-341313" algn="l" defTabSz="1097280" rtl="0" eaLnBrk="1" latinLnBrk="0" hangingPunct="1">
              <a:lnSpc>
                <a:spcPct val="100000"/>
              </a:lnSpc>
              <a:spcBef>
                <a:spcPts val="600"/>
              </a:spcBef>
              <a:buClrTx/>
              <a:buFont typeface="Arial" panose="020B0604020202020204" pitchFamily="34" charset="0"/>
              <a:buChar char="-"/>
              <a:tabLst/>
              <a:defRPr sz="2600" kern="1200">
                <a:solidFill>
                  <a:srgbClr val="000000"/>
                </a:solidFill>
                <a:latin typeface="+mn-lt"/>
                <a:ea typeface="+mn-ea"/>
                <a:cs typeface="+mn-cs"/>
              </a:defRPr>
            </a:lvl2pPr>
            <a:lvl3pPr marL="1089025" indent="-288925" algn="l" defTabSz="1097280" rtl="0" eaLnBrk="1" latinLnBrk="0" hangingPunct="1">
              <a:lnSpc>
                <a:spcPct val="100000"/>
              </a:lnSpc>
              <a:spcBef>
                <a:spcPts val="600"/>
              </a:spcBef>
              <a:buClrTx/>
              <a:buFont typeface="Arial" panose="020B0604020202020204" pitchFamily="34" charset="0"/>
              <a:buChar char="•"/>
              <a:tabLst/>
              <a:defRPr sz="2200" kern="1200">
                <a:solidFill>
                  <a:srgbClr val="000000"/>
                </a:solidFill>
                <a:latin typeface="+mn-lt"/>
                <a:ea typeface="+mn-ea"/>
                <a:cs typeface="+mn-cs"/>
              </a:defRPr>
            </a:lvl3pPr>
            <a:lvl4pPr marL="1547813" indent="-287338"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4pPr>
            <a:lvl5pPr marL="1836738" indent="-234950"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Tx/>
              <a:buNone/>
            </a:pPr>
            <a:r>
              <a:rPr lang="en-US" sz="2000" b="0" i="1">
                <a:solidFill>
                  <a:schemeClr val="tx1"/>
                </a:solidFill>
              </a:rPr>
              <a:t>1,004 herds totaling 651,254 cows</a:t>
            </a:r>
          </a:p>
        </p:txBody>
      </p:sp>
    </p:spTree>
    <p:extLst>
      <p:ext uri="{BB962C8B-B14F-4D97-AF65-F5344CB8AC3E}">
        <p14:creationId xmlns:p14="http://schemas.microsoft.com/office/powerpoint/2010/main" val="98593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1C0AC9-0941-4F8C-879B-0D38BD4E1A00}"/>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7973DD14-C296-44FB-B585-56C1FCA6C064}"/>
              </a:ext>
            </a:extLst>
          </p:cNvPr>
          <p:cNvSpPr>
            <a:spLocks noGrp="1"/>
          </p:cNvSpPr>
          <p:nvPr>
            <p:ph type="dt" sz="half" idx="11"/>
          </p:nvPr>
        </p:nvSpPr>
        <p:spPr/>
        <p:txBody>
          <a:bodyPr/>
          <a:lstStyle/>
          <a:p>
            <a:fld id="{D7510EF0-701B-4EFE-99C5-B6DC5F9722AE}" type="datetime1">
              <a:rPr lang="en-US" smtClean="0"/>
              <a:t>7/7/2022</a:t>
            </a:fld>
            <a:endParaRPr lang="en-US"/>
          </a:p>
        </p:txBody>
      </p:sp>
      <p:grpSp>
        <p:nvGrpSpPr>
          <p:cNvPr id="8" name="Group 7">
            <a:extLst>
              <a:ext uri="{FF2B5EF4-FFF2-40B4-BE49-F238E27FC236}">
                <a16:creationId xmlns:a16="http://schemas.microsoft.com/office/drawing/2014/main" id="{330A959D-FD28-4040-9195-C6E65DFDD1A0}"/>
              </a:ext>
            </a:extLst>
          </p:cNvPr>
          <p:cNvGrpSpPr/>
          <p:nvPr/>
        </p:nvGrpSpPr>
        <p:grpSpPr>
          <a:xfrm>
            <a:off x="2539797" y="2069664"/>
            <a:ext cx="9110131" cy="4925752"/>
            <a:chOff x="1647591" y="2149939"/>
            <a:chExt cx="12146844" cy="4925752"/>
          </a:xfrm>
        </p:grpSpPr>
        <p:sp>
          <p:nvSpPr>
            <p:cNvPr id="9" name="TextBox 18">
              <a:extLst>
                <a:ext uri="{FF2B5EF4-FFF2-40B4-BE49-F238E27FC236}">
                  <a16:creationId xmlns:a16="http://schemas.microsoft.com/office/drawing/2014/main" id="{70FED2B7-79F6-42CF-819D-54F1A91BCA4D}"/>
                </a:ext>
              </a:extLst>
            </p:cNvPr>
            <p:cNvSpPr txBox="1"/>
            <p:nvPr/>
          </p:nvSpPr>
          <p:spPr>
            <a:xfrm flipH="1">
              <a:off x="2148171" y="6737137"/>
              <a:ext cx="7837040" cy="338554"/>
            </a:xfrm>
            <a:prstGeom prst="rect">
              <a:avLst/>
            </a:prstGeom>
            <a:noFill/>
          </p:spPr>
          <p:txBody>
            <a:bodyPr wrap="square" rtlCol="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1600">
                  <a:solidFill>
                    <a:schemeClr val="tx1">
                      <a:lumMod val="50000"/>
                    </a:schemeClr>
                  </a:solidFill>
                </a:rPr>
                <a:t>( ) = number of herds reporting data</a:t>
              </a:r>
            </a:p>
          </p:txBody>
        </p:sp>
        <p:graphicFrame>
          <p:nvGraphicFramePr>
            <p:cNvPr id="10" name="Chart 9">
              <a:extLst>
                <a:ext uri="{FF2B5EF4-FFF2-40B4-BE49-F238E27FC236}">
                  <a16:creationId xmlns:a16="http://schemas.microsoft.com/office/drawing/2014/main" id="{42689C9D-0F97-4BA5-B938-96E200912399}"/>
                </a:ext>
              </a:extLst>
            </p:cNvPr>
            <p:cNvGraphicFramePr>
              <a:graphicFrameLocks/>
            </p:cNvGraphicFramePr>
            <p:nvPr/>
          </p:nvGraphicFramePr>
          <p:xfrm>
            <a:off x="1647591" y="2149939"/>
            <a:ext cx="12146844" cy="4571999"/>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20">
              <a:extLst>
                <a:ext uri="{FF2B5EF4-FFF2-40B4-BE49-F238E27FC236}">
                  <a16:creationId xmlns:a16="http://schemas.microsoft.com/office/drawing/2014/main" id="{899AA9D3-EEA6-4FDC-BB2F-7C7BCA8247FE}"/>
                </a:ext>
              </a:extLst>
            </p:cNvPr>
            <p:cNvSpPr txBox="1"/>
            <p:nvPr/>
          </p:nvSpPr>
          <p:spPr>
            <a:xfrm>
              <a:off x="6763656" y="4049484"/>
              <a:ext cx="391886" cy="424732"/>
            </a:xfrm>
            <a:prstGeom prst="rect">
              <a:avLst/>
            </a:prstGeom>
            <a:noFill/>
          </p:spPr>
          <p:txBody>
            <a:bodyPr wrap="square" rtlCol="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a:t>*</a:t>
              </a:r>
            </a:p>
          </p:txBody>
        </p:sp>
        <p:sp>
          <p:nvSpPr>
            <p:cNvPr id="12" name="TextBox 22">
              <a:extLst>
                <a:ext uri="{FF2B5EF4-FFF2-40B4-BE49-F238E27FC236}">
                  <a16:creationId xmlns:a16="http://schemas.microsoft.com/office/drawing/2014/main" id="{BF13C604-02CA-4016-8080-9B81E2BCF948}"/>
                </a:ext>
              </a:extLst>
            </p:cNvPr>
            <p:cNvSpPr txBox="1"/>
            <p:nvPr/>
          </p:nvSpPr>
          <p:spPr>
            <a:xfrm>
              <a:off x="9412512" y="3519714"/>
              <a:ext cx="391886" cy="424732"/>
            </a:xfrm>
            <a:prstGeom prst="rect">
              <a:avLst/>
            </a:prstGeom>
            <a:noFill/>
          </p:spPr>
          <p:txBody>
            <a:bodyPr wrap="square" rtlCol="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a:t>*</a:t>
              </a:r>
            </a:p>
          </p:txBody>
        </p:sp>
        <p:sp>
          <p:nvSpPr>
            <p:cNvPr id="13" name="TextBox 23">
              <a:extLst>
                <a:ext uri="{FF2B5EF4-FFF2-40B4-BE49-F238E27FC236}">
                  <a16:creationId xmlns:a16="http://schemas.microsoft.com/office/drawing/2014/main" id="{F0766849-AB46-470D-987C-86F8E02F74D4}"/>
                </a:ext>
              </a:extLst>
            </p:cNvPr>
            <p:cNvSpPr txBox="1"/>
            <p:nvPr/>
          </p:nvSpPr>
          <p:spPr>
            <a:xfrm>
              <a:off x="12300479" y="2550049"/>
              <a:ext cx="391885" cy="424732"/>
            </a:xfrm>
            <a:prstGeom prst="rect">
              <a:avLst/>
            </a:prstGeom>
            <a:noFill/>
          </p:spPr>
          <p:txBody>
            <a:bodyPr wrap="square" rtlCol="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a:t>*</a:t>
              </a:r>
            </a:p>
          </p:txBody>
        </p:sp>
      </p:grpSp>
      <p:sp>
        <p:nvSpPr>
          <p:cNvPr id="15" name="Title 1">
            <a:extLst>
              <a:ext uri="{FF2B5EF4-FFF2-40B4-BE49-F238E27FC236}">
                <a16:creationId xmlns:a16="http://schemas.microsoft.com/office/drawing/2014/main" id="{F2BBFBB7-6E13-4C3A-AE4A-C0CA0692462F}"/>
              </a:ext>
            </a:extLst>
          </p:cNvPr>
          <p:cNvSpPr>
            <a:spLocks noGrp="1"/>
          </p:cNvSpPr>
          <p:nvPr>
            <p:ph type="title"/>
          </p:nvPr>
        </p:nvSpPr>
        <p:spPr>
          <a:xfrm>
            <a:off x="133415" y="184510"/>
            <a:ext cx="11336471" cy="1098825"/>
          </a:xfrm>
        </p:spPr>
        <p:txBody>
          <a:bodyPr>
            <a:normAutofit/>
          </a:bodyPr>
          <a:lstStyle/>
          <a:p>
            <a:r>
              <a:rPr lang="en-US"/>
              <a:t>Immunity Challenge – field data</a:t>
            </a:r>
          </a:p>
        </p:txBody>
      </p:sp>
      <p:sp>
        <p:nvSpPr>
          <p:cNvPr id="16" name="Text Placeholder 2">
            <a:extLst>
              <a:ext uri="{FF2B5EF4-FFF2-40B4-BE49-F238E27FC236}">
                <a16:creationId xmlns:a16="http://schemas.microsoft.com/office/drawing/2014/main" id="{D3898561-4B14-4FE0-81A3-8E1C4B5AB76E}"/>
              </a:ext>
            </a:extLst>
          </p:cNvPr>
          <p:cNvSpPr txBox="1">
            <a:spLocks/>
          </p:cNvSpPr>
          <p:nvPr/>
        </p:nvSpPr>
        <p:spPr>
          <a:xfrm>
            <a:off x="192031" y="806717"/>
            <a:ext cx="10397804" cy="749035"/>
          </a:xfrm>
          <a:prstGeom prst="rect">
            <a:avLst/>
          </a:prstGeom>
        </p:spPr>
        <p:txBody>
          <a:bodyPr vert="horz" lIns="91440" tIns="45720" rIns="91440" bIns="45720" rtlCol="0">
            <a:normAutofit/>
          </a:bodyPr>
          <a:lstStyle>
            <a:lvl1pPr marL="350838" indent="-350838" algn="l" defTabSz="1097280" rtl="0" eaLnBrk="1" latinLnBrk="0" hangingPunct="1">
              <a:lnSpc>
                <a:spcPct val="100000"/>
              </a:lnSpc>
              <a:spcBef>
                <a:spcPts val="600"/>
              </a:spcBef>
              <a:buSzPct val="100000"/>
              <a:buFontTx/>
              <a:buBlip>
                <a:blip r:embed="rId3"/>
              </a:buBlip>
              <a:tabLst/>
              <a:defRPr sz="2600" b="1" kern="1200">
                <a:solidFill>
                  <a:srgbClr val="599232"/>
                </a:solidFill>
                <a:latin typeface="+mn-lt"/>
                <a:ea typeface="+mn-ea"/>
                <a:cs typeface="+mn-cs"/>
              </a:defRPr>
            </a:lvl1pPr>
            <a:lvl2pPr marL="746125" indent="-341313" algn="l" defTabSz="1097280" rtl="0" eaLnBrk="1" latinLnBrk="0" hangingPunct="1">
              <a:lnSpc>
                <a:spcPct val="100000"/>
              </a:lnSpc>
              <a:spcBef>
                <a:spcPts val="600"/>
              </a:spcBef>
              <a:buClrTx/>
              <a:buFont typeface="Arial" panose="020B0604020202020204" pitchFamily="34" charset="0"/>
              <a:buChar char="-"/>
              <a:tabLst/>
              <a:defRPr sz="2600" kern="1200">
                <a:solidFill>
                  <a:srgbClr val="000000"/>
                </a:solidFill>
                <a:latin typeface="+mn-lt"/>
                <a:ea typeface="+mn-ea"/>
                <a:cs typeface="+mn-cs"/>
              </a:defRPr>
            </a:lvl2pPr>
            <a:lvl3pPr marL="1089025" indent="-288925" algn="l" defTabSz="1097280" rtl="0" eaLnBrk="1" latinLnBrk="0" hangingPunct="1">
              <a:lnSpc>
                <a:spcPct val="100000"/>
              </a:lnSpc>
              <a:spcBef>
                <a:spcPts val="600"/>
              </a:spcBef>
              <a:buClrTx/>
              <a:buFont typeface="Arial" panose="020B0604020202020204" pitchFamily="34" charset="0"/>
              <a:buChar char="•"/>
              <a:tabLst/>
              <a:defRPr sz="2200" kern="1200">
                <a:solidFill>
                  <a:srgbClr val="000000"/>
                </a:solidFill>
                <a:latin typeface="+mn-lt"/>
                <a:ea typeface="+mn-ea"/>
                <a:cs typeface="+mn-cs"/>
              </a:defRPr>
            </a:lvl3pPr>
            <a:lvl4pPr marL="1547813" indent="-287338"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4pPr>
            <a:lvl5pPr marL="1836738" indent="-234950"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Tx/>
              <a:buNone/>
            </a:pPr>
            <a:r>
              <a:rPr lang="en-US" sz="2000" b="0" i="1">
                <a:solidFill>
                  <a:schemeClr val="tx1"/>
                </a:solidFill>
              </a:rPr>
              <a:t>1,004 herds totaling 651,254 cows</a:t>
            </a:r>
          </a:p>
        </p:txBody>
      </p:sp>
    </p:spTree>
    <p:extLst>
      <p:ext uri="{BB962C8B-B14F-4D97-AF65-F5344CB8AC3E}">
        <p14:creationId xmlns:p14="http://schemas.microsoft.com/office/powerpoint/2010/main" val="4053441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EEC94BE-3B47-4397-8893-45C4E519EDF3}"/>
              </a:ext>
            </a:extLst>
          </p:cNvPr>
          <p:cNvSpPr/>
          <p:nvPr/>
        </p:nvSpPr>
        <p:spPr>
          <a:xfrm>
            <a:off x="0" y="1487156"/>
            <a:ext cx="14630400" cy="297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p:txBody>
          <a:bodyPr/>
          <a:lstStyle/>
          <a:p>
            <a:pPr lvl="0"/>
            <a:fld id="{F17704BF-9233-CE40-B0F0-08B3D81CA704}" type="slidenum">
              <a:rPr lang="en-US" noProof="0" smtClean="0"/>
              <a:pPr lvl="0"/>
              <a:t>13</a:t>
            </a:fld>
            <a:endParaRPr lang="en-US" noProof="0"/>
          </a:p>
        </p:txBody>
      </p:sp>
      <p:sp>
        <p:nvSpPr>
          <p:cNvPr id="6" name="Date Placeholder 5"/>
          <p:cNvSpPr>
            <a:spLocks noGrp="1"/>
          </p:cNvSpPr>
          <p:nvPr>
            <p:ph type="dt" sz="half" idx="11"/>
          </p:nvPr>
        </p:nvSpPr>
        <p:spPr/>
        <p:txBody>
          <a:bodyPr/>
          <a:lstStyle/>
          <a:p>
            <a:fld id="{BC84BE39-992A-4842-852C-E71E82704A65}" type="datetime1">
              <a:rPr lang="en-US" smtClean="0"/>
              <a:t>7/7/2022</a:t>
            </a:fld>
            <a:endParaRPr lang="en-US"/>
          </a:p>
        </p:txBody>
      </p:sp>
      <p:cxnSp>
        <p:nvCxnSpPr>
          <p:cNvPr id="18" name="Straight Connector 17">
            <a:extLst>
              <a:ext uri="{FF2B5EF4-FFF2-40B4-BE49-F238E27FC236}">
                <a16:creationId xmlns:a16="http://schemas.microsoft.com/office/drawing/2014/main" id="{6DE49FD7-6D45-49BC-9045-48C401D5688E}"/>
              </a:ext>
            </a:extLst>
          </p:cNvPr>
          <p:cNvCxnSpPr/>
          <p:nvPr/>
        </p:nvCxnSpPr>
        <p:spPr>
          <a:xfrm>
            <a:off x="-10048" y="1276137"/>
            <a:ext cx="14630400" cy="0"/>
          </a:xfrm>
          <a:prstGeom prst="line">
            <a:avLst/>
          </a:prstGeom>
          <a:ln w="19050">
            <a:solidFill>
              <a:srgbClr val="6DB33F"/>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9B3C84B8-D890-4177-84FF-38EC3CF310DD}"/>
              </a:ext>
            </a:extLst>
          </p:cNvPr>
          <p:cNvGraphicFramePr>
            <a:graphicFrameLocks noGrp="1"/>
          </p:cNvGraphicFramePr>
          <p:nvPr/>
        </p:nvGraphicFramePr>
        <p:xfrm>
          <a:off x="2403231" y="1639555"/>
          <a:ext cx="9589475" cy="2489844"/>
        </p:xfrm>
        <a:graphic>
          <a:graphicData uri="http://schemas.openxmlformats.org/drawingml/2006/table">
            <a:tbl>
              <a:tblPr>
                <a:tableStyleId>{21E4AEA4-8DFA-4A89-87EB-49C32662AFE0}</a:tableStyleId>
              </a:tblPr>
              <a:tblGrid>
                <a:gridCol w="1392444">
                  <a:extLst>
                    <a:ext uri="{9D8B030D-6E8A-4147-A177-3AD203B41FA5}">
                      <a16:colId xmlns:a16="http://schemas.microsoft.com/office/drawing/2014/main" val="643876999"/>
                    </a:ext>
                  </a:extLst>
                </a:gridCol>
                <a:gridCol w="1602625">
                  <a:extLst>
                    <a:ext uri="{9D8B030D-6E8A-4147-A177-3AD203B41FA5}">
                      <a16:colId xmlns:a16="http://schemas.microsoft.com/office/drawing/2014/main" val="3969434189"/>
                    </a:ext>
                  </a:extLst>
                </a:gridCol>
                <a:gridCol w="1444990">
                  <a:extLst>
                    <a:ext uri="{9D8B030D-6E8A-4147-A177-3AD203B41FA5}">
                      <a16:colId xmlns:a16="http://schemas.microsoft.com/office/drawing/2014/main" val="2673346775"/>
                    </a:ext>
                  </a:extLst>
                </a:gridCol>
                <a:gridCol w="1339899">
                  <a:extLst>
                    <a:ext uri="{9D8B030D-6E8A-4147-A177-3AD203B41FA5}">
                      <a16:colId xmlns:a16="http://schemas.microsoft.com/office/drawing/2014/main" val="615673219"/>
                    </a:ext>
                  </a:extLst>
                </a:gridCol>
                <a:gridCol w="2049257">
                  <a:extLst>
                    <a:ext uri="{9D8B030D-6E8A-4147-A177-3AD203B41FA5}">
                      <a16:colId xmlns:a16="http://schemas.microsoft.com/office/drawing/2014/main" val="1041230742"/>
                    </a:ext>
                  </a:extLst>
                </a:gridCol>
                <a:gridCol w="1760260">
                  <a:extLst>
                    <a:ext uri="{9D8B030D-6E8A-4147-A177-3AD203B41FA5}">
                      <a16:colId xmlns:a16="http://schemas.microsoft.com/office/drawing/2014/main" val="4204470438"/>
                    </a:ext>
                  </a:extLst>
                </a:gridCol>
              </a:tblGrid>
              <a:tr h="355692">
                <a:tc>
                  <a:txBody>
                    <a:bodyPr/>
                    <a:lstStyle/>
                    <a:p>
                      <a:pPr algn="ctr" fontAlgn="b"/>
                      <a:r>
                        <a:rPr lang="en-US" sz="1800" b="1" u="none" strike="noStrike" err="1">
                          <a:solidFill>
                            <a:schemeClr val="bg1"/>
                          </a:solidFill>
                          <a:effectLst/>
                        </a:rPr>
                        <a:t>Trt</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Dairy </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AFTMR*</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AF Blood</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Manure Score</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Respiration </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extLst>
                  <a:ext uri="{0D108BD9-81ED-4DB2-BD59-A6C34878D82A}">
                    <a16:rowId xmlns:a16="http://schemas.microsoft.com/office/drawing/2014/main" val="1266211116"/>
                  </a:ext>
                </a:extLst>
              </a:tr>
              <a:tr h="355692">
                <a:tc>
                  <a:txBody>
                    <a:bodyPr/>
                    <a:lstStyle/>
                    <a:p>
                      <a:pPr algn="l" fontAlgn="b"/>
                      <a:r>
                        <a:rPr lang="en-US" sz="1800" u="none" strike="noStrike">
                          <a:effectLst/>
                        </a:rPr>
                        <a:t>CTR</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Farm A</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      2,007 </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0.074</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3.03</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68.52</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92804945"/>
                  </a:ext>
                </a:extLst>
              </a:tr>
              <a:tr h="355692">
                <a:tc>
                  <a:txBody>
                    <a:bodyPr/>
                    <a:lstStyle/>
                    <a:p>
                      <a:pPr algn="l" fontAlgn="b"/>
                      <a:r>
                        <a:rPr lang="en-US" sz="1800" u="none" strike="noStrike">
                          <a:effectLst/>
                        </a:rPr>
                        <a:t>CTR</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Farm B</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      5,102 </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0.152</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3.16</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82.62</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284390476"/>
                  </a:ext>
                </a:extLst>
              </a:tr>
              <a:tr h="355692">
                <a:tc>
                  <a:txBody>
                    <a:bodyPr/>
                    <a:lstStyle/>
                    <a:p>
                      <a:pPr algn="l" fontAlgn="b"/>
                      <a:r>
                        <a:rPr lang="en-US" sz="1800" u="none" strike="noStrike">
                          <a:effectLst/>
                        </a:rPr>
                        <a:t>CTR</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Farm C</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      3,685 </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0.133</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2.92</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73.86</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75908299"/>
                  </a:ext>
                </a:extLst>
              </a:tr>
              <a:tr h="355692">
                <a:tc>
                  <a:txBody>
                    <a:bodyPr/>
                    <a:lstStyle/>
                    <a:p>
                      <a:pPr algn="l" fontAlgn="b"/>
                      <a:r>
                        <a:rPr lang="en-US" sz="1800" u="none" strike="noStrike">
                          <a:effectLst/>
                        </a:rPr>
                        <a:t>OG</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Farm D</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         992 </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0.027</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3.05</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63.66</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893177087"/>
                  </a:ext>
                </a:extLst>
              </a:tr>
              <a:tr h="355692">
                <a:tc>
                  <a:txBody>
                    <a:bodyPr/>
                    <a:lstStyle/>
                    <a:p>
                      <a:pPr algn="l" fontAlgn="b"/>
                      <a:r>
                        <a:rPr lang="en-US" sz="1800" u="none" strike="noStrike">
                          <a:effectLst/>
                        </a:rPr>
                        <a:t>OG</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Farm E</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      7,984 </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0.082</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2.92</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66.75</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56582130"/>
                  </a:ext>
                </a:extLst>
              </a:tr>
              <a:tr h="355692">
                <a:tc>
                  <a:txBody>
                    <a:bodyPr/>
                    <a:lstStyle/>
                    <a:p>
                      <a:pPr algn="l" fontAlgn="b"/>
                      <a:r>
                        <a:rPr lang="en-US" sz="1800" u="none" strike="noStrike">
                          <a:effectLst/>
                        </a:rPr>
                        <a:t>OG</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Farm F</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800" u="none" strike="noStrike">
                          <a:effectLst/>
                        </a:rPr>
                        <a:t>         337 </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0.069</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2.95</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62.46</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47580012"/>
                  </a:ext>
                </a:extLst>
              </a:tr>
            </a:tbl>
          </a:graphicData>
        </a:graphic>
      </p:graphicFrame>
      <p:graphicFrame>
        <p:nvGraphicFramePr>
          <p:cNvPr id="4" name="Table 3">
            <a:extLst>
              <a:ext uri="{FF2B5EF4-FFF2-40B4-BE49-F238E27FC236}">
                <a16:creationId xmlns:a16="http://schemas.microsoft.com/office/drawing/2014/main" id="{96788DA6-5E71-4AD4-9788-37906E6A5CE6}"/>
              </a:ext>
            </a:extLst>
          </p:cNvPr>
          <p:cNvGraphicFramePr>
            <a:graphicFrameLocks noGrp="1"/>
          </p:cNvGraphicFramePr>
          <p:nvPr>
            <p:extLst>
              <p:ext uri="{D42A27DB-BD31-4B8C-83A1-F6EECF244321}">
                <p14:modId xmlns:p14="http://schemas.microsoft.com/office/powerpoint/2010/main" val="1124661278"/>
              </p:ext>
            </p:extLst>
          </p:nvPr>
        </p:nvGraphicFramePr>
        <p:xfrm>
          <a:off x="3176954" y="4281146"/>
          <a:ext cx="7807569" cy="1577276"/>
        </p:xfrm>
        <a:graphic>
          <a:graphicData uri="http://schemas.openxmlformats.org/drawingml/2006/table">
            <a:tbl>
              <a:tblPr>
                <a:tableStyleId>{21E4AEA4-8DFA-4A89-87EB-49C32662AFE0}</a:tableStyleId>
              </a:tblPr>
              <a:tblGrid>
                <a:gridCol w="961292">
                  <a:extLst>
                    <a:ext uri="{9D8B030D-6E8A-4147-A177-3AD203B41FA5}">
                      <a16:colId xmlns:a16="http://schemas.microsoft.com/office/drawing/2014/main" val="773091712"/>
                    </a:ext>
                  </a:extLst>
                </a:gridCol>
                <a:gridCol w="1582616">
                  <a:extLst>
                    <a:ext uri="{9D8B030D-6E8A-4147-A177-3AD203B41FA5}">
                      <a16:colId xmlns:a16="http://schemas.microsoft.com/office/drawing/2014/main" val="1644021502"/>
                    </a:ext>
                  </a:extLst>
                </a:gridCol>
                <a:gridCol w="1453661">
                  <a:extLst>
                    <a:ext uri="{9D8B030D-6E8A-4147-A177-3AD203B41FA5}">
                      <a16:colId xmlns:a16="http://schemas.microsoft.com/office/drawing/2014/main" val="577498301"/>
                    </a:ext>
                  </a:extLst>
                </a:gridCol>
                <a:gridCol w="1766408">
                  <a:extLst>
                    <a:ext uri="{9D8B030D-6E8A-4147-A177-3AD203B41FA5}">
                      <a16:colId xmlns:a16="http://schemas.microsoft.com/office/drawing/2014/main" val="2226916302"/>
                    </a:ext>
                  </a:extLst>
                </a:gridCol>
                <a:gridCol w="2043592">
                  <a:extLst>
                    <a:ext uri="{9D8B030D-6E8A-4147-A177-3AD203B41FA5}">
                      <a16:colId xmlns:a16="http://schemas.microsoft.com/office/drawing/2014/main" val="3217741036"/>
                    </a:ext>
                  </a:extLst>
                </a:gridCol>
              </a:tblGrid>
              <a:tr h="391775">
                <a:tc>
                  <a:txBody>
                    <a:bodyPr/>
                    <a:lstStyle/>
                    <a:p>
                      <a:pPr algn="ctr" fontAlgn="b"/>
                      <a:r>
                        <a:rPr lang="en-US" sz="1800" b="1" u="none" strike="noStrike" err="1">
                          <a:solidFill>
                            <a:schemeClr val="bg1"/>
                          </a:solidFill>
                          <a:effectLst/>
                        </a:rPr>
                        <a:t>Trt</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AFTMR*</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AF Blood</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Manure Score</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Respiration </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extLst>
                  <a:ext uri="{0D108BD9-81ED-4DB2-BD59-A6C34878D82A}">
                    <a16:rowId xmlns:a16="http://schemas.microsoft.com/office/drawing/2014/main" val="3449449088"/>
                  </a:ext>
                </a:extLst>
              </a:tr>
              <a:tr h="391775">
                <a:tc>
                  <a:txBody>
                    <a:bodyPr/>
                    <a:lstStyle/>
                    <a:p>
                      <a:pPr algn="l" fontAlgn="b"/>
                      <a:r>
                        <a:rPr lang="en-US" sz="1800" u="none" strike="noStrike">
                          <a:effectLst/>
                        </a:rPr>
                        <a:t>CTR</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    3,596 </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0.12</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3.04</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75.00</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584919181"/>
                  </a:ext>
                </a:extLst>
              </a:tr>
              <a:tr h="391775">
                <a:tc>
                  <a:txBody>
                    <a:bodyPr/>
                    <a:lstStyle/>
                    <a:p>
                      <a:pPr algn="l" fontAlgn="b"/>
                      <a:r>
                        <a:rPr lang="en-US" sz="1800" u="none" strike="noStrike">
                          <a:effectLst/>
                        </a:rPr>
                        <a:t>OG</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    3,000 </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0.06</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2.97</a:t>
                      </a:r>
                      <a:endParaRPr lang="en-US" sz="18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b"/>
                      <a:r>
                        <a:rPr lang="en-US" sz="1800" u="none" strike="noStrike">
                          <a:effectLst/>
                        </a:rPr>
                        <a:t>64.29</a:t>
                      </a:r>
                      <a:endParaRPr lang="en-US" sz="18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956291045"/>
                  </a:ext>
                </a:extLst>
              </a:tr>
              <a:tr h="401951">
                <a:tc>
                  <a:txBody>
                    <a:bodyPr/>
                    <a:lstStyle/>
                    <a:p>
                      <a:pPr marL="0" algn="l" defTabSz="1097280" rtl="0" eaLnBrk="1" fontAlgn="b" latinLnBrk="0" hangingPunct="1"/>
                      <a:r>
                        <a:rPr lang="en-US" sz="1800" u="none" strike="noStrike" kern="1200">
                          <a:solidFill>
                            <a:schemeClr val="dk1"/>
                          </a:solidFill>
                          <a:effectLst/>
                          <a:latin typeface="+mn-lt"/>
                          <a:ea typeface="+mn-ea"/>
                          <a:cs typeface="+mn-cs"/>
                        </a:rPr>
                        <a:t>n</a:t>
                      </a:r>
                    </a:p>
                  </a:txBody>
                  <a:tcPr marL="7620" marR="7620" marT="7620" marB="0" anchor="ctr"/>
                </a:tc>
                <a:tc>
                  <a:txBody>
                    <a:bodyPr/>
                    <a:lstStyle/>
                    <a:p>
                      <a:pPr marL="0" algn="r" defTabSz="1097280" rtl="0" eaLnBrk="1" fontAlgn="b" latinLnBrk="0" hangingPunct="1"/>
                      <a:r>
                        <a:rPr lang="en-US" sz="1800" u="none" strike="noStrike" kern="1200">
                          <a:solidFill>
                            <a:schemeClr val="dk1"/>
                          </a:solidFill>
                          <a:effectLst/>
                          <a:latin typeface="+mn-lt"/>
                          <a:ea typeface="+mn-ea"/>
                          <a:cs typeface="+mn-cs"/>
                        </a:rPr>
                        <a:t>96</a:t>
                      </a:r>
                    </a:p>
                  </a:txBody>
                  <a:tcPr marL="7620" marR="7620" marT="7620" marB="0" anchor="ctr"/>
                </a:tc>
                <a:tc>
                  <a:txBody>
                    <a:bodyPr/>
                    <a:lstStyle/>
                    <a:p>
                      <a:pPr marL="0" algn="r" defTabSz="1097280" rtl="0" eaLnBrk="1" fontAlgn="b" latinLnBrk="0" hangingPunct="1"/>
                      <a:r>
                        <a:rPr lang="en-US" sz="1800" u="none" strike="noStrike" kern="1200">
                          <a:solidFill>
                            <a:schemeClr val="dk1"/>
                          </a:solidFill>
                          <a:effectLst/>
                          <a:latin typeface="+mn-lt"/>
                          <a:ea typeface="+mn-ea"/>
                          <a:cs typeface="+mn-cs"/>
                        </a:rPr>
                        <a:t>288</a:t>
                      </a:r>
                    </a:p>
                  </a:txBody>
                  <a:tcPr marL="7620" marR="7620" marT="7620" marB="0" anchor="ctr"/>
                </a:tc>
                <a:tc>
                  <a:txBody>
                    <a:bodyPr/>
                    <a:lstStyle/>
                    <a:p>
                      <a:pPr marL="0" algn="r" defTabSz="1097280" rtl="0" eaLnBrk="1" fontAlgn="b" latinLnBrk="0" hangingPunct="1"/>
                      <a:r>
                        <a:rPr lang="en-US" sz="1800" u="none" strike="noStrike" kern="1200">
                          <a:solidFill>
                            <a:schemeClr val="dk1"/>
                          </a:solidFill>
                          <a:effectLst/>
                          <a:latin typeface="+mn-lt"/>
                          <a:ea typeface="+mn-ea"/>
                          <a:cs typeface="+mn-cs"/>
                        </a:rPr>
                        <a:t>1,500 +</a:t>
                      </a:r>
                    </a:p>
                  </a:txBody>
                  <a:tcPr marL="7620" marR="7620" marT="7620" marB="0" anchor="ctr"/>
                </a:tc>
                <a:tc>
                  <a:txBody>
                    <a:bodyPr/>
                    <a:lstStyle/>
                    <a:p>
                      <a:pPr marL="0" algn="r" defTabSz="1097280" rtl="0" eaLnBrk="1" fontAlgn="b" latinLnBrk="0" hangingPunct="1"/>
                      <a:r>
                        <a:rPr lang="en-US" sz="1800" u="none" strike="noStrike" kern="1200">
                          <a:solidFill>
                            <a:schemeClr val="dk1"/>
                          </a:solidFill>
                          <a:effectLst/>
                          <a:latin typeface="+mn-lt"/>
                          <a:ea typeface="+mn-ea"/>
                          <a:cs typeface="+mn-cs"/>
                        </a:rPr>
                        <a:t>1,500 +</a:t>
                      </a:r>
                    </a:p>
                  </a:txBody>
                  <a:tcPr marL="7620" marR="7620" marT="7620" marB="0" anchor="ctr"/>
                </a:tc>
                <a:extLst>
                  <a:ext uri="{0D108BD9-81ED-4DB2-BD59-A6C34878D82A}">
                    <a16:rowId xmlns:a16="http://schemas.microsoft.com/office/drawing/2014/main" val="1986305270"/>
                  </a:ext>
                </a:extLst>
              </a:tr>
            </a:tbl>
          </a:graphicData>
        </a:graphic>
      </p:graphicFrame>
      <p:sp>
        <p:nvSpPr>
          <p:cNvPr id="14" name="TextBox 13">
            <a:extLst>
              <a:ext uri="{FF2B5EF4-FFF2-40B4-BE49-F238E27FC236}">
                <a16:creationId xmlns:a16="http://schemas.microsoft.com/office/drawing/2014/main" id="{17D31C51-8232-4C02-A7A3-0B2781360B56}"/>
              </a:ext>
            </a:extLst>
          </p:cNvPr>
          <p:cNvSpPr txBox="1"/>
          <p:nvPr/>
        </p:nvSpPr>
        <p:spPr>
          <a:xfrm>
            <a:off x="4439179" y="7719668"/>
            <a:ext cx="4302369" cy="338554"/>
          </a:xfrm>
          <a:prstGeom prst="rect">
            <a:avLst/>
          </a:prstGeom>
          <a:solidFill>
            <a:schemeClr val="accent2"/>
          </a:solidFill>
        </p:spPr>
        <p:txBody>
          <a:bodyPr wrap="square" rtlCol="0">
            <a:spAutoFit/>
          </a:bodyPr>
          <a:lstStyle/>
          <a:p>
            <a:pPr algn="ctr"/>
            <a:r>
              <a:rPr lang="en-US" sz="1600">
                <a:solidFill>
                  <a:schemeClr val="bg1"/>
                </a:solidFill>
              </a:rPr>
              <a:t>Confidential - </a:t>
            </a:r>
            <a:r>
              <a:rPr lang="en-US" sz="1600">
                <a:solidFill>
                  <a:srgbClr val="FF0000"/>
                </a:solidFill>
              </a:rPr>
              <a:t>Do not Distribute</a:t>
            </a:r>
          </a:p>
        </p:txBody>
      </p:sp>
      <p:sp>
        <p:nvSpPr>
          <p:cNvPr id="7" name="TextBox 6">
            <a:extLst>
              <a:ext uri="{FF2B5EF4-FFF2-40B4-BE49-F238E27FC236}">
                <a16:creationId xmlns:a16="http://schemas.microsoft.com/office/drawing/2014/main" id="{3C65E645-F345-499B-92B6-0481EE31457A}"/>
              </a:ext>
            </a:extLst>
          </p:cNvPr>
          <p:cNvSpPr txBox="1"/>
          <p:nvPr/>
        </p:nvSpPr>
        <p:spPr>
          <a:xfrm>
            <a:off x="374881" y="6315162"/>
            <a:ext cx="4302369" cy="923330"/>
          </a:xfrm>
          <a:prstGeom prst="rect">
            <a:avLst/>
          </a:prstGeom>
          <a:noFill/>
        </p:spPr>
        <p:txBody>
          <a:bodyPr wrap="square" rtlCol="0">
            <a:spAutoFit/>
          </a:bodyPr>
          <a:lstStyle/>
          <a:p>
            <a:r>
              <a:rPr lang="en-US" sz="1800"/>
              <a:t>*Two outliers for AF TMR removed:</a:t>
            </a:r>
          </a:p>
          <a:p>
            <a:pPr marL="285750" indent="-285750">
              <a:buFont typeface="Arial" panose="020B0604020202020204" pitchFamily="34" charset="0"/>
              <a:buChar char="•"/>
            </a:pPr>
            <a:r>
              <a:rPr lang="en-US" sz="1800"/>
              <a:t>CTR – Farm C: 187,492 spores/g</a:t>
            </a:r>
          </a:p>
          <a:p>
            <a:pPr marL="285750" indent="-285750">
              <a:buFont typeface="Arial" panose="020B0604020202020204" pitchFamily="34" charset="0"/>
              <a:buChar char="•"/>
            </a:pPr>
            <a:r>
              <a:rPr lang="en-US" sz="1800"/>
              <a:t>OG – Farm E: 620,574 spores/g</a:t>
            </a:r>
          </a:p>
        </p:txBody>
      </p:sp>
      <p:sp>
        <p:nvSpPr>
          <p:cNvPr id="15" name="TextBox 14">
            <a:extLst>
              <a:ext uri="{FF2B5EF4-FFF2-40B4-BE49-F238E27FC236}">
                <a16:creationId xmlns:a16="http://schemas.microsoft.com/office/drawing/2014/main" id="{D1F048F2-6609-431E-8599-2672A47DAAC6}"/>
              </a:ext>
            </a:extLst>
          </p:cNvPr>
          <p:cNvSpPr txBox="1"/>
          <p:nvPr/>
        </p:nvSpPr>
        <p:spPr>
          <a:xfrm>
            <a:off x="10073879" y="6038163"/>
            <a:ext cx="4302369" cy="1477328"/>
          </a:xfrm>
          <a:prstGeom prst="rect">
            <a:avLst/>
          </a:prstGeom>
          <a:noFill/>
        </p:spPr>
        <p:txBody>
          <a:bodyPr wrap="square" rtlCol="0">
            <a:spAutoFit/>
          </a:bodyPr>
          <a:lstStyle/>
          <a:p>
            <a:r>
              <a:rPr lang="en-US" sz="1800"/>
              <a:t>Units</a:t>
            </a:r>
          </a:p>
          <a:p>
            <a:pPr marL="285750" indent="-285750">
              <a:buFont typeface="Arial" panose="020B0604020202020204" pitchFamily="34" charset="0"/>
              <a:buChar char="•"/>
            </a:pPr>
            <a:r>
              <a:rPr lang="en-US" sz="1800"/>
              <a:t>AF TMR: spores/g</a:t>
            </a:r>
          </a:p>
          <a:p>
            <a:pPr marL="285750" indent="-285750">
              <a:buFont typeface="Arial" panose="020B0604020202020204" pitchFamily="34" charset="0"/>
              <a:buChar char="•"/>
            </a:pPr>
            <a:r>
              <a:rPr lang="en-US" sz="1800"/>
              <a:t>AF Blood: GU x 10</a:t>
            </a:r>
            <a:r>
              <a:rPr lang="en-US" sz="1800" baseline="30000"/>
              <a:t>4</a:t>
            </a:r>
            <a:r>
              <a:rPr lang="en-US" sz="1800"/>
              <a:t>/ml</a:t>
            </a:r>
          </a:p>
          <a:p>
            <a:pPr marL="285750" indent="-285750">
              <a:buFont typeface="Arial" panose="020B0604020202020204" pitchFamily="34" charset="0"/>
              <a:buChar char="•"/>
            </a:pPr>
            <a:r>
              <a:rPr lang="en-US" sz="1800"/>
              <a:t>Manure Score: scale 1 – 5</a:t>
            </a:r>
          </a:p>
          <a:p>
            <a:pPr marL="285750" indent="-285750">
              <a:buFont typeface="Arial" panose="020B0604020202020204" pitchFamily="34" charset="0"/>
              <a:buChar char="•"/>
            </a:pPr>
            <a:r>
              <a:rPr lang="en-US" sz="1800"/>
              <a:t>Respiration: breaths per minute</a:t>
            </a:r>
          </a:p>
        </p:txBody>
      </p:sp>
      <p:sp>
        <p:nvSpPr>
          <p:cNvPr id="16" name="Title 3">
            <a:extLst>
              <a:ext uri="{FF2B5EF4-FFF2-40B4-BE49-F238E27FC236}">
                <a16:creationId xmlns:a16="http://schemas.microsoft.com/office/drawing/2014/main" id="{1B040355-13BE-4EE2-BF95-294C6FFEAC48}"/>
              </a:ext>
            </a:extLst>
          </p:cNvPr>
          <p:cNvSpPr>
            <a:spLocks noGrp="1"/>
          </p:cNvSpPr>
          <p:nvPr>
            <p:ph type="title"/>
          </p:nvPr>
        </p:nvSpPr>
        <p:spPr>
          <a:xfrm>
            <a:off x="93529" y="336909"/>
            <a:ext cx="10397805" cy="1098825"/>
          </a:xfrm>
        </p:spPr>
        <p:txBody>
          <a:bodyPr/>
          <a:lstStyle/>
          <a:p>
            <a:r>
              <a:rPr lang="en-US"/>
              <a:t>2021 California Internship Project</a:t>
            </a:r>
          </a:p>
        </p:txBody>
      </p:sp>
    </p:spTree>
    <p:extLst>
      <p:ext uri="{BB962C8B-B14F-4D97-AF65-F5344CB8AC3E}">
        <p14:creationId xmlns:p14="http://schemas.microsoft.com/office/powerpoint/2010/main" val="1580092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EEC94BE-3B47-4397-8893-45C4E519EDF3}"/>
              </a:ext>
            </a:extLst>
          </p:cNvPr>
          <p:cNvSpPr/>
          <p:nvPr/>
        </p:nvSpPr>
        <p:spPr>
          <a:xfrm>
            <a:off x="0" y="1487156"/>
            <a:ext cx="14630400" cy="297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8A6D40B-8BE5-464B-9A96-1075E7DD725E}"/>
              </a:ext>
            </a:extLst>
          </p:cNvPr>
          <p:cNvSpPr>
            <a:spLocks noGrp="1"/>
          </p:cNvSpPr>
          <p:nvPr>
            <p:ph type="title"/>
          </p:nvPr>
        </p:nvSpPr>
        <p:spPr>
          <a:xfrm>
            <a:off x="632787" y="336909"/>
            <a:ext cx="10397805" cy="1098825"/>
          </a:xfrm>
        </p:spPr>
        <p:txBody>
          <a:bodyPr>
            <a:normAutofit fontScale="90000"/>
          </a:bodyPr>
          <a:lstStyle/>
          <a:p>
            <a:r>
              <a:rPr lang="en-US"/>
              <a:t>Effects of Stress on Immunity</a:t>
            </a:r>
            <a:br>
              <a:rPr lang="en-US"/>
            </a:br>
            <a:endParaRPr lang="en-US"/>
          </a:p>
        </p:txBody>
      </p:sp>
      <p:sp>
        <p:nvSpPr>
          <p:cNvPr id="5" name="Slide Number Placeholder 4"/>
          <p:cNvSpPr>
            <a:spLocks noGrp="1"/>
          </p:cNvSpPr>
          <p:nvPr>
            <p:ph type="sldNum" sz="quarter" idx="4"/>
          </p:nvPr>
        </p:nvSpPr>
        <p:spPr/>
        <p:txBody>
          <a:bodyPr/>
          <a:lstStyle/>
          <a:p>
            <a:pPr lvl="0"/>
            <a:fld id="{F17704BF-9233-CE40-B0F0-08B3D81CA704}" type="slidenum">
              <a:rPr lang="en-US" noProof="0" smtClean="0"/>
              <a:pPr lvl="0"/>
              <a:t>14</a:t>
            </a:fld>
            <a:endParaRPr lang="en-US" noProof="0"/>
          </a:p>
        </p:txBody>
      </p:sp>
      <p:sp>
        <p:nvSpPr>
          <p:cNvPr id="6" name="Date Placeholder 5"/>
          <p:cNvSpPr>
            <a:spLocks noGrp="1"/>
          </p:cNvSpPr>
          <p:nvPr>
            <p:ph type="dt" sz="half" idx="11"/>
          </p:nvPr>
        </p:nvSpPr>
        <p:spPr/>
        <p:txBody>
          <a:bodyPr/>
          <a:lstStyle/>
          <a:p>
            <a:fld id="{BC84BE39-992A-4842-852C-E71E82704A65}" type="datetime1">
              <a:rPr lang="en-US" smtClean="0"/>
              <a:t>7/7/2022</a:t>
            </a:fld>
            <a:endParaRPr lang="en-US"/>
          </a:p>
        </p:txBody>
      </p:sp>
      <p:cxnSp>
        <p:nvCxnSpPr>
          <p:cNvPr id="18" name="Straight Connector 17">
            <a:extLst>
              <a:ext uri="{FF2B5EF4-FFF2-40B4-BE49-F238E27FC236}">
                <a16:creationId xmlns:a16="http://schemas.microsoft.com/office/drawing/2014/main" id="{6DE49FD7-6D45-49BC-9045-48C401D5688E}"/>
              </a:ext>
            </a:extLst>
          </p:cNvPr>
          <p:cNvCxnSpPr/>
          <p:nvPr/>
        </p:nvCxnSpPr>
        <p:spPr>
          <a:xfrm>
            <a:off x="-10048" y="1276137"/>
            <a:ext cx="14630400" cy="0"/>
          </a:xfrm>
          <a:prstGeom prst="line">
            <a:avLst/>
          </a:prstGeom>
          <a:ln w="19050">
            <a:solidFill>
              <a:srgbClr val="6DB33F"/>
            </a:solidFill>
          </a:ln>
        </p:spPr>
        <p:style>
          <a:lnRef idx="1">
            <a:schemeClr val="accent1"/>
          </a:lnRef>
          <a:fillRef idx="0">
            <a:schemeClr val="accent1"/>
          </a:fillRef>
          <a:effectRef idx="0">
            <a:schemeClr val="accent1"/>
          </a:effectRef>
          <a:fontRef idx="minor">
            <a:schemeClr val="tx1"/>
          </a:fontRef>
        </p:style>
      </p:cxnSp>
      <p:sp>
        <p:nvSpPr>
          <p:cNvPr id="24" name="Text Box 9">
            <a:extLst>
              <a:ext uri="{FF2B5EF4-FFF2-40B4-BE49-F238E27FC236}">
                <a16:creationId xmlns:a16="http://schemas.microsoft.com/office/drawing/2014/main" id="{04F79488-EC6B-4BD7-A7F1-5348C9FEF094}"/>
              </a:ext>
            </a:extLst>
          </p:cNvPr>
          <p:cNvSpPr txBox="1">
            <a:spLocks noChangeArrowheads="1"/>
          </p:cNvSpPr>
          <p:nvPr/>
        </p:nvSpPr>
        <p:spPr bwMode="auto">
          <a:xfrm>
            <a:off x="11948451" y="7161319"/>
            <a:ext cx="2420856"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Garamond" pitchFamily="18" charset="0"/>
              </a:defRPr>
            </a:lvl1pPr>
            <a:lvl2pPr marL="742950" indent="-285750" algn="l">
              <a:defRPr>
                <a:solidFill>
                  <a:schemeClr val="tx1"/>
                </a:solidFill>
                <a:latin typeface="Garamond" pitchFamily="18" charset="0"/>
              </a:defRPr>
            </a:lvl2pPr>
            <a:lvl3pPr marL="1143000" indent="-228600" algn="l">
              <a:defRPr>
                <a:solidFill>
                  <a:schemeClr val="tx1"/>
                </a:solidFill>
                <a:latin typeface="Garamond" pitchFamily="18" charset="0"/>
              </a:defRPr>
            </a:lvl3pPr>
            <a:lvl4pPr marL="1600200" indent="-228600" algn="l">
              <a:defRPr>
                <a:solidFill>
                  <a:schemeClr val="tx1"/>
                </a:solidFill>
                <a:latin typeface="Garamond" pitchFamily="18" charset="0"/>
              </a:defRPr>
            </a:lvl4pPr>
            <a:lvl5pPr marL="2057400" indent="-228600" algn="l">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altLang="en-US" sz="1540">
                <a:latin typeface="Arial" pitchFamily="34" charset="0"/>
              </a:rPr>
              <a:t>Burton and Erskine, 2003</a:t>
            </a:r>
          </a:p>
        </p:txBody>
      </p:sp>
      <p:pic>
        <p:nvPicPr>
          <p:cNvPr id="30" name="Picture 2">
            <a:extLst>
              <a:ext uri="{FF2B5EF4-FFF2-40B4-BE49-F238E27FC236}">
                <a16:creationId xmlns:a16="http://schemas.microsoft.com/office/drawing/2014/main" id="{BF9F5CCF-6A65-43C2-9015-07512660D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07" y="2133685"/>
            <a:ext cx="5703750" cy="405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a:extLst>
              <a:ext uri="{FF2B5EF4-FFF2-40B4-BE49-F238E27FC236}">
                <a16:creationId xmlns:a16="http://schemas.microsoft.com/office/drawing/2014/main" id="{11C2C3EA-87DE-4AE1-BAEE-E9C5C006DA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93" b="92784" l="1070" r="89840">
                        <a14:foregroundMark x1="12834" y1="12371" x2="54011" y2="25773"/>
                        <a14:foregroundMark x1="54011" y1="25773" x2="19251" y2="20619"/>
                        <a14:foregroundMark x1="15508" y1="30928" x2="18717" y2="58763"/>
                        <a14:foregroundMark x1="13369" y1="48454" x2="5348" y2="41237"/>
                        <a14:foregroundMark x1="21390" y1="27835" x2="26203" y2="27835"/>
                        <a14:foregroundMark x1="16043" y1="57732" x2="36898" y2="86598"/>
                        <a14:foregroundMark x1="31551" y1="83505" x2="19251" y2="75258"/>
                        <a14:foregroundMark x1="17647" y1="67010" x2="17647" y2="71134"/>
                        <a14:foregroundMark x1="35294" y1="85567" x2="58289" y2="76289"/>
                        <a14:foregroundMark x1="42246" y1="92784" x2="85027" y2="94845"/>
                        <a14:foregroundMark x1="85027" y1="94845" x2="88770" y2="92784"/>
                        <a14:foregroundMark x1="44385" y1="3093" x2="39572" y2="6186"/>
                        <a14:foregroundMark x1="1070" y1="39175" x2="1604" y2="42268"/>
                      </a14:backgroundRemoval>
                    </a14:imgEffect>
                  </a14:imgLayer>
                </a14:imgProps>
              </a:ext>
            </a:extLst>
          </a:blip>
          <a:stretch>
            <a:fillRect/>
          </a:stretch>
        </p:blipFill>
        <p:spPr>
          <a:xfrm>
            <a:off x="517034" y="5745134"/>
            <a:ext cx="1421802" cy="669627"/>
          </a:xfrm>
          <a:prstGeom prst="rect">
            <a:avLst/>
          </a:prstGeom>
        </p:spPr>
      </p:pic>
      <p:sp>
        <p:nvSpPr>
          <p:cNvPr id="38" name="TextBox 37">
            <a:extLst>
              <a:ext uri="{FF2B5EF4-FFF2-40B4-BE49-F238E27FC236}">
                <a16:creationId xmlns:a16="http://schemas.microsoft.com/office/drawing/2014/main" id="{A7348A41-8C66-460E-A998-F9395A2BC9B7}"/>
              </a:ext>
            </a:extLst>
          </p:cNvPr>
          <p:cNvSpPr txBox="1"/>
          <p:nvPr/>
        </p:nvSpPr>
        <p:spPr>
          <a:xfrm>
            <a:off x="1226729" y="6523643"/>
            <a:ext cx="3682155" cy="830997"/>
          </a:xfrm>
          <a:prstGeom prst="rect">
            <a:avLst/>
          </a:prstGeom>
          <a:noFill/>
        </p:spPr>
        <p:txBody>
          <a:bodyPr wrap="square" rtlCol="0">
            <a:spAutoFit/>
          </a:bodyPr>
          <a:lstStyle/>
          <a:p>
            <a:pPr algn="ctr"/>
            <a:r>
              <a:rPr lang="en-US" sz="2400" b="1"/>
              <a:t>Normal Immune function</a:t>
            </a:r>
          </a:p>
        </p:txBody>
      </p:sp>
      <p:grpSp>
        <p:nvGrpSpPr>
          <p:cNvPr id="2" name="Group 1">
            <a:extLst>
              <a:ext uri="{FF2B5EF4-FFF2-40B4-BE49-F238E27FC236}">
                <a16:creationId xmlns:a16="http://schemas.microsoft.com/office/drawing/2014/main" id="{1BD3C21B-3DC1-4E1D-8560-048C086C2760}"/>
              </a:ext>
            </a:extLst>
          </p:cNvPr>
          <p:cNvGrpSpPr/>
          <p:nvPr/>
        </p:nvGrpSpPr>
        <p:grpSpPr>
          <a:xfrm>
            <a:off x="5572229" y="1624325"/>
            <a:ext cx="8712731" cy="5726301"/>
            <a:chOff x="5572229" y="1624325"/>
            <a:chExt cx="8712731" cy="5726301"/>
          </a:xfrm>
        </p:grpSpPr>
        <p:pic>
          <p:nvPicPr>
            <p:cNvPr id="31" name="Picture 3">
              <a:extLst>
                <a:ext uri="{FF2B5EF4-FFF2-40B4-BE49-F238E27FC236}">
                  <a16:creationId xmlns:a16="http://schemas.microsoft.com/office/drawing/2014/main" id="{1BA19432-4A37-4395-827C-5EC5A86016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65" r="2776"/>
            <a:stretch>
              <a:fillRect/>
            </a:stretch>
          </p:blipFill>
          <p:spPr bwMode="auto">
            <a:xfrm>
              <a:off x="7047410" y="2067784"/>
              <a:ext cx="7237550" cy="417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a:extLst>
                <a:ext uri="{FF2B5EF4-FFF2-40B4-BE49-F238E27FC236}">
                  <a16:creationId xmlns:a16="http://schemas.microsoft.com/office/drawing/2014/main" id="{6894A5C7-D1AA-4672-AE5A-9F946CF66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93" b="92784" l="1070" r="89840">
                          <a14:foregroundMark x1="12834" y1="12371" x2="54011" y2="25773"/>
                          <a14:foregroundMark x1="54011" y1="25773" x2="19251" y2="20619"/>
                          <a14:foregroundMark x1="15508" y1="30928" x2="18717" y2="58763"/>
                          <a14:foregroundMark x1="13369" y1="48454" x2="5348" y2="41237"/>
                          <a14:foregroundMark x1="21390" y1="27835" x2="26203" y2="27835"/>
                          <a14:foregroundMark x1="16043" y1="57732" x2="36898" y2="86598"/>
                          <a14:foregroundMark x1="31551" y1="83505" x2="19251" y2="75258"/>
                          <a14:foregroundMark x1="17647" y1="67010" x2="17647" y2="71134"/>
                          <a14:foregroundMark x1="35294" y1="85567" x2="58289" y2="76289"/>
                          <a14:foregroundMark x1="42246" y1="92784" x2="85027" y2="94845"/>
                          <a14:foregroundMark x1="85027" y1="94845" x2="88770" y2="92784"/>
                          <a14:foregroundMark x1="44385" y1="3093" x2="39572" y2="6186"/>
                          <a14:foregroundMark x1="1070" y1="39175" x2="1604" y2="42268"/>
                        </a14:backgroundRemoval>
                      </a14:imgEffect>
                    </a14:imgLayer>
                  </a14:imgProps>
                </a:ext>
              </a:extLst>
            </a:blip>
            <a:stretch>
              <a:fillRect/>
            </a:stretch>
          </p:blipFill>
          <p:spPr>
            <a:xfrm>
              <a:off x="7315200" y="5699491"/>
              <a:ext cx="1421802" cy="669627"/>
            </a:xfrm>
            <a:prstGeom prst="rect">
              <a:avLst/>
            </a:prstGeom>
          </p:spPr>
        </p:pic>
        <p:sp>
          <p:nvSpPr>
            <p:cNvPr id="3" name="Arrow: Right 2">
              <a:extLst>
                <a:ext uri="{FF2B5EF4-FFF2-40B4-BE49-F238E27FC236}">
                  <a16:creationId xmlns:a16="http://schemas.microsoft.com/office/drawing/2014/main" id="{BEC42C59-A5A2-4F20-A909-C1FFE2C38B7C}"/>
                </a:ext>
              </a:extLst>
            </p:cNvPr>
            <p:cNvSpPr/>
            <p:nvPr/>
          </p:nvSpPr>
          <p:spPr>
            <a:xfrm>
              <a:off x="6340640" y="2863513"/>
              <a:ext cx="770021" cy="517358"/>
            </a:xfrm>
            <a:prstGeom prst="rightArrow">
              <a:avLst/>
            </a:prstGeom>
            <a:solidFill>
              <a:srgbClr val="56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4"/>
                  </a:solidFill>
                </a:ln>
                <a:solidFill>
                  <a:schemeClr val="accent4"/>
                </a:solidFill>
              </a:endParaRPr>
            </a:p>
          </p:txBody>
        </p:sp>
        <p:sp>
          <p:nvSpPr>
            <p:cNvPr id="35" name="Arrow: Right 34">
              <a:extLst>
                <a:ext uri="{FF2B5EF4-FFF2-40B4-BE49-F238E27FC236}">
                  <a16:creationId xmlns:a16="http://schemas.microsoft.com/office/drawing/2014/main" id="{F5C2BE29-11FB-45D4-AF1B-0C0854312998}"/>
                </a:ext>
              </a:extLst>
            </p:cNvPr>
            <p:cNvSpPr/>
            <p:nvPr/>
          </p:nvSpPr>
          <p:spPr>
            <a:xfrm>
              <a:off x="6340640" y="3406939"/>
              <a:ext cx="770021" cy="517358"/>
            </a:xfrm>
            <a:prstGeom prst="rightArrow">
              <a:avLst/>
            </a:prstGeom>
            <a:solidFill>
              <a:srgbClr val="56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4"/>
                  </a:solidFill>
                </a:ln>
                <a:solidFill>
                  <a:schemeClr val="accent4"/>
                </a:solidFill>
              </a:endParaRPr>
            </a:p>
          </p:txBody>
        </p:sp>
        <p:sp>
          <p:nvSpPr>
            <p:cNvPr id="36" name="Arrow: Right 35">
              <a:extLst>
                <a:ext uri="{FF2B5EF4-FFF2-40B4-BE49-F238E27FC236}">
                  <a16:creationId xmlns:a16="http://schemas.microsoft.com/office/drawing/2014/main" id="{1FF13315-E27B-450F-8889-7A9E11520A3F}"/>
                </a:ext>
              </a:extLst>
            </p:cNvPr>
            <p:cNvSpPr/>
            <p:nvPr/>
          </p:nvSpPr>
          <p:spPr>
            <a:xfrm>
              <a:off x="6340640" y="3950365"/>
              <a:ext cx="770021" cy="517358"/>
            </a:xfrm>
            <a:prstGeom prst="rightArrow">
              <a:avLst/>
            </a:prstGeom>
            <a:solidFill>
              <a:srgbClr val="561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4"/>
                  </a:solidFill>
                </a:ln>
                <a:solidFill>
                  <a:schemeClr val="accent4"/>
                </a:solidFill>
              </a:endParaRPr>
            </a:p>
          </p:txBody>
        </p:sp>
        <p:cxnSp>
          <p:nvCxnSpPr>
            <p:cNvPr id="8" name="Straight Arrow Connector 7">
              <a:extLst>
                <a:ext uri="{FF2B5EF4-FFF2-40B4-BE49-F238E27FC236}">
                  <a16:creationId xmlns:a16="http://schemas.microsoft.com/office/drawing/2014/main" id="{5D3774AD-B103-4A27-BF51-9C02F48E2864}"/>
                </a:ext>
              </a:extLst>
            </p:cNvPr>
            <p:cNvCxnSpPr>
              <a:cxnSpLocks/>
            </p:cNvCxnSpPr>
            <p:nvPr/>
          </p:nvCxnSpPr>
          <p:spPr>
            <a:xfrm>
              <a:off x="6605337" y="2133685"/>
              <a:ext cx="0" cy="729828"/>
            </a:xfrm>
            <a:prstGeom prst="straightConnector1">
              <a:avLst/>
            </a:prstGeom>
            <a:ln w="28575">
              <a:solidFill>
                <a:srgbClr val="5615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5DD509C-747D-4B46-8E96-643F160B6C9C}"/>
                </a:ext>
              </a:extLst>
            </p:cNvPr>
            <p:cNvSpPr txBox="1"/>
            <p:nvPr/>
          </p:nvSpPr>
          <p:spPr>
            <a:xfrm>
              <a:off x="5572229" y="1624325"/>
              <a:ext cx="2049881" cy="461665"/>
            </a:xfrm>
            <a:prstGeom prst="rect">
              <a:avLst/>
            </a:prstGeom>
            <a:noFill/>
          </p:spPr>
          <p:txBody>
            <a:bodyPr wrap="square" rtlCol="0">
              <a:spAutoFit/>
            </a:bodyPr>
            <a:lstStyle/>
            <a:p>
              <a:pPr algn="ctr"/>
              <a:r>
                <a:rPr lang="en-US" sz="2400" b="1"/>
                <a:t>Cortisol</a:t>
              </a:r>
            </a:p>
          </p:txBody>
        </p:sp>
        <p:sp>
          <p:nvSpPr>
            <p:cNvPr id="39" name="TextBox 38">
              <a:extLst>
                <a:ext uri="{FF2B5EF4-FFF2-40B4-BE49-F238E27FC236}">
                  <a16:creationId xmlns:a16="http://schemas.microsoft.com/office/drawing/2014/main" id="{7E03DBD6-6611-4A4A-AEF0-4C759CDC177A}"/>
                </a:ext>
              </a:extLst>
            </p:cNvPr>
            <p:cNvSpPr txBox="1"/>
            <p:nvPr/>
          </p:nvSpPr>
          <p:spPr>
            <a:xfrm>
              <a:off x="8778562" y="6519629"/>
              <a:ext cx="3682155" cy="830997"/>
            </a:xfrm>
            <a:prstGeom prst="rect">
              <a:avLst/>
            </a:prstGeom>
            <a:noFill/>
          </p:spPr>
          <p:txBody>
            <a:bodyPr wrap="square" rtlCol="0">
              <a:spAutoFit/>
            </a:bodyPr>
            <a:lstStyle/>
            <a:p>
              <a:pPr algn="ctr"/>
              <a:r>
                <a:rPr lang="en-US" sz="2400" b="1"/>
                <a:t>Immunosuppression due to cortisol</a:t>
              </a:r>
            </a:p>
          </p:txBody>
        </p:sp>
      </p:grpSp>
      <p:sp>
        <p:nvSpPr>
          <p:cNvPr id="23" name="Title 1">
            <a:extLst>
              <a:ext uri="{FF2B5EF4-FFF2-40B4-BE49-F238E27FC236}">
                <a16:creationId xmlns:a16="http://schemas.microsoft.com/office/drawing/2014/main" id="{005F7DCC-9528-4DC7-9328-FD874E2F14D6}"/>
              </a:ext>
            </a:extLst>
          </p:cNvPr>
          <p:cNvSpPr txBox="1">
            <a:spLocks/>
          </p:cNvSpPr>
          <p:nvPr/>
        </p:nvSpPr>
        <p:spPr>
          <a:xfrm>
            <a:off x="374881" y="404389"/>
            <a:ext cx="10786177" cy="641464"/>
          </a:xfrm>
          <a:prstGeom prst="rect">
            <a:avLst/>
          </a:prstGeom>
        </p:spPr>
        <p:txBody>
          <a:bodyPr vert="horz" lIns="91440" tIns="45720" rIns="91440" bIns="45720" rtlCol="0" anchor="t">
            <a:normAutofit/>
          </a:bodyPr>
          <a:lstStyle>
            <a:lvl1pPr algn="l" defTabSz="1097280" rtl="0" eaLnBrk="1" latinLnBrk="0" hangingPunct="1">
              <a:lnSpc>
                <a:spcPct val="90000"/>
              </a:lnSpc>
              <a:spcBef>
                <a:spcPct val="0"/>
              </a:spcBef>
              <a:buNone/>
              <a:defRPr sz="4000" b="1" i="0" kern="1200" baseline="0">
                <a:solidFill>
                  <a:srgbClr val="000000"/>
                </a:solidFill>
                <a:latin typeface="arial" charset="0"/>
                <a:ea typeface="+mj-ea"/>
                <a:cs typeface="+mj-cs"/>
              </a:defRPr>
            </a:lvl1pPr>
          </a:lstStyle>
          <a:p>
            <a:endParaRPr lang="en-US" sz="3600"/>
          </a:p>
        </p:txBody>
      </p:sp>
    </p:spTree>
    <p:extLst>
      <p:ext uri="{BB962C8B-B14F-4D97-AF65-F5344CB8AC3E}">
        <p14:creationId xmlns:p14="http://schemas.microsoft.com/office/powerpoint/2010/main" val="9307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612306-7EAD-4D3B-AA92-8FC66A616BEB}"/>
              </a:ext>
            </a:extLst>
          </p:cNvPr>
          <p:cNvSpPr>
            <a:spLocks noGrp="1"/>
          </p:cNvSpPr>
          <p:nvPr>
            <p:ph idx="1"/>
          </p:nvPr>
        </p:nvSpPr>
        <p:spPr>
          <a:xfrm>
            <a:off x="643302" y="1668441"/>
            <a:ext cx="12618720" cy="1300227"/>
          </a:xfrm>
        </p:spPr>
        <p:txBody>
          <a:bodyPr>
            <a:normAutofit/>
          </a:bodyPr>
          <a:lstStyle/>
          <a:p>
            <a:pPr marL="0" indent="0" algn="ctr">
              <a:buNone/>
            </a:pPr>
            <a:r>
              <a:rPr lang="en-US" sz="6600"/>
              <a:t>California Herd Analysis</a:t>
            </a:r>
            <a:endParaRPr lang="en-US" sz="5400"/>
          </a:p>
          <a:p>
            <a:pPr algn="ctr"/>
            <a:endParaRPr lang="en-US" sz="5400"/>
          </a:p>
        </p:txBody>
      </p:sp>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3" name="TextBox 2">
            <a:extLst>
              <a:ext uri="{FF2B5EF4-FFF2-40B4-BE49-F238E27FC236}">
                <a16:creationId xmlns:a16="http://schemas.microsoft.com/office/drawing/2014/main" id="{87692839-F2BB-44B8-AD19-7051CE7619BA}"/>
              </a:ext>
            </a:extLst>
          </p:cNvPr>
          <p:cNvSpPr txBox="1"/>
          <p:nvPr/>
        </p:nvSpPr>
        <p:spPr>
          <a:xfrm>
            <a:off x="1202500" y="3432134"/>
            <a:ext cx="12125194" cy="3108543"/>
          </a:xfrm>
          <a:prstGeom prst="rect">
            <a:avLst/>
          </a:prstGeom>
          <a:noFill/>
        </p:spPr>
        <p:txBody>
          <a:bodyPr wrap="square" rtlCol="0">
            <a:spAutoFit/>
          </a:bodyPr>
          <a:lstStyle/>
          <a:p>
            <a:r>
              <a:rPr lang="en-US" sz="2800">
                <a:solidFill>
                  <a:srgbClr val="000000"/>
                </a:solidFill>
              </a:rPr>
              <a:t>Record analysis on 5 dairies from the Central Valley that tested </a:t>
            </a:r>
            <a:r>
              <a:rPr lang="en-US" sz="2800" err="1">
                <a:solidFill>
                  <a:srgbClr val="000000"/>
                </a:solidFill>
              </a:rPr>
              <a:t>OmniGen</a:t>
            </a:r>
            <a:r>
              <a:rPr lang="en-US" sz="2800">
                <a:solidFill>
                  <a:srgbClr val="000000"/>
                </a:solidFill>
              </a:rPr>
              <a:t>.</a:t>
            </a:r>
          </a:p>
          <a:p>
            <a:endParaRPr lang="en-US" sz="2800">
              <a:solidFill>
                <a:srgbClr val="000000"/>
              </a:solidFill>
            </a:endParaRPr>
          </a:p>
          <a:p>
            <a:r>
              <a:rPr lang="en-US" sz="2800">
                <a:solidFill>
                  <a:srgbClr val="000000"/>
                </a:solidFill>
              </a:rPr>
              <a:t>Data Includes:</a:t>
            </a:r>
          </a:p>
          <a:p>
            <a:pPr marL="688975" indent="-342900">
              <a:buBlip>
                <a:blip r:embed="rId2"/>
              </a:buBlip>
            </a:pPr>
            <a:r>
              <a:rPr lang="en-US" sz="2800">
                <a:solidFill>
                  <a:srgbClr val="000000"/>
                </a:solidFill>
              </a:rPr>
              <a:t>Sold and died &lt;60 DIM</a:t>
            </a:r>
          </a:p>
          <a:p>
            <a:pPr marL="688975" indent="-342900">
              <a:buBlip>
                <a:blip r:embed="rId2"/>
              </a:buBlip>
            </a:pPr>
            <a:r>
              <a:rPr lang="en-US" sz="2800">
                <a:solidFill>
                  <a:srgbClr val="000000"/>
                </a:solidFill>
              </a:rPr>
              <a:t>Herd Health Events</a:t>
            </a:r>
          </a:p>
          <a:p>
            <a:pPr marL="688975" indent="-342900">
              <a:buBlip>
                <a:blip r:embed="rId2"/>
              </a:buBlip>
            </a:pPr>
            <a:r>
              <a:rPr lang="en-US" sz="2800">
                <a:solidFill>
                  <a:srgbClr val="000000"/>
                </a:solidFill>
              </a:rPr>
              <a:t>Reproduction</a:t>
            </a:r>
          </a:p>
          <a:p>
            <a:pPr marL="688975" indent="-342900">
              <a:buBlip>
                <a:blip r:embed="rId2"/>
              </a:buBlip>
            </a:pPr>
            <a:r>
              <a:rPr lang="en-US" sz="2800">
                <a:solidFill>
                  <a:srgbClr val="000000"/>
                </a:solidFill>
              </a:rPr>
              <a:t>Milk Production</a:t>
            </a:r>
          </a:p>
        </p:txBody>
      </p:sp>
    </p:spTree>
    <p:extLst>
      <p:ext uri="{BB962C8B-B14F-4D97-AF65-F5344CB8AC3E}">
        <p14:creationId xmlns:p14="http://schemas.microsoft.com/office/powerpoint/2010/main" val="243221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5" name="Rectangle 4">
            <a:extLst>
              <a:ext uri="{FF2B5EF4-FFF2-40B4-BE49-F238E27FC236}">
                <a16:creationId xmlns:a16="http://schemas.microsoft.com/office/drawing/2014/main" id="{505B26DB-1B63-4AF1-9736-8E36EE90B5D9}"/>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0397805" cy="1098825"/>
          </a:xfrm>
        </p:spPr>
        <p:txBody>
          <a:bodyPr/>
          <a:lstStyle/>
          <a:p>
            <a:r>
              <a:rPr lang="en-US"/>
              <a:t>California Herd Analysis</a:t>
            </a:r>
          </a:p>
        </p:txBody>
      </p:sp>
      <p:graphicFrame>
        <p:nvGraphicFramePr>
          <p:cNvPr id="10" name="Table 9">
            <a:extLst>
              <a:ext uri="{FF2B5EF4-FFF2-40B4-BE49-F238E27FC236}">
                <a16:creationId xmlns:a16="http://schemas.microsoft.com/office/drawing/2014/main" id="{3AC5D9E3-79E8-4FC5-A87C-A211B0EB2245}"/>
              </a:ext>
            </a:extLst>
          </p:cNvPr>
          <p:cNvGraphicFramePr>
            <a:graphicFrameLocks noGrp="1"/>
          </p:cNvGraphicFramePr>
          <p:nvPr>
            <p:extLst>
              <p:ext uri="{D42A27DB-BD31-4B8C-83A1-F6EECF244321}">
                <p14:modId xmlns:p14="http://schemas.microsoft.com/office/powerpoint/2010/main" val="3831108429"/>
              </p:ext>
            </p:extLst>
          </p:nvPr>
        </p:nvGraphicFramePr>
        <p:xfrm>
          <a:off x="1431822" y="2469984"/>
          <a:ext cx="12096288" cy="3767977"/>
        </p:xfrm>
        <a:graphic>
          <a:graphicData uri="http://schemas.openxmlformats.org/drawingml/2006/table">
            <a:tbl>
              <a:tblPr>
                <a:tableStyleId>{21E4AEA4-8DFA-4A89-87EB-49C32662AFE0}</a:tableStyleId>
              </a:tblPr>
              <a:tblGrid>
                <a:gridCol w="1187810">
                  <a:extLst>
                    <a:ext uri="{9D8B030D-6E8A-4147-A177-3AD203B41FA5}">
                      <a16:colId xmlns:a16="http://schemas.microsoft.com/office/drawing/2014/main" val="643876999"/>
                    </a:ext>
                  </a:extLst>
                </a:gridCol>
                <a:gridCol w="1643449">
                  <a:extLst>
                    <a:ext uri="{9D8B030D-6E8A-4147-A177-3AD203B41FA5}">
                      <a16:colId xmlns:a16="http://schemas.microsoft.com/office/drawing/2014/main" val="3969434189"/>
                    </a:ext>
                  </a:extLst>
                </a:gridCol>
                <a:gridCol w="2075935">
                  <a:extLst>
                    <a:ext uri="{9D8B030D-6E8A-4147-A177-3AD203B41FA5}">
                      <a16:colId xmlns:a16="http://schemas.microsoft.com/office/drawing/2014/main" val="2673346775"/>
                    </a:ext>
                  </a:extLst>
                </a:gridCol>
                <a:gridCol w="2347784">
                  <a:extLst>
                    <a:ext uri="{9D8B030D-6E8A-4147-A177-3AD203B41FA5}">
                      <a16:colId xmlns:a16="http://schemas.microsoft.com/office/drawing/2014/main" val="615673219"/>
                    </a:ext>
                  </a:extLst>
                </a:gridCol>
                <a:gridCol w="2384854">
                  <a:extLst>
                    <a:ext uri="{9D8B030D-6E8A-4147-A177-3AD203B41FA5}">
                      <a16:colId xmlns:a16="http://schemas.microsoft.com/office/drawing/2014/main" val="3565917361"/>
                    </a:ext>
                  </a:extLst>
                </a:gridCol>
                <a:gridCol w="2456456">
                  <a:extLst>
                    <a:ext uri="{9D8B030D-6E8A-4147-A177-3AD203B41FA5}">
                      <a16:colId xmlns:a16="http://schemas.microsoft.com/office/drawing/2014/main" val="1041230742"/>
                    </a:ext>
                  </a:extLst>
                </a:gridCol>
              </a:tblGrid>
              <a:tr h="897742">
                <a:tc>
                  <a:txBody>
                    <a:bodyPr/>
                    <a:lstStyle/>
                    <a:p>
                      <a:pPr algn="ctr" fontAlgn="b"/>
                      <a:r>
                        <a:rPr lang="en-US" sz="1800" b="1" u="none" strike="noStrike">
                          <a:solidFill>
                            <a:schemeClr val="bg1"/>
                          </a:solidFill>
                          <a:effectLst/>
                        </a:rPr>
                        <a:t>Dairy</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 Cows </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Location</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a:r>
                        <a:rPr lang="en-US" sz="1800" b="1" u="none" strike="noStrike">
                          <a:solidFill>
                            <a:schemeClr val="bg1"/>
                          </a:solidFill>
                          <a:effectLst/>
                        </a:rPr>
                        <a:t>Dairy Breed</a:t>
                      </a:r>
                      <a:endParaRPr lang="en-US" sz="1800">
                        <a:solidFill>
                          <a:schemeClr val="bg1"/>
                        </a:solidFill>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Supplementation Period</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tc>
                  <a:txBody>
                    <a:bodyPr/>
                    <a:lstStyle/>
                    <a:p>
                      <a:pPr algn="ctr" fontAlgn="b"/>
                      <a:r>
                        <a:rPr lang="en-US" sz="1800" b="1" u="none" strike="noStrike">
                          <a:solidFill>
                            <a:schemeClr val="bg1"/>
                          </a:solidFill>
                          <a:effectLst/>
                        </a:rPr>
                        <a:t>Group of Cows Supplemented</a:t>
                      </a:r>
                      <a:endParaRPr lang="en-US" sz="1800" b="1" i="0" u="none" strike="noStrike">
                        <a:solidFill>
                          <a:schemeClr val="bg1"/>
                        </a:solidFill>
                        <a:effectLst/>
                        <a:latin typeface="Calibri" panose="020F0502020204030204" pitchFamily="34" charset="0"/>
                      </a:endParaRPr>
                    </a:p>
                  </a:txBody>
                  <a:tcPr marL="7620" marR="7620" marT="7620" marB="0" anchor="ctr">
                    <a:solidFill>
                      <a:schemeClr val="accent2"/>
                    </a:solidFill>
                  </a:tcPr>
                </a:tc>
                <a:extLst>
                  <a:ext uri="{0D108BD9-81ED-4DB2-BD59-A6C34878D82A}">
                    <a16:rowId xmlns:a16="http://schemas.microsoft.com/office/drawing/2014/main" val="1266211116"/>
                  </a:ext>
                </a:extLst>
              </a:tr>
              <a:tr h="574047">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1</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 5,000</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South Valley</a:t>
                      </a:r>
                    </a:p>
                  </a:txBody>
                  <a:tcPr marL="7620" marR="7620" marT="7620" marB="0" anchor="ctr"/>
                </a:tc>
                <a:tc>
                  <a:txBody>
                    <a:bodyPr/>
                    <a:lstStyle/>
                    <a:p>
                      <a:pPr algn="ctr"/>
                      <a:r>
                        <a:rPr lang="en-US" sz="1800">
                          <a:solidFill>
                            <a:srgbClr val="000000"/>
                          </a:solidFill>
                        </a:rPr>
                        <a:t>Holsteins</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Nov – Mar</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All</a:t>
                      </a:r>
                    </a:p>
                  </a:txBody>
                  <a:tcPr marL="7620" marR="7620" marT="7620" marB="0" anchor="ctr"/>
                </a:tc>
                <a:extLst>
                  <a:ext uri="{0D108BD9-81ED-4DB2-BD59-A6C34878D82A}">
                    <a16:rowId xmlns:a16="http://schemas.microsoft.com/office/drawing/2014/main" val="3892804945"/>
                  </a:ext>
                </a:extLst>
              </a:tr>
              <a:tr h="574047">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2</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~2,500</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North Valley</a:t>
                      </a:r>
                    </a:p>
                  </a:txBody>
                  <a:tcPr marL="7620" marR="7620" marT="7620" marB="0" anchor="ct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800">
                          <a:solidFill>
                            <a:srgbClr val="000000"/>
                          </a:solidFill>
                        </a:rPr>
                        <a:t>Holsteins</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Full year</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Lactating</a:t>
                      </a:r>
                    </a:p>
                  </a:txBody>
                  <a:tcPr marL="7620" marR="7620" marT="7620" marB="0" anchor="ctr"/>
                </a:tc>
                <a:extLst>
                  <a:ext uri="{0D108BD9-81ED-4DB2-BD59-A6C34878D82A}">
                    <a16:rowId xmlns:a16="http://schemas.microsoft.com/office/drawing/2014/main" val="4284390476"/>
                  </a:ext>
                </a:extLst>
              </a:tr>
              <a:tr h="574047">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3</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~1,000</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North Valley</a:t>
                      </a:r>
                    </a:p>
                  </a:txBody>
                  <a:tcPr marL="7620" marR="7620" marT="7620" marB="0" anchor="ct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800">
                          <a:solidFill>
                            <a:srgbClr val="000000"/>
                          </a:solidFill>
                        </a:rPr>
                        <a:t>Holsteins</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Full year</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All</a:t>
                      </a:r>
                    </a:p>
                  </a:txBody>
                  <a:tcPr marL="7620" marR="7620" marT="7620" marB="0" anchor="ctr"/>
                </a:tc>
                <a:extLst>
                  <a:ext uri="{0D108BD9-81ED-4DB2-BD59-A6C34878D82A}">
                    <a16:rowId xmlns:a16="http://schemas.microsoft.com/office/drawing/2014/main" val="4175908299"/>
                  </a:ext>
                </a:extLst>
              </a:tr>
              <a:tr h="574047">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4</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~5,000</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South Valley</a:t>
                      </a:r>
                    </a:p>
                  </a:txBody>
                  <a:tcPr marL="7620" marR="7620" marT="7620" marB="0" anchor="ct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800">
                          <a:solidFill>
                            <a:srgbClr val="000000"/>
                          </a:solidFill>
                        </a:rPr>
                        <a:t>Holsteins</a:t>
                      </a:r>
                    </a:p>
                  </a:txBody>
                  <a:tcPr marL="7620" marR="7620" marT="7620" marB="0" anchor="ctr"/>
                </a:tc>
                <a:tc>
                  <a:txBody>
                    <a:bodyPr/>
                    <a:lstStyle/>
                    <a:p>
                      <a:pPr marL="0" algn="ctr" defTabSz="1097280" rtl="0" eaLnBrk="1" fontAlgn="b" latinLnBrk="0" hangingPunct="1"/>
                      <a:r>
                        <a:rPr lang="en-US" sz="1800" u="none" strike="noStrike" kern="1200" dirty="0">
                          <a:solidFill>
                            <a:srgbClr val="000000"/>
                          </a:solidFill>
                          <a:effectLst/>
                          <a:latin typeface="+mn-lt"/>
                          <a:ea typeface="+mn-ea"/>
                          <a:cs typeface="+mn-cs"/>
                        </a:rPr>
                        <a:t>April  </a:t>
                      </a:r>
                      <a:r>
                        <a:rPr lang="en-US" sz="1800" u="none" strike="noStrike" kern="1200">
                          <a:solidFill>
                            <a:srgbClr val="000000"/>
                          </a:solidFill>
                          <a:effectLst/>
                          <a:latin typeface="+mn-lt"/>
                          <a:ea typeface="+mn-ea"/>
                          <a:cs typeface="+mn-cs"/>
                        </a:rPr>
                        <a:t>- September</a:t>
                      </a:r>
                      <a:endParaRPr lang="en-US" sz="1800" u="none" strike="noStrike" kern="1200" dirty="0">
                        <a:solidFill>
                          <a:srgbClr val="000000"/>
                        </a:solidFill>
                        <a:effectLst/>
                        <a:latin typeface="+mn-lt"/>
                        <a:ea typeface="+mn-ea"/>
                        <a:cs typeface="+mn-cs"/>
                      </a:endParaRP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Lactating and close-up cows</a:t>
                      </a:r>
                    </a:p>
                  </a:txBody>
                  <a:tcPr marL="7620" marR="7620" marT="7620" marB="0" anchor="ctr"/>
                </a:tc>
                <a:extLst>
                  <a:ext uri="{0D108BD9-81ED-4DB2-BD59-A6C34878D82A}">
                    <a16:rowId xmlns:a16="http://schemas.microsoft.com/office/drawing/2014/main" val="893177087"/>
                  </a:ext>
                </a:extLst>
              </a:tr>
              <a:tr h="574047">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5</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~5,000</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North Valley</a:t>
                      </a:r>
                    </a:p>
                  </a:txBody>
                  <a:tcPr marL="7620" marR="7620" marT="7620" marB="0" anchor="ctr"/>
                </a:tc>
                <a:tc>
                  <a:txBody>
                    <a:bodyPr/>
                    <a:lstStyle/>
                    <a:p>
                      <a:pPr algn="ctr"/>
                      <a:r>
                        <a:rPr lang="en-US" sz="1800">
                          <a:solidFill>
                            <a:srgbClr val="000000"/>
                          </a:solidFill>
                        </a:rPr>
                        <a:t>Holsteins/Jerseys</a:t>
                      </a:r>
                    </a:p>
                  </a:txBody>
                  <a:tcPr marL="7620" marR="7620" marT="7620" marB="0" anchor="ctr"/>
                </a:tc>
                <a:tc>
                  <a:txBody>
                    <a:bodyPr/>
                    <a:lstStyle/>
                    <a:p>
                      <a:pPr marL="0" algn="ctr" defTabSz="1097280" rtl="0" eaLnBrk="1" fontAlgn="b" latinLnBrk="0" hangingPunct="1"/>
                      <a:r>
                        <a:rPr lang="en-US" sz="1800" u="none" strike="noStrike" kern="1200">
                          <a:solidFill>
                            <a:srgbClr val="000000"/>
                          </a:solidFill>
                          <a:effectLst/>
                          <a:latin typeface="+mn-lt"/>
                          <a:ea typeface="+mn-ea"/>
                          <a:cs typeface="+mn-cs"/>
                        </a:rPr>
                        <a:t>Full year</a:t>
                      </a:r>
                    </a:p>
                  </a:txBody>
                  <a:tcPr marL="7620" marR="7620" marT="7620" marB="0" anchor="ctr"/>
                </a:tc>
                <a:tc>
                  <a:txBody>
                    <a:bodyPr/>
                    <a:lstStyle/>
                    <a:p>
                      <a:pPr marL="0" algn="ctr" defTabSz="1097280" rtl="0" eaLnBrk="1" fontAlgn="b" latinLnBrk="0" hangingPunct="1"/>
                      <a:r>
                        <a:rPr lang="en-US" sz="1800" u="none" strike="noStrike" kern="1200" dirty="0">
                          <a:solidFill>
                            <a:srgbClr val="000000"/>
                          </a:solidFill>
                          <a:effectLst/>
                          <a:latin typeface="+mn-lt"/>
                          <a:ea typeface="+mn-ea"/>
                          <a:cs typeface="+mn-cs"/>
                        </a:rPr>
                        <a:t>All</a:t>
                      </a:r>
                    </a:p>
                  </a:txBody>
                  <a:tcPr marL="7620" marR="7620" marT="7620" marB="0" anchor="ctr"/>
                </a:tc>
                <a:extLst>
                  <a:ext uri="{0D108BD9-81ED-4DB2-BD59-A6C34878D82A}">
                    <a16:rowId xmlns:a16="http://schemas.microsoft.com/office/drawing/2014/main" val="2156582130"/>
                  </a:ext>
                </a:extLst>
              </a:tr>
            </a:tbl>
          </a:graphicData>
        </a:graphic>
      </p:graphicFrame>
    </p:spTree>
    <p:extLst>
      <p:ext uri="{BB962C8B-B14F-4D97-AF65-F5344CB8AC3E}">
        <p14:creationId xmlns:p14="http://schemas.microsoft.com/office/powerpoint/2010/main" val="4010701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1312408" cy="1098825"/>
          </a:xfrm>
        </p:spPr>
        <p:txBody>
          <a:bodyPr>
            <a:normAutofit fontScale="90000"/>
          </a:bodyPr>
          <a:lstStyle/>
          <a:p>
            <a:r>
              <a:rPr lang="en-US"/>
              <a:t>California Herd Analysis – Sold &amp; Dead (DIM &lt; 60)</a:t>
            </a:r>
          </a:p>
        </p:txBody>
      </p:sp>
      <p:graphicFrame>
        <p:nvGraphicFramePr>
          <p:cNvPr id="10" name="Chart 9">
            <a:extLst>
              <a:ext uri="{FF2B5EF4-FFF2-40B4-BE49-F238E27FC236}">
                <a16:creationId xmlns:a16="http://schemas.microsoft.com/office/drawing/2014/main" id="{F8E9331C-EC10-4C3E-97DE-78276BCB039D}"/>
              </a:ext>
            </a:extLst>
          </p:cNvPr>
          <p:cNvGraphicFramePr>
            <a:graphicFrameLocks/>
          </p:cNvGraphicFramePr>
          <p:nvPr>
            <p:extLst>
              <p:ext uri="{D42A27DB-BD31-4B8C-83A1-F6EECF244321}">
                <p14:modId xmlns:p14="http://schemas.microsoft.com/office/powerpoint/2010/main" val="2945070799"/>
              </p:ext>
            </p:extLst>
          </p:nvPr>
        </p:nvGraphicFramePr>
        <p:xfrm>
          <a:off x="1770185" y="1969478"/>
          <a:ext cx="10820400" cy="504092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19171ABE-1DF9-E03E-3A46-80536B9792CB}"/>
              </a:ext>
            </a:extLst>
          </p:cNvPr>
          <p:cNvSpPr/>
          <p:nvPr/>
        </p:nvSpPr>
        <p:spPr>
          <a:xfrm>
            <a:off x="12416660" y="6727757"/>
            <a:ext cx="2095778" cy="656457"/>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73C1CB7-1997-0597-91E7-37033CD4E970}"/>
              </a:ext>
            </a:extLst>
          </p:cNvPr>
          <p:cNvSpPr txBox="1"/>
          <p:nvPr/>
        </p:nvSpPr>
        <p:spPr>
          <a:xfrm>
            <a:off x="12438399" y="6787827"/>
            <a:ext cx="2052301" cy="584775"/>
          </a:xfrm>
          <a:prstGeom prst="rect">
            <a:avLst/>
          </a:prstGeom>
          <a:noFill/>
          <a:scene3d>
            <a:camera prst="orthographicFront"/>
            <a:lightRig rig="threePt" dir="t"/>
          </a:scene3d>
          <a:sp3d>
            <a:bevelT/>
          </a:sp3d>
        </p:spPr>
        <p:txBody>
          <a:bodyPr wrap="square" rtlCol="0">
            <a:spAutoFit/>
          </a:bodyPr>
          <a:lstStyle/>
          <a:p>
            <a:pPr algn="ctr"/>
            <a:r>
              <a:rPr lang="en-US" sz="1600" dirty="0">
                <a:solidFill>
                  <a:schemeClr val="bg1"/>
                </a:solidFill>
              </a:rPr>
              <a:t>Dairy 1 has not been analyzed yet </a:t>
            </a:r>
          </a:p>
        </p:txBody>
      </p:sp>
    </p:spTree>
    <p:extLst>
      <p:ext uri="{BB962C8B-B14F-4D97-AF65-F5344CB8AC3E}">
        <p14:creationId xmlns:p14="http://schemas.microsoft.com/office/powerpoint/2010/main" val="32498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1312408" cy="1098825"/>
          </a:xfrm>
        </p:spPr>
        <p:txBody>
          <a:bodyPr>
            <a:normAutofit fontScale="90000"/>
          </a:bodyPr>
          <a:lstStyle/>
          <a:p>
            <a:r>
              <a:rPr lang="en-US"/>
              <a:t>California Herd Analysis – Dead </a:t>
            </a:r>
            <a:br>
              <a:rPr lang="en-US"/>
            </a:br>
            <a:r>
              <a:rPr lang="en-US"/>
              <a:t>	</a:t>
            </a:r>
            <a:r>
              <a:rPr lang="en-US" sz="2700"/>
              <a:t>All cows as a % of the herd</a:t>
            </a:r>
          </a:p>
        </p:txBody>
      </p:sp>
      <p:graphicFrame>
        <p:nvGraphicFramePr>
          <p:cNvPr id="8" name="Chart 7">
            <a:extLst>
              <a:ext uri="{FF2B5EF4-FFF2-40B4-BE49-F238E27FC236}">
                <a16:creationId xmlns:a16="http://schemas.microsoft.com/office/drawing/2014/main" id="{20C43112-4419-4983-9E59-235524EF1283}"/>
              </a:ext>
            </a:extLst>
          </p:cNvPr>
          <p:cNvGraphicFramePr>
            <a:graphicFrameLocks/>
          </p:cNvGraphicFramePr>
          <p:nvPr>
            <p:extLst>
              <p:ext uri="{D42A27DB-BD31-4B8C-83A1-F6EECF244321}">
                <p14:modId xmlns:p14="http://schemas.microsoft.com/office/powerpoint/2010/main" val="596810692"/>
              </p:ext>
            </p:extLst>
          </p:nvPr>
        </p:nvGraphicFramePr>
        <p:xfrm>
          <a:off x="1479884" y="2478505"/>
          <a:ext cx="11312408" cy="44396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6041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5" name="Rectangle 4">
            <a:extLst>
              <a:ext uri="{FF2B5EF4-FFF2-40B4-BE49-F238E27FC236}">
                <a16:creationId xmlns:a16="http://schemas.microsoft.com/office/drawing/2014/main" id="{505B26DB-1B63-4AF1-9736-8E36EE90B5D9}"/>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0397805" cy="1098825"/>
          </a:xfrm>
        </p:spPr>
        <p:txBody>
          <a:bodyPr/>
          <a:lstStyle/>
          <a:p>
            <a:r>
              <a:rPr lang="en-US"/>
              <a:t>California Herd Analysis – Mastitis</a:t>
            </a:r>
          </a:p>
        </p:txBody>
      </p:sp>
      <p:graphicFrame>
        <p:nvGraphicFramePr>
          <p:cNvPr id="12" name="Chart 11">
            <a:extLst>
              <a:ext uri="{FF2B5EF4-FFF2-40B4-BE49-F238E27FC236}">
                <a16:creationId xmlns:a16="http://schemas.microsoft.com/office/drawing/2014/main" id="{6A8F302E-2376-4AA5-9A0D-AA18BE10BC5E}"/>
              </a:ext>
            </a:extLst>
          </p:cNvPr>
          <p:cNvGraphicFramePr>
            <a:graphicFrameLocks/>
          </p:cNvGraphicFramePr>
          <p:nvPr>
            <p:extLst>
              <p:ext uri="{D42A27DB-BD31-4B8C-83A1-F6EECF244321}">
                <p14:modId xmlns:p14="http://schemas.microsoft.com/office/powerpoint/2010/main" val="3383235091"/>
              </p:ext>
            </p:extLst>
          </p:nvPr>
        </p:nvGraphicFramePr>
        <p:xfrm>
          <a:off x="1624263" y="1708484"/>
          <a:ext cx="11333747" cy="5005137"/>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35C237B6-94A8-42CB-A862-F40F01466F02}"/>
              </a:ext>
            </a:extLst>
          </p:cNvPr>
          <p:cNvSpPr/>
          <p:nvPr/>
        </p:nvSpPr>
        <p:spPr>
          <a:xfrm>
            <a:off x="4684734" y="1636150"/>
            <a:ext cx="8254652" cy="5140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58895A-FEE8-4505-AB7B-C61569884FAD}"/>
              </a:ext>
            </a:extLst>
          </p:cNvPr>
          <p:cNvSpPr/>
          <p:nvPr/>
        </p:nvSpPr>
        <p:spPr>
          <a:xfrm>
            <a:off x="1578279" y="2116899"/>
            <a:ext cx="3231716" cy="5030726"/>
          </a:xfrm>
          <a:prstGeom prst="rect">
            <a:avLst/>
          </a:prstGeom>
          <a:solidFill>
            <a:srgbClr val="FDFFF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7">
            <a:extLst>
              <a:ext uri="{FF2B5EF4-FFF2-40B4-BE49-F238E27FC236}">
                <a16:creationId xmlns:a16="http://schemas.microsoft.com/office/drawing/2014/main" id="{19130A8D-DB34-45A5-9DC1-72E8085820E0}"/>
              </a:ext>
            </a:extLst>
          </p:cNvPr>
          <p:cNvGraphicFramePr>
            <a:graphicFrameLocks noGrp="1"/>
          </p:cNvGraphicFramePr>
          <p:nvPr>
            <p:ph idx="1"/>
            <p:extLst>
              <p:ext uri="{D42A27DB-BD31-4B8C-83A1-F6EECF244321}">
                <p14:modId xmlns:p14="http://schemas.microsoft.com/office/powerpoint/2010/main" val="2681762359"/>
              </p:ext>
            </p:extLst>
          </p:nvPr>
        </p:nvGraphicFramePr>
        <p:xfrm>
          <a:off x="5093886" y="1515627"/>
          <a:ext cx="7561609" cy="50778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6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1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Graphic spid="1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47CF-D973-4C99-9D90-FB5D54BCF322}"/>
              </a:ext>
            </a:extLst>
          </p:cNvPr>
          <p:cNvSpPr>
            <a:spLocks noGrp="1"/>
          </p:cNvSpPr>
          <p:nvPr>
            <p:ph type="title"/>
          </p:nvPr>
        </p:nvSpPr>
        <p:spPr>
          <a:xfrm>
            <a:off x="245928" y="114172"/>
            <a:ext cx="10397805" cy="1098825"/>
          </a:xfrm>
        </p:spPr>
        <p:txBody>
          <a:bodyPr/>
          <a:lstStyle/>
          <a:p>
            <a:r>
              <a:rPr lang="en-US"/>
              <a:t>OmniGen Research</a:t>
            </a:r>
          </a:p>
        </p:txBody>
      </p:sp>
      <p:sp>
        <p:nvSpPr>
          <p:cNvPr id="3" name="Text Placeholder 2">
            <a:extLst>
              <a:ext uri="{FF2B5EF4-FFF2-40B4-BE49-F238E27FC236}">
                <a16:creationId xmlns:a16="http://schemas.microsoft.com/office/drawing/2014/main" id="{5131FD24-9698-402A-A7F9-99C91F78B470}"/>
              </a:ext>
            </a:extLst>
          </p:cNvPr>
          <p:cNvSpPr>
            <a:spLocks noGrp="1"/>
          </p:cNvSpPr>
          <p:nvPr>
            <p:ph type="body" sz="quarter" idx="4294967295"/>
          </p:nvPr>
        </p:nvSpPr>
        <p:spPr>
          <a:xfrm>
            <a:off x="257652" y="748102"/>
            <a:ext cx="10397804" cy="749035"/>
          </a:xfrm>
        </p:spPr>
        <p:txBody>
          <a:bodyPr>
            <a:normAutofit/>
          </a:bodyPr>
          <a:lstStyle/>
          <a:p>
            <a:pPr marL="0" indent="0">
              <a:buNone/>
            </a:pPr>
            <a:r>
              <a:rPr lang="en-US" sz="2000" b="0" i="1">
                <a:solidFill>
                  <a:schemeClr val="tx1"/>
                </a:solidFill>
              </a:rPr>
              <a:t>Close to 20 years of research and 100+ publications</a:t>
            </a:r>
          </a:p>
        </p:txBody>
      </p:sp>
      <p:pic>
        <p:nvPicPr>
          <p:cNvPr id="9" name="Content Placeholder 8">
            <a:extLst>
              <a:ext uri="{FF2B5EF4-FFF2-40B4-BE49-F238E27FC236}">
                <a16:creationId xmlns:a16="http://schemas.microsoft.com/office/drawing/2014/main" id="{81494BA8-B6D2-4C79-8C86-BA6A585BA589}"/>
              </a:ext>
            </a:extLst>
          </p:cNvPr>
          <p:cNvPicPr>
            <a:picLocks noGrp="1" noChangeAspect="1"/>
          </p:cNvPicPr>
          <p:nvPr>
            <p:ph idx="1"/>
          </p:nvPr>
        </p:nvPicPr>
        <p:blipFill rotWithShape="1">
          <a:blip r:embed="rId2"/>
          <a:srcRect l="5294" t="21813" r="62491" b="12689"/>
          <a:stretch/>
        </p:blipFill>
        <p:spPr>
          <a:xfrm>
            <a:off x="1828800" y="1452102"/>
            <a:ext cx="10163908" cy="5811885"/>
          </a:xfrm>
          <a:ln>
            <a:solidFill>
              <a:schemeClr val="tx1">
                <a:lumMod val="20000"/>
                <a:lumOff val="80000"/>
              </a:schemeClr>
            </a:solidFill>
          </a:ln>
        </p:spPr>
      </p:pic>
      <p:sp>
        <p:nvSpPr>
          <p:cNvPr id="5" name="Slide Number Placeholder 4">
            <a:extLst>
              <a:ext uri="{FF2B5EF4-FFF2-40B4-BE49-F238E27FC236}">
                <a16:creationId xmlns:a16="http://schemas.microsoft.com/office/drawing/2014/main" id="{D6FB0782-7B3C-4BC1-BED0-0E8DB4EE2760}"/>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2A8E2C28-D907-4027-BF31-953D836C8C36}"/>
              </a:ext>
            </a:extLst>
          </p:cNvPr>
          <p:cNvSpPr>
            <a:spLocks noGrp="1"/>
          </p:cNvSpPr>
          <p:nvPr>
            <p:ph type="dt" sz="half" idx="11"/>
          </p:nvPr>
        </p:nvSpPr>
        <p:spPr/>
        <p:txBody>
          <a:bodyPr/>
          <a:lstStyle/>
          <a:p>
            <a:fld id="{D7510EF0-701B-4EFE-99C5-B6DC5F9722AE}" type="datetime1">
              <a:rPr lang="en-US" smtClean="0"/>
              <a:t>7/7/2022</a:t>
            </a:fld>
            <a:endParaRPr lang="en-US"/>
          </a:p>
        </p:txBody>
      </p:sp>
    </p:spTree>
    <p:extLst>
      <p:ext uri="{BB962C8B-B14F-4D97-AF65-F5344CB8AC3E}">
        <p14:creationId xmlns:p14="http://schemas.microsoft.com/office/powerpoint/2010/main" val="1872744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5" name="Rectangle 4">
            <a:extLst>
              <a:ext uri="{FF2B5EF4-FFF2-40B4-BE49-F238E27FC236}">
                <a16:creationId xmlns:a16="http://schemas.microsoft.com/office/drawing/2014/main" id="{505B26DB-1B63-4AF1-9736-8E36EE90B5D9}"/>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0397805" cy="1098825"/>
          </a:xfrm>
        </p:spPr>
        <p:txBody>
          <a:bodyPr/>
          <a:lstStyle/>
          <a:p>
            <a:r>
              <a:rPr lang="en-US"/>
              <a:t>California Herd Analysis – SCC</a:t>
            </a:r>
          </a:p>
        </p:txBody>
      </p:sp>
      <p:graphicFrame>
        <p:nvGraphicFramePr>
          <p:cNvPr id="14" name="Chart 13">
            <a:extLst>
              <a:ext uri="{FF2B5EF4-FFF2-40B4-BE49-F238E27FC236}">
                <a16:creationId xmlns:a16="http://schemas.microsoft.com/office/drawing/2014/main" id="{59D64978-E0E7-429D-9CEB-04BD0BFBAD20}"/>
              </a:ext>
            </a:extLst>
          </p:cNvPr>
          <p:cNvGraphicFramePr>
            <a:graphicFrameLocks/>
          </p:cNvGraphicFramePr>
          <p:nvPr>
            <p:extLst>
              <p:ext uri="{D42A27DB-BD31-4B8C-83A1-F6EECF244321}">
                <p14:modId xmlns:p14="http://schemas.microsoft.com/office/powerpoint/2010/main" val="975910608"/>
              </p:ext>
            </p:extLst>
          </p:nvPr>
        </p:nvGraphicFramePr>
        <p:xfrm>
          <a:off x="3519814" y="1861618"/>
          <a:ext cx="7327726" cy="534084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7A646B9E-F309-A31F-8641-8C9EA16796EB}"/>
              </a:ext>
            </a:extLst>
          </p:cNvPr>
          <p:cNvSpPr/>
          <p:nvPr/>
        </p:nvSpPr>
        <p:spPr>
          <a:xfrm>
            <a:off x="11938278" y="6635859"/>
            <a:ext cx="2548827" cy="83099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0179515-BCDF-D5F5-1D01-79DCCF09CFDE}"/>
              </a:ext>
            </a:extLst>
          </p:cNvPr>
          <p:cNvSpPr txBox="1"/>
          <p:nvPr/>
        </p:nvSpPr>
        <p:spPr>
          <a:xfrm>
            <a:off x="11988938" y="6635858"/>
            <a:ext cx="2447505" cy="830997"/>
          </a:xfrm>
          <a:prstGeom prst="rect">
            <a:avLst/>
          </a:prstGeom>
          <a:noFill/>
          <a:scene3d>
            <a:camera prst="orthographicFront"/>
            <a:lightRig rig="threePt" dir="t"/>
          </a:scene3d>
          <a:sp3d>
            <a:bevelT/>
          </a:sp3d>
        </p:spPr>
        <p:txBody>
          <a:bodyPr wrap="square" rtlCol="0">
            <a:spAutoFit/>
          </a:bodyPr>
          <a:lstStyle/>
          <a:p>
            <a:pPr algn="ctr"/>
            <a:r>
              <a:rPr lang="en-US" sz="1600" dirty="0">
                <a:solidFill>
                  <a:schemeClr val="bg1"/>
                </a:solidFill>
              </a:rPr>
              <a:t>Dairies 1, 3 and 4 did not do monthly DHIA component testing</a:t>
            </a:r>
          </a:p>
        </p:txBody>
      </p:sp>
    </p:spTree>
    <p:extLst>
      <p:ext uri="{BB962C8B-B14F-4D97-AF65-F5344CB8AC3E}">
        <p14:creationId xmlns:p14="http://schemas.microsoft.com/office/powerpoint/2010/main" val="3729524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5" name="Rectangle 4">
            <a:extLst>
              <a:ext uri="{FF2B5EF4-FFF2-40B4-BE49-F238E27FC236}">
                <a16:creationId xmlns:a16="http://schemas.microsoft.com/office/drawing/2014/main" id="{505B26DB-1B63-4AF1-9736-8E36EE90B5D9}"/>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0397805" cy="1098825"/>
          </a:xfrm>
        </p:spPr>
        <p:txBody>
          <a:bodyPr/>
          <a:lstStyle/>
          <a:p>
            <a:r>
              <a:rPr lang="en-US"/>
              <a:t>California Herd Analysis – Aborts</a:t>
            </a:r>
          </a:p>
        </p:txBody>
      </p:sp>
      <p:graphicFrame>
        <p:nvGraphicFramePr>
          <p:cNvPr id="10" name="Chart 9">
            <a:extLst>
              <a:ext uri="{FF2B5EF4-FFF2-40B4-BE49-F238E27FC236}">
                <a16:creationId xmlns:a16="http://schemas.microsoft.com/office/drawing/2014/main" id="{74233471-0B3A-43FD-BB50-ED17FF039643}"/>
              </a:ext>
            </a:extLst>
          </p:cNvPr>
          <p:cNvGraphicFramePr>
            <a:graphicFrameLocks/>
          </p:cNvGraphicFramePr>
          <p:nvPr>
            <p:extLst>
              <p:ext uri="{D42A27DB-BD31-4B8C-83A1-F6EECF244321}">
                <p14:modId xmlns:p14="http://schemas.microsoft.com/office/powerpoint/2010/main" val="4259823351"/>
              </p:ext>
            </p:extLst>
          </p:nvPr>
        </p:nvGraphicFramePr>
        <p:xfrm>
          <a:off x="7148468" y="1537451"/>
          <a:ext cx="7205206" cy="5705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F0A114FF-FB69-49CD-9C19-C3465A347C14}"/>
              </a:ext>
            </a:extLst>
          </p:cNvPr>
          <p:cNvGraphicFramePr>
            <a:graphicFrameLocks/>
          </p:cNvGraphicFramePr>
          <p:nvPr>
            <p:extLst>
              <p:ext uri="{D42A27DB-BD31-4B8C-83A1-F6EECF244321}">
                <p14:modId xmlns:p14="http://schemas.microsoft.com/office/powerpoint/2010/main" val="4255530014"/>
              </p:ext>
            </p:extLst>
          </p:nvPr>
        </p:nvGraphicFramePr>
        <p:xfrm>
          <a:off x="325224" y="1662724"/>
          <a:ext cx="6823244" cy="5378156"/>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BDD82E0C-02CD-1290-F2FB-1C2432766160}"/>
              </a:ext>
            </a:extLst>
          </p:cNvPr>
          <p:cNvSpPr/>
          <p:nvPr/>
        </p:nvSpPr>
        <p:spPr>
          <a:xfrm>
            <a:off x="12534622" y="6914782"/>
            <a:ext cx="2095778" cy="656457"/>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878BB32-AC01-5746-D11E-73A78C3F77D6}"/>
              </a:ext>
            </a:extLst>
          </p:cNvPr>
          <p:cNvSpPr txBox="1"/>
          <p:nvPr/>
        </p:nvSpPr>
        <p:spPr>
          <a:xfrm>
            <a:off x="12556361" y="6974852"/>
            <a:ext cx="2052301" cy="584775"/>
          </a:xfrm>
          <a:prstGeom prst="rect">
            <a:avLst/>
          </a:prstGeom>
          <a:noFill/>
          <a:scene3d>
            <a:camera prst="orthographicFront"/>
            <a:lightRig rig="threePt" dir="t"/>
          </a:scene3d>
          <a:sp3d>
            <a:bevelT/>
          </a:sp3d>
        </p:spPr>
        <p:txBody>
          <a:bodyPr wrap="square" rtlCol="0">
            <a:spAutoFit/>
          </a:bodyPr>
          <a:lstStyle/>
          <a:p>
            <a:pPr algn="ctr"/>
            <a:r>
              <a:rPr lang="en-US" sz="1600" dirty="0">
                <a:solidFill>
                  <a:schemeClr val="bg1"/>
                </a:solidFill>
              </a:rPr>
              <a:t>Dairy 3 has not been analyzed yet </a:t>
            </a:r>
          </a:p>
        </p:txBody>
      </p:sp>
    </p:spTree>
    <p:extLst>
      <p:ext uri="{BB962C8B-B14F-4D97-AF65-F5344CB8AC3E}">
        <p14:creationId xmlns:p14="http://schemas.microsoft.com/office/powerpoint/2010/main" val="3109646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5" name="Rectangle 4">
            <a:extLst>
              <a:ext uri="{FF2B5EF4-FFF2-40B4-BE49-F238E27FC236}">
                <a16:creationId xmlns:a16="http://schemas.microsoft.com/office/drawing/2014/main" id="{505B26DB-1B63-4AF1-9736-8E36EE90B5D9}"/>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0397805" cy="1098825"/>
          </a:xfrm>
        </p:spPr>
        <p:txBody>
          <a:bodyPr/>
          <a:lstStyle/>
          <a:p>
            <a:r>
              <a:rPr lang="en-US"/>
              <a:t>California Herd Analysis – Lame</a:t>
            </a:r>
          </a:p>
        </p:txBody>
      </p:sp>
      <p:graphicFrame>
        <p:nvGraphicFramePr>
          <p:cNvPr id="8" name="Chart 7">
            <a:extLst>
              <a:ext uri="{FF2B5EF4-FFF2-40B4-BE49-F238E27FC236}">
                <a16:creationId xmlns:a16="http://schemas.microsoft.com/office/drawing/2014/main" id="{58AFE3EA-AFFE-4704-BB00-ED4FA04B8C5F}"/>
              </a:ext>
            </a:extLst>
          </p:cNvPr>
          <p:cNvGraphicFramePr>
            <a:graphicFrameLocks/>
          </p:cNvGraphicFramePr>
          <p:nvPr>
            <p:extLst>
              <p:ext uri="{D42A27DB-BD31-4B8C-83A1-F6EECF244321}">
                <p14:modId xmlns:p14="http://schemas.microsoft.com/office/powerpoint/2010/main" val="3322580393"/>
              </p:ext>
            </p:extLst>
          </p:nvPr>
        </p:nvGraphicFramePr>
        <p:xfrm>
          <a:off x="3294043" y="2049137"/>
          <a:ext cx="7414352" cy="4649118"/>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515752-20A3-52DD-6A93-2E16D34D3854}"/>
              </a:ext>
            </a:extLst>
          </p:cNvPr>
          <p:cNvSpPr/>
          <p:nvPr/>
        </p:nvSpPr>
        <p:spPr>
          <a:xfrm>
            <a:off x="12416660" y="6813966"/>
            <a:ext cx="2095778" cy="656457"/>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8569ED6-79EB-5210-575E-EA3D1D537849}"/>
              </a:ext>
            </a:extLst>
          </p:cNvPr>
          <p:cNvSpPr txBox="1"/>
          <p:nvPr/>
        </p:nvSpPr>
        <p:spPr>
          <a:xfrm>
            <a:off x="12438399" y="6874036"/>
            <a:ext cx="2052301" cy="584775"/>
          </a:xfrm>
          <a:prstGeom prst="rect">
            <a:avLst/>
          </a:prstGeom>
          <a:noFill/>
          <a:scene3d>
            <a:camera prst="orthographicFront"/>
            <a:lightRig rig="threePt" dir="t"/>
          </a:scene3d>
          <a:sp3d>
            <a:bevelT/>
          </a:sp3d>
        </p:spPr>
        <p:txBody>
          <a:bodyPr wrap="square" rtlCol="0">
            <a:spAutoFit/>
          </a:bodyPr>
          <a:lstStyle/>
          <a:p>
            <a:pPr algn="ctr"/>
            <a:r>
              <a:rPr lang="en-US" sz="1600" dirty="0">
                <a:solidFill>
                  <a:schemeClr val="bg1"/>
                </a:solidFill>
              </a:rPr>
              <a:t>Dairy 1 has not been analyzed yet </a:t>
            </a:r>
          </a:p>
        </p:txBody>
      </p:sp>
    </p:spTree>
    <p:extLst>
      <p:ext uri="{BB962C8B-B14F-4D97-AF65-F5344CB8AC3E}">
        <p14:creationId xmlns:p14="http://schemas.microsoft.com/office/powerpoint/2010/main" val="632507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5" name="Rectangle 4">
            <a:extLst>
              <a:ext uri="{FF2B5EF4-FFF2-40B4-BE49-F238E27FC236}">
                <a16:creationId xmlns:a16="http://schemas.microsoft.com/office/drawing/2014/main" id="{505B26DB-1B63-4AF1-9736-8E36EE90B5D9}"/>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0397805" cy="1098825"/>
          </a:xfrm>
        </p:spPr>
        <p:txBody>
          <a:bodyPr/>
          <a:lstStyle/>
          <a:p>
            <a:r>
              <a:rPr lang="en-US"/>
              <a:t>California Herd Analysis – Reproduction</a:t>
            </a:r>
          </a:p>
        </p:txBody>
      </p:sp>
      <p:graphicFrame>
        <p:nvGraphicFramePr>
          <p:cNvPr id="8" name="Chart 7">
            <a:extLst>
              <a:ext uri="{FF2B5EF4-FFF2-40B4-BE49-F238E27FC236}">
                <a16:creationId xmlns:a16="http://schemas.microsoft.com/office/drawing/2014/main" id="{9A6B33EB-0F36-427A-89B9-349166A68AFA}"/>
              </a:ext>
            </a:extLst>
          </p:cNvPr>
          <p:cNvGraphicFramePr>
            <a:graphicFrameLocks/>
          </p:cNvGraphicFramePr>
          <p:nvPr>
            <p:extLst>
              <p:ext uri="{D42A27DB-BD31-4B8C-83A1-F6EECF244321}">
                <p14:modId xmlns:p14="http://schemas.microsoft.com/office/powerpoint/2010/main" val="2343596956"/>
              </p:ext>
            </p:extLst>
          </p:nvPr>
        </p:nvGraphicFramePr>
        <p:xfrm>
          <a:off x="2926581" y="2071514"/>
          <a:ext cx="8777237" cy="45359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7C675D77-1683-4F32-8C04-1AC3774CF2FC}"/>
              </a:ext>
            </a:extLst>
          </p:cNvPr>
          <p:cNvGraphicFramePr>
            <a:graphicFrameLocks/>
          </p:cNvGraphicFramePr>
          <p:nvPr>
            <p:extLst>
              <p:ext uri="{D42A27DB-BD31-4B8C-83A1-F6EECF244321}">
                <p14:modId xmlns:p14="http://schemas.microsoft.com/office/powerpoint/2010/main" val="1682266904"/>
              </p:ext>
            </p:extLst>
          </p:nvPr>
        </p:nvGraphicFramePr>
        <p:xfrm>
          <a:off x="2559818" y="2255555"/>
          <a:ext cx="914400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C376AF5D-DB3F-4E48-8D10-FF79B7900DF1}"/>
              </a:ext>
            </a:extLst>
          </p:cNvPr>
          <p:cNvGraphicFramePr>
            <a:graphicFrameLocks/>
          </p:cNvGraphicFramePr>
          <p:nvPr>
            <p:extLst>
              <p:ext uri="{D42A27DB-BD31-4B8C-83A1-F6EECF244321}">
                <p14:modId xmlns:p14="http://schemas.microsoft.com/office/powerpoint/2010/main" val="2797743298"/>
              </p:ext>
            </p:extLst>
          </p:nvPr>
        </p:nvGraphicFramePr>
        <p:xfrm>
          <a:off x="4838699" y="1801392"/>
          <a:ext cx="91440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2" name="Speech Bubble: Rectangle with Corners Rounded 1">
            <a:extLst>
              <a:ext uri="{FF2B5EF4-FFF2-40B4-BE49-F238E27FC236}">
                <a16:creationId xmlns:a16="http://schemas.microsoft.com/office/drawing/2014/main" id="{74C82133-BDDD-4222-A386-103DE8D4129E}"/>
              </a:ext>
            </a:extLst>
          </p:cNvPr>
          <p:cNvSpPr/>
          <p:nvPr/>
        </p:nvSpPr>
        <p:spPr>
          <a:xfrm>
            <a:off x="5640779" y="6679026"/>
            <a:ext cx="1056904" cy="577059"/>
          </a:xfrm>
          <a:prstGeom prst="wedgeRoundRectCallout">
            <a:avLst>
              <a:gd name="adj1" fmla="val -5147"/>
              <a:gd name="adj2" fmla="val -97300"/>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VWP = 58</a:t>
            </a:r>
          </a:p>
        </p:txBody>
      </p:sp>
      <p:sp>
        <p:nvSpPr>
          <p:cNvPr id="15" name="Speech Bubble: Rectangle with Corners Rounded 14">
            <a:extLst>
              <a:ext uri="{FF2B5EF4-FFF2-40B4-BE49-F238E27FC236}">
                <a16:creationId xmlns:a16="http://schemas.microsoft.com/office/drawing/2014/main" id="{5BE049D6-B6A9-4918-9CD5-4766F38F44C5}"/>
              </a:ext>
            </a:extLst>
          </p:cNvPr>
          <p:cNvSpPr/>
          <p:nvPr/>
        </p:nvSpPr>
        <p:spPr>
          <a:xfrm>
            <a:off x="7122299" y="6679026"/>
            <a:ext cx="1056904" cy="577059"/>
          </a:xfrm>
          <a:prstGeom prst="wedgeRoundRectCallout">
            <a:avLst>
              <a:gd name="adj1" fmla="val -42226"/>
              <a:gd name="adj2" fmla="val -115821"/>
              <a:gd name="adj3" fmla="val 16667"/>
            </a:avLst>
          </a:prstGeom>
          <a:solidFill>
            <a:srgbClr val="6D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VWP = 50</a:t>
            </a:r>
          </a:p>
        </p:txBody>
      </p:sp>
      <p:sp>
        <p:nvSpPr>
          <p:cNvPr id="11" name="Rectangle 10">
            <a:extLst>
              <a:ext uri="{FF2B5EF4-FFF2-40B4-BE49-F238E27FC236}">
                <a16:creationId xmlns:a16="http://schemas.microsoft.com/office/drawing/2014/main" id="{32D72CAE-5F28-4519-BB79-D058B4F7DE86}"/>
              </a:ext>
            </a:extLst>
          </p:cNvPr>
          <p:cNvSpPr/>
          <p:nvPr/>
        </p:nvSpPr>
        <p:spPr>
          <a:xfrm>
            <a:off x="12290076" y="6825130"/>
            <a:ext cx="2095778" cy="656457"/>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4719908-7529-C1E1-3B7E-0C1B7694E2A2}"/>
              </a:ext>
            </a:extLst>
          </p:cNvPr>
          <p:cNvSpPr txBox="1"/>
          <p:nvPr/>
        </p:nvSpPr>
        <p:spPr>
          <a:xfrm>
            <a:off x="12311815" y="6885200"/>
            <a:ext cx="2052301" cy="584775"/>
          </a:xfrm>
          <a:prstGeom prst="rect">
            <a:avLst/>
          </a:prstGeom>
          <a:noFill/>
          <a:scene3d>
            <a:camera prst="orthographicFront"/>
            <a:lightRig rig="threePt" dir="t"/>
          </a:scene3d>
          <a:sp3d>
            <a:bevelT/>
          </a:sp3d>
        </p:spPr>
        <p:txBody>
          <a:bodyPr wrap="square" rtlCol="0">
            <a:spAutoFit/>
          </a:bodyPr>
          <a:lstStyle/>
          <a:p>
            <a:pPr algn="ctr"/>
            <a:r>
              <a:rPr lang="en-US" sz="1600" dirty="0">
                <a:solidFill>
                  <a:schemeClr val="bg1"/>
                </a:solidFill>
              </a:rPr>
              <a:t>Dairy 3 has not been analyzed yet </a:t>
            </a:r>
          </a:p>
        </p:txBody>
      </p:sp>
      <p:sp>
        <p:nvSpPr>
          <p:cNvPr id="16" name="Rectangle 15">
            <a:extLst>
              <a:ext uri="{FF2B5EF4-FFF2-40B4-BE49-F238E27FC236}">
                <a16:creationId xmlns:a16="http://schemas.microsoft.com/office/drawing/2014/main" id="{45D7173B-1A2F-40F3-015D-F2D4A19980CF}"/>
              </a:ext>
            </a:extLst>
          </p:cNvPr>
          <p:cNvSpPr/>
          <p:nvPr/>
        </p:nvSpPr>
        <p:spPr>
          <a:xfrm>
            <a:off x="10076133" y="6823319"/>
            <a:ext cx="2095778" cy="815843"/>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6699D4D-0F1C-6225-381F-220988C8B82E}"/>
              </a:ext>
            </a:extLst>
          </p:cNvPr>
          <p:cNvSpPr txBox="1"/>
          <p:nvPr/>
        </p:nvSpPr>
        <p:spPr>
          <a:xfrm>
            <a:off x="10076133" y="6885200"/>
            <a:ext cx="2052301" cy="830997"/>
          </a:xfrm>
          <a:prstGeom prst="rect">
            <a:avLst/>
          </a:prstGeom>
          <a:noFill/>
          <a:scene3d>
            <a:camera prst="orthographicFront"/>
            <a:lightRig rig="threePt" dir="t"/>
          </a:scene3d>
          <a:sp3d>
            <a:bevelT/>
          </a:sp3d>
        </p:spPr>
        <p:txBody>
          <a:bodyPr wrap="square" rtlCol="0">
            <a:spAutoFit/>
          </a:bodyPr>
          <a:lstStyle/>
          <a:p>
            <a:pPr algn="ctr"/>
            <a:r>
              <a:rPr lang="en-US" sz="1600" dirty="0">
                <a:solidFill>
                  <a:schemeClr val="bg1"/>
                </a:solidFill>
              </a:rPr>
              <a:t>Dairy 1 was not on </a:t>
            </a:r>
            <a:r>
              <a:rPr lang="en-US" sz="1600" dirty="0" err="1">
                <a:solidFill>
                  <a:schemeClr val="bg1"/>
                </a:solidFill>
              </a:rPr>
              <a:t>OmniGen</a:t>
            </a:r>
            <a:r>
              <a:rPr lang="en-US" sz="1600" dirty="0">
                <a:solidFill>
                  <a:schemeClr val="bg1"/>
                </a:solidFill>
              </a:rPr>
              <a:t> long enough to analyze</a:t>
            </a:r>
          </a:p>
        </p:txBody>
      </p:sp>
    </p:spTree>
    <p:extLst>
      <p:ext uri="{BB962C8B-B14F-4D97-AF65-F5344CB8AC3E}">
        <p14:creationId xmlns:p14="http://schemas.microsoft.com/office/powerpoint/2010/main" val="38631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9.02778E-7 3.02469E-6 L -0.36307 -0.24769 " pathEditMode="relative" rAng="0" ptsTypes="AA">
                                      <p:cBhvr>
                                        <p:cTn id="6" dur="2000" fill="hold"/>
                                        <p:tgtEl>
                                          <p:spTgt spid="8"/>
                                        </p:tgtEl>
                                        <p:attrNameLst>
                                          <p:attrName>ppt_x</p:attrName>
                                          <p:attrName>ppt_y</p:attrName>
                                        </p:attrNameLst>
                                      </p:cBhvr>
                                      <p:rCtr x="-18153" y="-12384"/>
                                    </p:animMotion>
                                  </p:childTnLst>
                                </p:cTn>
                              </p:par>
                              <p:par>
                                <p:cTn id="7" presetID="6" presetClass="emph" presetSubtype="0" fill="hold" grpId="1" nodeType="withEffect">
                                  <p:stCondLst>
                                    <p:cond delay="0"/>
                                  </p:stCondLst>
                                  <p:childTnLst>
                                    <p:animScale>
                                      <p:cBhvr>
                                        <p:cTn id="8" dur="2000" fill="hold"/>
                                        <p:tgtEl>
                                          <p:spTgt spid="8"/>
                                        </p:tgtEl>
                                      </p:cBhvr>
                                      <p:by x="40000" y="40000"/>
                                    </p:animScale>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0.16754 -0.00463 L -0.3444 0.0083 " pathEditMode="relative" rAng="0" ptsTypes="AA">
                                      <p:cBhvr>
                                        <p:cTn id="16" dur="2000" fill="hold"/>
                                        <p:tgtEl>
                                          <p:spTgt spid="13"/>
                                        </p:tgtEl>
                                        <p:attrNameLst>
                                          <p:attrName>ppt_x</p:attrName>
                                          <p:attrName>ppt_y</p:attrName>
                                        </p:attrNameLst>
                                      </p:cBhvr>
                                      <p:rCtr x="-25597" y="637"/>
                                    </p:animMotion>
                                  </p:childTnLst>
                                </p:cTn>
                              </p:par>
                              <p:par>
                                <p:cTn id="17" presetID="6" presetClass="emph" presetSubtype="0" fill="hold" grpId="2" nodeType="withEffect">
                                  <p:stCondLst>
                                    <p:cond delay="0"/>
                                  </p:stCondLst>
                                  <p:childTnLst>
                                    <p:animScale>
                                      <p:cBhvr>
                                        <p:cTn id="18" dur="2000" fill="hold"/>
                                        <p:tgtEl>
                                          <p:spTgt spid="13"/>
                                        </p:tgtEl>
                                      </p:cBhvr>
                                      <p:by x="40000" y="40000"/>
                                    </p:animScale>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Graphic spid="13" grpId="0">
        <p:bldAsOne/>
      </p:bldGraphic>
      <p:bldGraphic spid="13" grpId="1">
        <p:bldAsOne/>
      </p:bldGraphic>
      <p:bldGraphic spid="13" grpId="2">
        <p:bldAsOne/>
      </p:bldGraphic>
      <p:bldGraphic spid="14" grpId="0">
        <p:bldAsOne/>
      </p:bldGraphic>
      <p:bldP spid="2"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5" name="Rectangle 4">
            <a:extLst>
              <a:ext uri="{FF2B5EF4-FFF2-40B4-BE49-F238E27FC236}">
                <a16:creationId xmlns:a16="http://schemas.microsoft.com/office/drawing/2014/main" id="{505B26DB-1B63-4AF1-9736-8E36EE90B5D9}"/>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0397805" cy="1098825"/>
          </a:xfrm>
        </p:spPr>
        <p:txBody>
          <a:bodyPr/>
          <a:lstStyle/>
          <a:p>
            <a:r>
              <a:rPr lang="en-US"/>
              <a:t>California Herd Analysis – Overall Milk</a:t>
            </a:r>
          </a:p>
        </p:txBody>
      </p:sp>
      <p:sp>
        <p:nvSpPr>
          <p:cNvPr id="2" name="Rectangle: Rounded Corners 1">
            <a:extLst>
              <a:ext uri="{FF2B5EF4-FFF2-40B4-BE49-F238E27FC236}">
                <a16:creationId xmlns:a16="http://schemas.microsoft.com/office/drawing/2014/main" id="{98D059F6-EFDA-4E04-A3C2-B876F5B0584A}"/>
              </a:ext>
            </a:extLst>
          </p:cNvPr>
          <p:cNvSpPr/>
          <p:nvPr/>
        </p:nvSpPr>
        <p:spPr>
          <a:xfrm>
            <a:off x="11726562" y="3188043"/>
            <a:ext cx="2446638" cy="1309816"/>
          </a:xfrm>
          <a:prstGeom prst="roundRect">
            <a:avLst/>
          </a:prstGeom>
          <a:solidFill>
            <a:srgbClr val="6D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Overall Gain</a:t>
            </a:r>
          </a:p>
          <a:p>
            <a:pPr algn="ctr"/>
            <a:r>
              <a:rPr lang="en-US" sz="2400" b="1"/>
              <a:t>+ 3.0 </a:t>
            </a:r>
            <a:r>
              <a:rPr lang="en-US" sz="2400" b="1" err="1"/>
              <a:t>lbs</a:t>
            </a:r>
            <a:r>
              <a:rPr lang="en-US" sz="2400" b="1"/>
              <a:t>/days</a:t>
            </a:r>
          </a:p>
        </p:txBody>
      </p:sp>
      <p:graphicFrame>
        <p:nvGraphicFramePr>
          <p:cNvPr id="11" name="Chart 10">
            <a:extLst>
              <a:ext uri="{FF2B5EF4-FFF2-40B4-BE49-F238E27FC236}">
                <a16:creationId xmlns:a16="http://schemas.microsoft.com/office/drawing/2014/main" id="{080C9FF2-ED3D-4C24-B459-3F9750045D4D}"/>
              </a:ext>
            </a:extLst>
          </p:cNvPr>
          <p:cNvGraphicFramePr>
            <a:graphicFrameLocks/>
          </p:cNvGraphicFramePr>
          <p:nvPr>
            <p:extLst>
              <p:ext uri="{D42A27DB-BD31-4B8C-83A1-F6EECF244321}">
                <p14:modId xmlns:p14="http://schemas.microsoft.com/office/powerpoint/2010/main" val="2324540039"/>
              </p:ext>
            </p:extLst>
          </p:nvPr>
        </p:nvGraphicFramePr>
        <p:xfrm>
          <a:off x="1684421" y="1851378"/>
          <a:ext cx="9889957" cy="4630489"/>
        </p:xfrm>
        <a:graphic>
          <a:graphicData uri="http://schemas.openxmlformats.org/drawingml/2006/chart">
            <c:chart xmlns:c="http://schemas.openxmlformats.org/drawingml/2006/chart" xmlns:r="http://schemas.openxmlformats.org/officeDocument/2006/relationships" r:id="rId2"/>
          </a:graphicData>
        </a:graphic>
      </p:graphicFrame>
      <p:sp>
        <p:nvSpPr>
          <p:cNvPr id="12" name="Speech Bubble: Rectangle with Corners Rounded 11">
            <a:extLst>
              <a:ext uri="{FF2B5EF4-FFF2-40B4-BE49-F238E27FC236}">
                <a16:creationId xmlns:a16="http://schemas.microsoft.com/office/drawing/2014/main" id="{6343EF71-50F4-447F-92EF-BCF3B6AC2FF7}"/>
              </a:ext>
            </a:extLst>
          </p:cNvPr>
          <p:cNvSpPr/>
          <p:nvPr/>
        </p:nvSpPr>
        <p:spPr>
          <a:xfrm>
            <a:off x="9694239" y="6712626"/>
            <a:ext cx="1594189" cy="577059"/>
          </a:xfrm>
          <a:prstGeom prst="wedgeRoundRectCallout">
            <a:avLst>
              <a:gd name="adj1" fmla="val -4024"/>
              <a:gd name="adj2" fmla="val -103474"/>
              <a:gd name="adj3"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rPr>
              <a:t>Jersey Cows</a:t>
            </a:r>
          </a:p>
        </p:txBody>
      </p:sp>
    </p:spTree>
    <p:extLst>
      <p:ext uri="{BB962C8B-B14F-4D97-AF65-F5344CB8AC3E}">
        <p14:creationId xmlns:p14="http://schemas.microsoft.com/office/powerpoint/2010/main" val="256005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5" name="Rectangle 4">
            <a:extLst>
              <a:ext uri="{FF2B5EF4-FFF2-40B4-BE49-F238E27FC236}">
                <a16:creationId xmlns:a16="http://schemas.microsoft.com/office/drawing/2014/main" id="{505B26DB-1B63-4AF1-9736-8E36EE90B5D9}"/>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0397805" cy="1098825"/>
          </a:xfrm>
        </p:spPr>
        <p:txBody>
          <a:bodyPr/>
          <a:lstStyle/>
          <a:p>
            <a:r>
              <a:rPr lang="en-US" dirty="0"/>
              <a:t>California Herd Analysis – Summer Milk</a:t>
            </a:r>
          </a:p>
        </p:txBody>
      </p:sp>
      <p:sp>
        <p:nvSpPr>
          <p:cNvPr id="2" name="Rectangle: Rounded Corners 1">
            <a:extLst>
              <a:ext uri="{FF2B5EF4-FFF2-40B4-BE49-F238E27FC236}">
                <a16:creationId xmlns:a16="http://schemas.microsoft.com/office/drawing/2014/main" id="{98D059F6-EFDA-4E04-A3C2-B876F5B0584A}"/>
              </a:ext>
            </a:extLst>
          </p:cNvPr>
          <p:cNvSpPr/>
          <p:nvPr/>
        </p:nvSpPr>
        <p:spPr>
          <a:xfrm>
            <a:off x="11726562" y="3188043"/>
            <a:ext cx="2446638" cy="1309816"/>
          </a:xfrm>
          <a:prstGeom prst="roundRect">
            <a:avLst/>
          </a:prstGeom>
          <a:solidFill>
            <a:srgbClr val="6D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Overall Gain</a:t>
            </a:r>
          </a:p>
          <a:p>
            <a:pPr algn="ctr"/>
            <a:r>
              <a:rPr lang="en-US" sz="2400" b="1" dirty="0"/>
              <a:t>+ 3.5 </a:t>
            </a:r>
            <a:r>
              <a:rPr lang="en-US" sz="2400" b="1" dirty="0" err="1"/>
              <a:t>lbs</a:t>
            </a:r>
            <a:r>
              <a:rPr lang="en-US" sz="2400" b="1" dirty="0"/>
              <a:t>/days</a:t>
            </a:r>
          </a:p>
        </p:txBody>
      </p:sp>
      <p:graphicFrame>
        <p:nvGraphicFramePr>
          <p:cNvPr id="10" name="Chart 9">
            <a:extLst>
              <a:ext uri="{FF2B5EF4-FFF2-40B4-BE49-F238E27FC236}">
                <a16:creationId xmlns:a16="http://schemas.microsoft.com/office/drawing/2014/main" id="{A5CE486B-76B7-4BE4-8637-7799A7E4A358}"/>
              </a:ext>
            </a:extLst>
          </p:cNvPr>
          <p:cNvGraphicFramePr>
            <a:graphicFrameLocks/>
          </p:cNvGraphicFramePr>
          <p:nvPr>
            <p:extLst>
              <p:ext uri="{D42A27DB-BD31-4B8C-83A1-F6EECF244321}">
                <p14:modId xmlns:p14="http://schemas.microsoft.com/office/powerpoint/2010/main" val="440315243"/>
              </p:ext>
            </p:extLst>
          </p:nvPr>
        </p:nvGraphicFramePr>
        <p:xfrm>
          <a:off x="2489812" y="1961002"/>
          <a:ext cx="8659258" cy="4660135"/>
        </p:xfrm>
        <a:graphic>
          <a:graphicData uri="http://schemas.openxmlformats.org/drawingml/2006/chart">
            <c:chart xmlns:c="http://schemas.openxmlformats.org/drawingml/2006/chart" xmlns:r="http://schemas.openxmlformats.org/officeDocument/2006/relationships" r:id="rId3"/>
          </a:graphicData>
        </a:graphic>
      </p:graphicFrame>
      <p:sp>
        <p:nvSpPr>
          <p:cNvPr id="12" name="Speech Bubble: Rectangle with Corners Rounded 11">
            <a:extLst>
              <a:ext uri="{FF2B5EF4-FFF2-40B4-BE49-F238E27FC236}">
                <a16:creationId xmlns:a16="http://schemas.microsoft.com/office/drawing/2014/main" id="{3521EBDF-52C0-4AC1-97F8-3E4CE5E3B384}"/>
              </a:ext>
            </a:extLst>
          </p:cNvPr>
          <p:cNvSpPr/>
          <p:nvPr/>
        </p:nvSpPr>
        <p:spPr>
          <a:xfrm>
            <a:off x="8914267" y="6897511"/>
            <a:ext cx="1594189" cy="577059"/>
          </a:xfrm>
          <a:prstGeom prst="wedgeRoundRectCallout">
            <a:avLst>
              <a:gd name="adj1" fmla="val -4024"/>
              <a:gd name="adj2" fmla="val -103474"/>
              <a:gd name="adj3"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Jersey Cows</a:t>
            </a:r>
          </a:p>
        </p:txBody>
      </p:sp>
      <p:sp>
        <p:nvSpPr>
          <p:cNvPr id="11" name="Rectangle 10">
            <a:extLst>
              <a:ext uri="{FF2B5EF4-FFF2-40B4-BE49-F238E27FC236}">
                <a16:creationId xmlns:a16="http://schemas.microsoft.com/office/drawing/2014/main" id="{84698E10-C5B6-B15D-14DA-0D9FDE8B6089}"/>
              </a:ext>
            </a:extLst>
          </p:cNvPr>
          <p:cNvSpPr/>
          <p:nvPr/>
        </p:nvSpPr>
        <p:spPr>
          <a:xfrm>
            <a:off x="10776830" y="6635071"/>
            <a:ext cx="1799739" cy="83099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506C029-094C-21CD-5ADE-5DEBA6EEC894}"/>
              </a:ext>
            </a:extLst>
          </p:cNvPr>
          <p:cNvSpPr txBox="1"/>
          <p:nvPr/>
        </p:nvSpPr>
        <p:spPr>
          <a:xfrm>
            <a:off x="10798569" y="6648541"/>
            <a:ext cx="1828800" cy="830997"/>
          </a:xfrm>
          <a:prstGeom prst="rect">
            <a:avLst/>
          </a:prstGeom>
          <a:noFill/>
          <a:scene3d>
            <a:camera prst="orthographicFront"/>
            <a:lightRig rig="threePt" dir="t"/>
          </a:scene3d>
          <a:sp3d>
            <a:bevelT/>
          </a:sp3d>
        </p:spPr>
        <p:txBody>
          <a:bodyPr wrap="square" rtlCol="0">
            <a:spAutoFit/>
          </a:bodyPr>
          <a:lstStyle/>
          <a:p>
            <a:pPr algn="ctr"/>
            <a:r>
              <a:rPr lang="en-US" sz="1600" dirty="0">
                <a:solidFill>
                  <a:schemeClr val="bg1"/>
                </a:solidFill>
              </a:rPr>
              <a:t>Dairy 1 did not feed during summer months</a:t>
            </a:r>
          </a:p>
        </p:txBody>
      </p:sp>
      <p:sp>
        <p:nvSpPr>
          <p:cNvPr id="14" name="Rectangle 13">
            <a:extLst>
              <a:ext uri="{FF2B5EF4-FFF2-40B4-BE49-F238E27FC236}">
                <a16:creationId xmlns:a16="http://schemas.microsoft.com/office/drawing/2014/main" id="{0187142F-7BDD-61E0-79C4-945DFB33C349}"/>
              </a:ext>
            </a:extLst>
          </p:cNvPr>
          <p:cNvSpPr/>
          <p:nvPr/>
        </p:nvSpPr>
        <p:spPr>
          <a:xfrm>
            <a:off x="12663390" y="6621600"/>
            <a:ext cx="1820737" cy="83099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3519D6-7022-96C6-67CC-2B9B6AB511D3}"/>
              </a:ext>
            </a:extLst>
          </p:cNvPr>
          <p:cNvSpPr txBox="1"/>
          <p:nvPr/>
        </p:nvSpPr>
        <p:spPr>
          <a:xfrm>
            <a:off x="12663391" y="6635070"/>
            <a:ext cx="1799739" cy="830997"/>
          </a:xfrm>
          <a:prstGeom prst="rect">
            <a:avLst/>
          </a:prstGeom>
          <a:noFill/>
          <a:scene3d>
            <a:camera prst="orthographicFront"/>
            <a:lightRig rig="threePt" dir="t"/>
          </a:scene3d>
          <a:sp3d>
            <a:bevelT/>
          </a:sp3d>
        </p:spPr>
        <p:txBody>
          <a:bodyPr wrap="square" lIns="91440" tIns="45720" rIns="91440" bIns="45720" rtlCol="0" anchor="t">
            <a:spAutoFit/>
          </a:bodyPr>
          <a:lstStyle/>
          <a:p>
            <a:pPr algn="ctr"/>
            <a:r>
              <a:rPr lang="en-US" sz="1600" dirty="0">
                <a:solidFill>
                  <a:schemeClr val="bg1"/>
                </a:solidFill>
              </a:rPr>
              <a:t>Dairy 3 does not have consistent DHIA testing</a:t>
            </a:r>
          </a:p>
        </p:txBody>
      </p:sp>
    </p:spTree>
    <p:extLst>
      <p:ext uri="{BB962C8B-B14F-4D97-AF65-F5344CB8AC3E}">
        <p14:creationId xmlns:p14="http://schemas.microsoft.com/office/powerpoint/2010/main" val="298158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271C08F4-F642-450B-9F32-2911FABF58FD}"/>
              </a:ext>
            </a:extLst>
          </p:cNvPr>
          <p:cNvGraphicFramePr>
            <a:graphicFrameLocks/>
          </p:cNvGraphicFramePr>
          <p:nvPr>
            <p:extLst>
              <p:ext uri="{D42A27DB-BD31-4B8C-83A1-F6EECF244321}">
                <p14:modId xmlns:p14="http://schemas.microsoft.com/office/powerpoint/2010/main" val="4224521804"/>
              </p:ext>
            </p:extLst>
          </p:nvPr>
        </p:nvGraphicFramePr>
        <p:xfrm>
          <a:off x="2947736" y="1458957"/>
          <a:ext cx="8145380" cy="228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FDC25ACC-75E7-4417-98AD-431772289862}"/>
              </a:ext>
            </a:extLst>
          </p:cNvPr>
          <p:cNvGraphicFramePr>
            <a:graphicFrameLocks/>
          </p:cNvGraphicFramePr>
          <p:nvPr>
            <p:extLst>
              <p:ext uri="{D42A27DB-BD31-4B8C-83A1-F6EECF244321}">
                <p14:modId xmlns:p14="http://schemas.microsoft.com/office/powerpoint/2010/main" val="2587440367"/>
              </p:ext>
            </p:extLst>
          </p:nvPr>
        </p:nvGraphicFramePr>
        <p:xfrm>
          <a:off x="2947736" y="3302522"/>
          <a:ext cx="8145380" cy="228600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9" name="Title 3">
            <a:extLst>
              <a:ext uri="{FF2B5EF4-FFF2-40B4-BE49-F238E27FC236}">
                <a16:creationId xmlns:a16="http://schemas.microsoft.com/office/drawing/2014/main" id="{EB4A1994-DDE9-4CC9-8AE8-2B3B8B9C49D5}"/>
              </a:ext>
            </a:extLst>
          </p:cNvPr>
          <p:cNvSpPr>
            <a:spLocks noGrp="1"/>
          </p:cNvSpPr>
          <p:nvPr>
            <p:ph type="title"/>
          </p:nvPr>
        </p:nvSpPr>
        <p:spPr>
          <a:xfrm>
            <a:off x="93529" y="336909"/>
            <a:ext cx="10397805" cy="1098825"/>
          </a:xfrm>
        </p:spPr>
        <p:txBody>
          <a:bodyPr/>
          <a:lstStyle/>
          <a:p>
            <a:r>
              <a:rPr lang="en-US"/>
              <a:t>California Herd Analysis – Startup Milk</a:t>
            </a:r>
          </a:p>
        </p:txBody>
      </p:sp>
      <p:graphicFrame>
        <p:nvGraphicFramePr>
          <p:cNvPr id="16" name="Chart 15">
            <a:extLst>
              <a:ext uri="{FF2B5EF4-FFF2-40B4-BE49-F238E27FC236}">
                <a16:creationId xmlns:a16="http://schemas.microsoft.com/office/drawing/2014/main" id="{FF34CC78-9D93-49EC-9BE5-4A94A4499BF0}"/>
              </a:ext>
            </a:extLst>
          </p:cNvPr>
          <p:cNvGraphicFramePr>
            <a:graphicFrameLocks/>
          </p:cNvGraphicFramePr>
          <p:nvPr>
            <p:extLst>
              <p:ext uri="{D42A27DB-BD31-4B8C-83A1-F6EECF244321}">
                <p14:modId xmlns:p14="http://schemas.microsoft.com/office/powerpoint/2010/main" val="704859458"/>
              </p:ext>
            </p:extLst>
          </p:nvPr>
        </p:nvGraphicFramePr>
        <p:xfrm>
          <a:off x="2947736" y="5146087"/>
          <a:ext cx="8145380"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D918C3C3-A0C1-4484-8472-D00EED6956D5}"/>
              </a:ext>
            </a:extLst>
          </p:cNvPr>
          <p:cNvSpPr txBox="1"/>
          <p:nvPr/>
        </p:nvSpPr>
        <p:spPr>
          <a:xfrm>
            <a:off x="325224" y="1966671"/>
            <a:ext cx="2406316" cy="892552"/>
          </a:xfrm>
          <a:prstGeom prst="rect">
            <a:avLst/>
          </a:prstGeom>
          <a:noFill/>
        </p:spPr>
        <p:txBody>
          <a:bodyPr wrap="square" rtlCol="0">
            <a:spAutoFit/>
          </a:bodyPr>
          <a:lstStyle/>
          <a:p>
            <a:pPr algn="ctr"/>
            <a:r>
              <a:rPr lang="en-US" sz="2000">
                <a:solidFill>
                  <a:srgbClr val="000000"/>
                </a:solidFill>
              </a:rPr>
              <a:t>Dairy 1</a:t>
            </a:r>
          </a:p>
          <a:p>
            <a:pPr algn="ctr"/>
            <a:r>
              <a:rPr lang="en-US" sz="1600">
                <a:solidFill>
                  <a:srgbClr val="000000"/>
                </a:solidFill>
              </a:rPr>
              <a:t>(non-OG: </a:t>
            </a:r>
            <a:r>
              <a:rPr lang="en-US" sz="1600" err="1">
                <a:solidFill>
                  <a:srgbClr val="000000"/>
                </a:solidFill>
              </a:rPr>
              <a:t>ave.</a:t>
            </a:r>
            <a:r>
              <a:rPr lang="en-US" sz="1600">
                <a:solidFill>
                  <a:srgbClr val="000000"/>
                </a:solidFill>
              </a:rPr>
              <a:t> of before and after)</a:t>
            </a:r>
          </a:p>
        </p:txBody>
      </p:sp>
      <p:sp>
        <p:nvSpPr>
          <p:cNvPr id="17" name="TextBox 16">
            <a:extLst>
              <a:ext uri="{FF2B5EF4-FFF2-40B4-BE49-F238E27FC236}">
                <a16:creationId xmlns:a16="http://schemas.microsoft.com/office/drawing/2014/main" id="{4D9BC65F-5032-43AB-A574-A90DDF0F69F6}"/>
              </a:ext>
            </a:extLst>
          </p:cNvPr>
          <p:cNvSpPr txBox="1"/>
          <p:nvPr/>
        </p:nvSpPr>
        <p:spPr>
          <a:xfrm>
            <a:off x="325224" y="4061271"/>
            <a:ext cx="2406316" cy="400110"/>
          </a:xfrm>
          <a:prstGeom prst="rect">
            <a:avLst/>
          </a:prstGeom>
          <a:noFill/>
        </p:spPr>
        <p:txBody>
          <a:bodyPr wrap="square" rtlCol="0">
            <a:spAutoFit/>
          </a:bodyPr>
          <a:lstStyle/>
          <a:p>
            <a:pPr algn="ctr"/>
            <a:r>
              <a:rPr lang="en-US" sz="2000">
                <a:solidFill>
                  <a:srgbClr val="000000"/>
                </a:solidFill>
              </a:rPr>
              <a:t>Dairy 2</a:t>
            </a:r>
          </a:p>
        </p:txBody>
      </p:sp>
      <p:sp>
        <p:nvSpPr>
          <p:cNvPr id="18" name="TextBox 17">
            <a:extLst>
              <a:ext uri="{FF2B5EF4-FFF2-40B4-BE49-F238E27FC236}">
                <a16:creationId xmlns:a16="http://schemas.microsoft.com/office/drawing/2014/main" id="{0B35EDE8-CFF5-44D8-A279-E00ED5386465}"/>
              </a:ext>
            </a:extLst>
          </p:cNvPr>
          <p:cNvSpPr txBox="1"/>
          <p:nvPr/>
        </p:nvSpPr>
        <p:spPr>
          <a:xfrm>
            <a:off x="325224" y="5817884"/>
            <a:ext cx="2406316" cy="400110"/>
          </a:xfrm>
          <a:prstGeom prst="rect">
            <a:avLst/>
          </a:prstGeom>
          <a:noFill/>
        </p:spPr>
        <p:txBody>
          <a:bodyPr wrap="square" rtlCol="0">
            <a:spAutoFit/>
          </a:bodyPr>
          <a:lstStyle/>
          <a:p>
            <a:pPr algn="ctr"/>
            <a:r>
              <a:rPr lang="en-US" sz="2000">
                <a:solidFill>
                  <a:srgbClr val="000000"/>
                </a:solidFill>
              </a:rPr>
              <a:t>Dairy 4</a:t>
            </a:r>
          </a:p>
        </p:txBody>
      </p:sp>
    </p:spTree>
    <p:extLst>
      <p:ext uri="{BB962C8B-B14F-4D97-AF65-F5344CB8AC3E}">
        <p14:creationId xmlns:p14="http://schemas.microsoft.com/office/powerpoint/2010/main" val="1792706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612306-7EAD-4D3B-AA92-8FC66A616BEB}"/>
              </a:ext>
            </a:extLst>
          </p:cNvPr>
          <p:cNvSpPr>
            <a:spLocks noGrp="1"/>
          </p:cNvSpPr>
          <p:nvPr>
            <p:ph idx="1"/>
          </p:nvPr>
        </p:nvSpPr>
        <p:spPr>
          <a:xfrm>
            <a:off x="643302" y="1981591"/>
            <a:ext cx="12618720" cy="3670062"/>
          </a:xfrm>
        </p:spPr>
        <p:txBody>
          <a:bodyPr>
            <a:normAutofit fontScale="92500" lnSpcReduction="20000"/>
          </a:bodyPr>
          <a:lstStyle/>
          <a:p>
            <a:pPr algn="ctr"/>
            <a:endParaRPr lang="en-US" sz="6600"/>
          </a:p>
          <a:p>
            <a:pPr algn="ctr"/>
            <a:endParaRPr lang="en-US" sz="6600"/>
          </a:p>
          <a:p>
            <a:pPr marL="0" indent="0" algn="ctr">
              <a:buNone/>
            </a:pPr>
            <a:r>
              <a:rPr lang="en-US" sz="8000"/>
              <a:t>Dairy #1</a:t>
            </a:r>
          </a:p>
          <a:p>
            <a:pPr marL="0" indent="0" algn="ctr">
              <a:buNone/>
            </a:pPr>
            <a:r>
              <a:rPr lang="en-US" sz="2800"/>
              <a:t>~5,000 cows</a:t>
            </a:r>
          </a:p>
          <a:p>
            <a:pPr marL="0" indent="0" algn="ctr">
              <a:buNone/>
            </a:pPr>
            <a:r>
              <a:rPr lang="en-US" sz="2800"/>
              <a:t>South Valley</a:t>
            </a:r>
          </a:p>
          <a:p>
            <a:pPr algn="ctr"/>
            <a:endParaRPr lang="en-US" sz="6600"/>
          </a:p>
          <a:p>
            <a:pPr marL="0" indent="0" algn="ctr">
              <a:buNone/>
            </a:pPr>
            <a:endParaRPr lang="en-US" sz="6600"/>
          </a:p>
          <a:p>
            <a:pPr algn="ctr"/>
            <a:endParaRPr lang="en-US" sz="6600"/>
          </a:p>
          <a:p>
            <a:pPr algn="ctr"/>
            <a:endParaRPr lang="en-US" sz="6600"/>
          </a:p>
          <a:p>
            <a:pPr algn="ctr"/>
            <a:endParaRPr lang="en-US" sz="6600"/>
          </a:p>
          <a:p>
            <a:pPr algn="ctr"/>
            <a:endParaRPr lang="en-US" sz="6600"/>
          </a:p>
          <a:p>
            <a:pPr algn="ctr"/>
            <a:endParaRPr lang="en-US" sz="6600"/>
          </a:p>
          <a:p>
            <a:pPr algn="ctr"/>
            <a:endParaRPr lang="en-US" sz="6600"/>
          </a:p>
          <a:p>
            <a:pPr algn="ctr"/>
            <a:endParaRPr lang="en-US" sz="6600"/>
          </a:p>
          <a:p>
            <a:pPr algn="ctr"/>
            <a:endParaRPr lang="en-US" sz="6600"/>
          </a:p>
        </p:txBody>
      </p:sp>
      <p:sp>
        <p:nvSpPr>
          <p:cNvPr id="7" name="Slide Number Placeholder 6">
            <a:extLst>
              <a:ext uri="{FF2B5EF4-FFF2-40B4-BE49-F238E27FC236}">
                <a16:creationId xmlns:a16="http://schemas.microsoft.com/office/drawing/2014/main" id="{B68E26D9-8682-41F3-B693-451331D512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C548309-24AE-4576-B98E-D64444C338AC}"/>
              </a:ext>
            </a:extLst>
          </p:cNvPr>
          <p:cNvSpPr>
            <a:spLocks noGrp="1"/>
          </p:cNvSpPr>
          <p:nvPr>
            <p:ph type="dt" sz="half" idx="11"/>
          </p:nvPr>
        </p:nvSpPr>
        <p:spPr/>
        <p:txBody>
          <a:bodyPr/>
          <a:lstStyle/>
          <a:p>
            <a:fld id="{9388BC73-FE2C-486E-B2BC-1A47AC100A41}" type="datetime1">
              <a:rPr lang="en-US" smtClean="0"/>
              <a:t>7/7/2022</a:t>
            </a:fld>
            <a:endParaRPr lang="en-US"/>
          </a:p>
        </p:txBody>
      </p:sp>
      <p:sp>
        <p:nvSpPr>
          <p:cNvPr id="8" name="Rectangle 7">
            <a:extLst>
              <a:ext uri="{FF2B5EF4-FFF2-40B4-BE49-F238E27FC236}">
                <a16:creationId xmlns:a16="http://schemas.microsoft.com/office/drawing/2014/main" id="{19EC86FE-BC5F-49A0-B2CD-3E0204315ECA}"/>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608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D68B3-5766-4D04-A7DF-6F9C711F3F96}"/>
              </a:ext>
            </a:extLst>
          </p:cNvPr>
          <p:cNvSpPr>
            <a:spLocks noGrp="1"/>
          </p:cNvSpPr>
          <p:nvPr>
            <p:ph type="title"/>
          </p:nvPr>
        </p:nvSpPr>
        <p:spPr>
          <a:xfrm>
            <a:off x="632787" y="336909"/>
            <a:ext cx="10397805" cy="1098825"/>
          </a:xfrm>
        </p:spPr>
        <p:txBody>
          <a:bodyPr/>
          <a:lstStyle/>
          <a:p>
            <a:r>
              <a:rPr kumimoji="0" lang="en-US" sz="4000" b="1" i="0" u="none" strike="noStrike" kern="1200" cap="none" spc="0" normalizeH="0" baseline="0" noProof="0">
                <a:ln>
                  <a:noFill/>
                </a:ln>
                <a:solidFill>
                  <a:srgbClr val="000000"/>
                </a:solidFill>
                <a:effectLst/>
                <a:uLnTx/>
                <a:uFillTx/>
                <a:latin typeface="Arial" panose="020B0604020202020204"/>
                <a:ea typeface="+mj-ea"/>
                <a:cs typeface="+mj-cs"/>
              </a:rPr>
              <a:t>Health Events </a:t>
            </a:r>
            <a:endParaRPr lang="en-US"/>
          </a:p>
        </p:txBody>
      </p:sp>
      <p:sp>
        <p:nvSpPr>
          <p:cNvPr id="3" name="Text Placeholder 2">
            <a:extLst>
              <a:ext uri="{FF2B5EF4-FFF2-40B4-BE49-F238E27FC236}">
                <a16:creationId xmlns:a16="http://schemas.microsoft.com/office/drawing/2014/main" id="{E5A1D3CB-7CE6-4B45-84A8-9F6B992A4688}"/>
              </a:ext>
            </a:extLst>
          </p:cNvPr>
          <p:cNvSpPr>
            <a:spLocks noGrp="1"/>
          </p:cNvSpPr>
          <p:nvPr>
            <p:ph type="body" sz="quarter" idx="4294967295"/>
          </p:nvPr>
        </p:nvSpPr>
        <p:spPr>
          <a:xfrm>
            <a:off x="632788" y="970839"/>
            <a:ext cx="10397804" cy="749035"/>
          </a:xfrm>
        </p:spPr>
        <p:txBody>
          <a:bodyPr/>
          <a:lstStyle/>
          <a:p>
            <a:r>
              <a:rPr lang="en-US"/>
              <a:t>Dairy #1</a:t>
            </a:r>
          </a:p>
          <a:p>
            <a:endParaRPr lang="en-US"/>
          </a:p>
        </p:txBody>
      </p:sp>
      <p:sp>
        <p:nvSpPr>
          <p:cNvPr id="5" name="Slide Number Placeholder 4">
            <a:extLst>
              <a:ext uri="{FF2B5EF4-FFF2-40B4-BE49-F238E27FC236}">
                <a16:creationId xmlns:a16="http://schemas.microsoft.com/office/drawing/2014/main" id="{1B978864-1220-483E-AE3C-6F074021E253}"/>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381E7F1D-B93B-4CDC-B813-4824D905A6AA}"/>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ontent Placeholder 7">
            <a:extLst>
              <a:ext uri="{FF2B5EF4-FFF2-40B4-BE49-F238E27FC236}">
                <a16:creationId xmlns:a16="http://schemas.microsoft.com/office/drawing/2014/main" id="{E7452349-A59D-4666-9DF7-A9271A708904}"/>
              </a:ext>
            </a:extLst>
          </p:cNvPr>
          <p:cNvGraphicFramePr>
            <a:graphicFrameLocks noGrp="1"/>
          </p:cNvGraphicFramePr>
          <p:nvPr>
            <p:ph idx="1"/>
          </p:nvPr>
        </p:nvGraphicFramePr>
        <p:xfrm>
          <a:off x="133415" y="1964032"/>
          <a:ext cx="3556529" cy="55470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C44A8375-AD11-4537-AC7A-0228B9861936}"/>
              </a:ext>
            </a:extLst>
          </p:cNvPr>
          <p:cNvGraphicFramePr>
            <a:graphicFrameLocks/>
          </p:cNvGraphicFramePr>
          <p:nvPr/>
        </p:nvGraphicFramePr>
        <p:xfrm>
          <a:off x="3689944" y="1964031"/>
          <a:ext cx="3556529" cy="55642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D27CED1E-278F-4D96-A1D5-43DE3A475C0B}"/>
              </a:ext>
            </a:extLst>
          </p:cNvPr>
          <p:cNvGraphicFramePr>
            <a:graphicFrameLocks/>
          </p:cNvGraphicFramePr>
          <p:nvPr/>
        </p:nvGraphicFramePr>
        <p:xfrm>
          <a:off x="7246473" y="1964030"/>
          <a:ext cx="3556529" cy="55470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817F9DA0-DA00-439C-89B3-5DC098FDD532}"/>
              </a:ext>
            </a:extLst>
          </p:cNvPr>
          <p:cNvGraphicFramePr>
            <a:graphicFrameLocks/>
          </p:cNvGraphicFramePr>
          <p:nvPr/>
        </p:nvGraphicFramePr>
        <p:xfrm>
          <a:off x="10803002" y="1964267"/>
          <a:ext cx="3556529" cy="556398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3046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2787" y="336909"/>
            <a:ext cx="10397805" cy="1098825"/>
          </a:xfrm>
        </p:spPr>
        <p:txBody>
          <a:bodyPr>
            <a:normAutofit fontScale="90000"/>
          </a:bodyPr>
          <a:lstStyle/>
          <a:p>
            <a:pPr marL="342900" marR="0" lvl="0" indent="-342900" algn="l" defTabSz="1097280" rtl="0" eaLnBrk="1" fontAlgn="auto" latinLnBrk="0" hangingPunct="1">
              <a:lnSpc>
                <a:spcPct val="100000"/>
              </a:lnSpc>
              <a:spcBef>
                <a:spcPts val="600"/>
              </a:spcBef>
              <a:spcAft>
                <a:spcPts val="0"/>
              </a:spcAft>
              <a:buClrTx/>
              <a:buSzPct val="100000"/>
              <a:buFont typeface="Arial" charset="0"/>
              <a:buNone/>
              <a:tabLst/>
              <a:defRPr/>
            </a:pPr>
            <a:r>
              <a:rPr lang="en-US"/>
              <a:t>Mastitis Tubes to Cow Ratio </a:t>
            </a:r>
            <a:br>
              <a:rPr lang="en-US"/>
            </a:br>
            <a:r>
              <a:rPr lang="en-US"/>
              <a:t>With and Without OmniGen Pro </a:t>
            </a:r>
            <a:r>
              <a:rPr kumimoji="0" lang="en-US" sz="2300" b="0" i="1" u="none" strike="noStrike" kern="0" cap="none" spc="0" normalizeH="0" baseline="0" noProof="0">
                <a:ln>
                  <a:noFill/>
                </a:ln>
                <a:solidFill>
                  <a:srgbClr val="000000"/>
                </a:solidFill>
                <a:effectLst/>
                <a:uLnTx/>
                <a:uFillTx/>
                <a:latin typeface="Arial" charset="0"/>
                <a:cs typeface="Arial" charset="0"/>
              </a:rPr>
              <a:t>Dairy #1</a:t>
            </a:r>
            <a:br>
              <a:rPr kumimoji="0" lang="en-US" sz="2300" b="0" i="1" u="none" strike="noStrike" kern="0" cap="none" spc="0" normalizeH="0" baseline="0" noProof="0">
                <a:ln>
                  <a:noFill/>
                </a:ln>
                <a:solidFill>
                  <a:srgbClr val="000000"/>
                </a:solidFill>
                <a:effectLst/>
                <a:uLnTx/>
                <a:uFillTx/>
                <a:latin typeface="Arial" charset="0"/>
                <a:cs typeface="Arial" charset="0"/>
              </a:rPr>
            </a:br>
            <a:endParaRPr lang="en-US"/>
          </a:p>
        </p:txBody>
      </p:sp>
      <p:sp>
        <p:nvSpPr>
          <p:cNvPr id="5" name="Date Placeholder 4"/>
          <p:cNvSpPr>
            <a:spLocks noGrp="1"/>
          </p:cNvSpPr>
          <p:nvPr>
            <p:ph type="dt" sz="half" idx="14"/>
          </p:nvPr>
        </p:nvSpPr>
        <p:spPr>
          <a:xfrm>
            <a:off x="1063625" y="7560860"/>
            <a:ext cx="1165225" cy="668740"/>
          </a:xfrm>
          <a:prstGeom prst="rect">
            <a:avLst/>
          </a:prstGeom>
        </p:spPr>
        <p:txBody>
          <a:bodyPr anchor="ctr"/>
          <a:lstStyle>
            <a:defPPr>
              <a:defRPr lang="en-US"/>
            </a:defPPr>
            <a:lvl1pPr marL="0" algn="ctr" defTabSz="1097280" rtl="0" eaLnBrk="1" latinLnBrk="0" hangingPunct="1">
              <a:defRPr sz="1200" kern="1200">
                <a:solidFill>
                  <a:schemeClr val="bg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a:t>1/23/2020</a:t>
            </a:r>
          </a:p>
        </p:txBody>
      </p:sp>
      <p:sp>
        <p:nvSpPr>
          <p:cNvPr id="7" name="Slide Number Placeholder 6"/>
          <p:cNvSpPr>
            <a:spLocks noGrp="1"/>
          </p:cNvSpPr>
          <p:nvPr>
            <p:ph type="sldNum" sz="quarter" idx="16"/>
          </p:nvPr>
        </p:nvSpPr>
        <p:spPr>
          <a:xfrm>
            <a:off x="-36395" y="7560860"/>
            <a:ext cx="831850" cy="668740"/>
          </a:xfrm>
          <a:prstGeom prst="rect">
            <a:avLst/>
          </a:prstGeom>
        </p:spPr>
        <p:txBody>
          <a:bodyPr anchor="ctr"/>
          <a:lstStyle>
            <a:defPPr>
              <a:defRPr lang="en-US"/>
            </a:defPPr>
            <a:lvl1pPr marL="0" algn="ctr" defTabSz="1097280" rtl="0" eaLnBrk="1" latinLnBrk="0" hangingPunct="1">
              <a:defRPr sz="1200" kern="1200">
                <a:solidFill>
                  <a:schemeClr val="bg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5F86FEEB-32A7-4213-9209-25972FDA5B55}" type="slidenum">
              <a:rPr lang="en-US" smtClean="0"/>
              <a:pPr/>
              <a:t>29</a:t>
            </a:fld>
            <a:endParaRPr lang="en-US"/>
          </a:p>
        </p:txBody>
      </p:sp>
      <p:graphicFrame>
        <p:nvGraphicFramePr>
          <p:cNvPr id="8" name="Content Placeholder 7"/>
          <p:cNvGraphicFramePr>
            <a:graphicFrameLocks noGrp="1"/>
          </p:cNvGraphicFramePr>
          <p:nvPr>
            <p:ph idx="1"/>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8671018"/>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1ECA95-DE3F-495E-9763-A84729115562}"/>
              </a:ext>
            </a:extLst>
          </p:cNvPr>
          <p:cNvSpPr>
            <a:spLocks noGrp="1"/>
          </p:cNvSpPr>
          <p:nvPr>
            <p:ph type="title"/>
          </p:nvPr>
        </p:nvSpPr>
        <p:spPr>
          <a:xfrm>
            <a:off x="93529" y="336909"/>
            <a:ext cx="10397805" cy="1098825"/>
          </a:xfrm>
        </p:spPr>
        <p:txBody>
          <a:bodyPr/>
          <a:lstStyle/>
          <a:p>
            <a:r>
              <a:rPr lang="en-US"/>
              <a:t>Four Ways to Protect Your Dairy Cows</a:t>
            </a:r>
          </a:p>
        </p:txBody>
      </p:sp>
      <p:sp>
        <p:nvSpPr>
          <p:cNvPr id="5" name="Slide Number Placeholder 4">
            <a:extLst>
              <a:ext uri="{FF2B5EF4-FFF2-40B4-BE49-F238E27FC236}">
                <a16:creationId xmlns:a16="http://schemas.microsoft.com/office/drawing/2014/main" id="{243C56D2-A34D-4E53-BAB4-A74DD627B379}"/>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E0299793-231A-4D38-9707-998B3AB16CB7}"/>
              </a:ext>
            </a:extLst>
          </p:cNvPr>
          <p:cNvSpPr>
            <a:spLocks noGrp="1"/>
          </p:cNvSpPr>
          <p:nvPr>
            <p:ph type="dt" sz="half" idx="11"/>
          </p:nvPr>
        </p:nvSpPr>
        <p:spPr/>
        <p:txBody>
          <a:bodyPr/>
          <a:lstStyle/>
          <a:p>
            <a:fld id="{D7510EF0-701B-4EFE-99C5-B6DC5F9722AE}" type="datetime1">
              <a:rPr lang="en-US" smtClean="0"/>
              <a:t>7/7/2022</a:t>
            </a:fld>
            <a:endParaRPr lang="en-US"/>
          </a:p>
        </p:txBody>
      </p:sp>
      <p:pic>
        <p:nvPicPr>
          <p:cNvPr id="10" name="Picture 9">
            <a:extLst>
              <a:ext uri="{FF2B5EF4-FFF2-40B4-BE49-F238E27FC236}">
                <a16:creationId xmlns:a16="http://schemas.microsoft.com/office/drawing/2014/main" id="{206CFD31-C036-4766-BF60-9E3DA393874B}"/>
              </a:ext>
            </a:extLst>
          </p:cNvPr>
          <p:cNvPicPr>
            <a:picLocks noChangeAspect="1"/>
          </p:cNvPicPr>
          <p:nvPr/>
        </p:nvPicPr>
        <p:blipFill>
          <a:blip r:embed="rId2"/>
          <a:stretch>
            <a:fillRect/>
          </a:stretch>
        </p:blipFill>
        <p:spPr>
          <a:xfrm>
            <a:off x="0" y="1611237"/>
            <a:ext cx="14630400" cy="5669280"/>
          </a:xfrm>
          <a:prstGeom prst="rect">
            <a:avLst/>
          </a:prstGeom>
        </p:spPr>
      </p:pic>
    </p:spTree>
    <p:extLst>
      <p:ext uri="{BB962C8B-B14F-4D97-AF65-F5344CB8AC3E}">
        <p14:creationId xmlns:p14="http://schemas.microsoft.com/office/powerpoint/2010/main" val="558116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BE3E-5466-4AFC-BEAF-B0E86C0F51E4}"/>
              </a:ext>
            </a:extLst>
          </p:cNvPr>
          <p:cNvSpPr>
            <a:spLocks noGrp="1"/>
          </p:cNvSpPr>
          <p:nvPr>
            <p:ph type="title"/>
          </p:nvPr>
        </p:nvSpPr>
        <p:spPr>
          <a:xfrm>
            <a:off x="632787" y="336909"/>
            <a:ext cx="10397805" cy="1098825"/>
          </a:xfrm>
        </p:spPr>
        <p:txBody>
          <a:bodyPr/>
          <a:lstStyle/>
          <a:p>
            <a:r>
              <a:rPr lang="en-US"/>
              <a:t>Milk Production</a:t>
            </a:r>
          </a:p>
        </p:txBody>
      </p:sp>
      <p:sp>
        <p:nvSpPr>
          <p:cNvPr id="5" name="Slide Number Placeholder 4">
            <a:extLst>
              <a:ext uri="{FF2B5EF4-FFF2-40B4-BE49-F238E27FC236}">
                <a16:creationId xmlns:a16="http://schemas.microsoft.com/office/drawing/2014/main" id="{36BFC8DF-0241-4481-A02D-0C56B5C256A2}"/>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D60F3080-A5F3-45AC-871F-54D0BC407123}"/>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8" name="Text Placeholder 2">
            <a:extLst>
              <a:ext uri="{FF2B5EF4-FFF2-40B4-BE49-F238E27FC236}">
                <a16:creationId xmlns:a16="http://schemas.microsoft.com/office/drawing/2014/main" id="{34BEEE59-7638-4B9B-9C12-73A99B48EB03}"/>
              </a:ext>
            </a:extLst>
          </p:cNvPr>
          <p:cNvSpPr>
            <a:spLocks noGrp="1"/>
          </p:cNvSpPr>
          <p:nvPr>
            <p:ph type="body" sz="quarter" idx="4294967295"/>
          </p:nvPr>
        </p:nvSpPr>
        <p:spPr>
          <a:xfrm>
            <a:off x="632788" y="970839"/>
            <a:ext cx="10397804" cy="749035"/>
          </a:xfrm>
        </p:spPr>
        <p:txBody>
          <a:bodyPr/>
          <a:lstStyle/>
          <a:p>
            <a:r>
              <a:rPr lang="en-US"/>
              <a:t>Dairy #1</a:t>
            </a:r>
          </a:p>
        </p:txBody>
      </p:sp>
      <p:graphicFrame>
        <p:nvGraphicFramePr>
          <p:cNvPr id="12" name="Content Placeholder 11">
            <a:extLst>
              <a:ext uri="{FF2B5EF4-FFF2-40B4-BE49-F238E27FC236}">
                <a16:creationId xmlns:a16="http://schemas.microsoft.com/office/drawing/2014/main" id="{D49528C5-D028-45C9-B3A9-EB5AEC076ED7}"/>
              </a:ext>
            </a:extLst>
          </p:cNvPr>
          <p:cNvGraphicFramePr>
            <a:graphicFrameLocks noGrp="1"/>
          </p:cNvGraphicFramePr>
          <p:nvPr>
            <p:ph idx="1"/>
            <p:extLst>
              <p:ext uri="{D42A27DB-BD31-4B8C-83A1-F6EECF244321}">
                <p14:modId xmlns:p14="http://schemas.microsoft.com/office/powerpoint/2010/main" val="405060840"/>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2389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2787" y="336909"/>
            <a:ext cx="10397805" cy="1098825"/>
          </a:xfrm>
        </p:spPr>
        <p:txBody>
          <a:bodyPr/>
          <a:lstStyle/>
          <a:p>
            <a:r>
              <a:rPr lang="en-US"/>
              <a:t>Week Milk all Lactating Cows</a:t>
            </a:r>
          </a:p>
        </p:txBody>
      </p:sp>
      <p:sp>
        <p:nvSpPr>
          <p:cNvPr id="5" name="Date Placeholder 4"/>
          <p:cNvSpPr>
            <a:spLocks noGrp="1"/>
          </p:cNvSpPr>
          <p:nvPr>
            <p:ph type="dt" sz="half" idx="14"/>
          </p:nvPr>
        </p:nvSpPr>
        <p:spPr>
          <a:xfrm>
            <a:off x="1063625" y="7560860"/>
            <a:ext cx="1165225" cy="668740"/>
          </a:xfrm>
          <a:prstGeom prst="rect">
            <a:avLst/>
          </a:prstGeom>
        </p:spPr>
        <p:txBody>
          <a:bodyPr anchor="ctr"/>
          <a:lstStyle>
            <a:defPPr>
              <a:defRPr lang="en-US"/>
            </a:defPPr>
            <a:lvl1pPr marL="0" algn="ctr" defTabSz="1097280" rtl="0" eaLnBrk="1" latinLnBrk="0" hangingPunct="1">
              <a:defRPr sz="1200" kern="1200">
                <a:solidFill>
                  <a:schemeClr val="bg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a:t>1/23/2020</a:t>
            </a:r>
          </a:p>
        </p:txBody>
      </p:sp>
      <p:sp>
        <p:nvSpPr>
          <p:cNvPr id="7" name="Slide Number Placeholder 6"/>
          <p:cNvSpPr>
            <a:spLocks noGrp="1"/>
          </p:cNvSpPr>
          <p:nvPr>
            <p:ph type="sldNum" sz="quarter" idx="16"/>
          </p:nvPr>
        </p:nvSpPr>
        <p:spPr>
          <a:xfrm>
            <a:off x="-36395" y="7560860"/>
            <a:ext cx="831850" cy="668740"/>
          </a:xfrm>
          <a:prstGeom prst="rect">
            <a:avLst/>
          </a:prstGeom>
        </p:spPr>
        <p:txBody>
          <a:bodyPr anchor="ctr"/>
          <a:lstStyle>
            <a:defPPr>
              <a:defRPr lang="en-US"/>
            </a:defPPr>
            <a:lvl1pPr marL="0" algn="ctr" defTabSz="1097280" rtl="0" eaLnBrk="1" latinLnBrk="0" hangingPunct="1">
              <a:defRPr sz="1200" kern="1200">
                <a:solidFill>
                  <a:schemeClr val="bg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5F86FEEB-32A7-4213-9209-25972FDA5B55}" type="slidenum">
              <a:rPr lang="en-US" smtClean="0"/>
              <a:pPr/>
              <a:t>31</a:t>
            </a:fld>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774083586"/>
              </p:ext>
            </p:extLst>
          </p:nvPr>
        </p:nvGraphicFramePr>
        <p:xfrm>
          <a:off x="632787" y="1705155"/>
          <a:ext cx="12619037" cy="5221288"/>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 Placeholder 2">
            <a:extLst>
              <a:ext uri="{FF2B5EF4-FFF2-40B4-BE49-F238E27FC236}">
                <a16:creationId xmlns:a16="http://schemas.microsoft.com/office/drawing/2014/main" id="{56431DBA-09FA-4D08-AD2C-661BDAAA9CEE}"/>
              </a:ext>
            </a:extLst>
          </p:cNvPr>
          <p:cNvSpPr>
            <a:spLocks noGrp="1"/>
          </p:cNvSpPr>
          <p:nvPr>
            <p:ph type="body" sz="quarter" idx="4294967295"/>
          </p:nvPr>
        </p:nvSpPr>
        <p:spPr>
          <a:xfrm>
            <a:off x="632788" y="970839"/>
            <a:ext cx="10397804" cy="749035"/>
          </a:xfrm>
        </p:spPr>
        <p:txBody>
          <a:bodyPr/>
          <a:lstStyle/>
          <a:p>
            <a:r>
              <a:rPr lang="en-US"/>
              <a:t>Dairy #1</a:t>
            </a:r>
          </a:p>
        </p:txBody>
      </p:sp>
    </p:spTree>
    <p:extLst>
      <p:ext uri="{BB962C8B-B14F-4D97-AF65-F5344CB8AC3E}">
        <p14:creationId xmlns:p14="http://schemas.microsoft.com/office/powerpoint/2010/main" val="1743234500"/>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8388-8700-46D1-AA8B-746BF11F8D79}"/>
              </a:ext>
            </a:extLst>
          </p:cNvPr>
          <p:cNvSpPr>
            <a:spLocks noGrp="1"/>
          </p:cNvSpPr>
          <p:nvPr>
            <p:ph type="title"/>
          </p:nvPr>
        </p:nvSpPr>
        <p:spPr>
          <a:xfrm>
            <a:off x="632787" y="336909"/>
            <a:ext cx="10397805" cy="1098825"/>
          </a:xfrm>
        </p:spPr>
        <p:txBody>
          <a:bodyPr/>
          <a:lstStyle/>
          <a:p>
            <a:r>
              <a:rPr kumimoji="0" lang="en-US" sz="4000" b="1" i="0" u="none" strike="noStrike" kern="1200" cap="none" spc="0" normalizeH="0" baseline="0" noProof="0">
                <a:ln>
                  <a:noFill/>
                </a:ln>
                <a:solidFill>
                  <a:srgbClr val="000000"/>
                </a:solidFill>
                <a:effectLst/>
                <a:uLnTx/>
                <a:uFillTx/>
                <a:latin typeface="Arial" panose="020B0604020202020204"/>
                <a:ea typeface="+mj-ea"/>
                <a:cs typeface="+mj-cs"/>
              </a:rPr>
              <a:t>Late Term Aborts &gt;180 DCC</a:t>
            </a:r>
            <a:endParaRPr lang="en-US"/>
          </a:p>
        </p:txBody>
      </p:sp>
      <p:sp>
        <p:nvSpPr>
          <p:cNvPr id="3" name="Text Placeholder 2">
            <a:extLst>
              <a:ext uri="{FF2B5EF4-FFF2-40B4-BE49-F238E27FC236}">
                <a16:creationId xmlns:a16="http://schemas.microsoft.com/office/drawing/2014/main" id="{DD99FC43-3EFB-46DC-8AFF-EF27F99B0442}"/>
              </a:ext>
            </a:extLst>
          </p:cNvPr>
          <p:cNvSpPr>
            <a:spLocks noGrp="1"/>
          </p:cNvSpPr>
          <p:nvPr>
            <p:ph type="body" sz="quarter" idx="4294967295"/>
          </p:nvPr>
        </p:nvSpPr>
        <p:spPr>
          <a:xfrm>
            <a:off x="632788" y="970839"/>
            <a:ext cx="10397804" cy="749035"/>
          </a:xfrm>
        </p:spPr>
        <p:txBody>
          <a:bodyPr/>
          <a:lstStyle/>
          <a:p>
            <a:r>
              <a:rPr lang="en-US"/>
              <a:t>Dairy #1</a:t>
            </a:r>
          </a:p>
          <a:p>
            <a:endParaRPr lang="en-US"/>
          </a:p>
        </p:txBody>
      </p:sp>
      <p:sp>
        <p:nvSpPr>
          <p:cNvPr id="5" name="Slide Number Placeholder 4">
            <a:extLst>
              <a:ext uri="{FF2B5EF4-FFF2-40B4-BE49-F238E27FC236}">
                <a16:creationId xmlns:a16="http://schemas.microsoft.com/office/drawing/2014/main" id="{468BF5CD-F858-44CE-A95D-F707CE41AB1A}"/>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5C483B9C-7D21-4976-95CE-B9459FCC3E91}"/>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7" name="Footer Placeholder 6">
            <a:extLst>
              <a:ext uri="{FF2B5EF4-FFF2-40B4-BE49-F238E27FC236}">
                <a16:creationId xmlns:a16="http://schemas.microsoft.com/office/drawing/2014/main" id="{2EFE15D6-C2AF-4F63-8603-BB96B636F1CE}"/>
              </a:ext>
            </a:extLst>
          </p:cNvPr>
          <p:cNvSpPr>
            <a:spLocks noGrp="1"/>
          </p:cNvSpPr>
          <p:nvPr>
            <p:ph type="ftr" sz="quarter" idx="12"/>
          </p:nvPr>
        </p:nvSpPr>
        <p:spPr/>
        <p:txBody>
          <a:bodyPr/>
          <a:lstStyle/>
          <a:p>
            <a:r>
              <a:rPr lang="en-US"/>
              <a:t>TITLE: to insert or change, go to Insert tab, select “Header &amp; Footer” </a:t>
            </a:r>
          </a:p>
        </p:txBody>
      </p:sp>
      <p:graphicFrame>
        <p:nvGraphicFramePr>
          <p:cNvPr id="8" name="Content Placeholder 7">
            <a:extLst>
              <a:ext uri="{FF2B5EF4-FFF2-40B4-BE49-F238E27FC236}">
                <a16:creationId xmlns:a16="http://schemas.microsoft.com/office/drawing/2014/main" id="{A6C53DE6-1467-4A90-9656-40C9A1CBF6CF}"/>
              </a:ext>
            </a:extLst>
          </p:cNvPr>
          <p:cNvGraphicFramePr>
            <a:graphicFrameLocks noGrp="1"/>
          </p:cNvGraphicFramePr>
          <p:nvPr>
            <p:ph idx="1"/>
            <p:extLst>
              <p:ext uri="{D42A27DB-BD31-4B8C-83A1-F6EECF244321}">
                <p14:modId xmlns:p14="http://schemas.microsoft.com/office/powerpoint/2010/main" val="3711308169"/>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4438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C7A5D1C-4612-40B1-A513-59D1D5ECFCCE}"/>
              </a:ext>
            </a:extLst>
          </p:cNvPr>
          <p:cNvSpPr>
            <a:spLocks noGrp="1"/>
          </p:cNvSpPr>
          <p:nvPr>
            <p:ph idx="1"/>
          </p:nvPr>
        </p:nvSpPr>
        <p:spPr>
          <a:xfrm>
            <a:off x="643302" y="1981591"/>
            <a:ext cx="12618720" cy="3879382"/>
          </a:xfrm>
        </p:spPr>
        <p:txBody>
          <a:bodyPr>
            <a:normAutofit fontScale="92500" lnSpcReduction="10000"/>
          </a:bodyPr>
          <a:lstStyle/>
          <a:p>
            <a:pPr algn="ctr"/>
            <a:endParaRPr lang="en-US" sz="2800"/>
          </a:p>
          <a:p>
            <a:pPr algn="ctr"/>
            <a:endParaRPr lang="en-US" sz="2800"/>
          </a:p>
          <a:p>
            <a:pPr algn="ctr"/>
            <a:endParaRPr lang="en-US" sz="2800"/>
          </a:p>
          <a:p>
            <a:pPr algn="ctr"/>
            <a:endParaRPr lang="en-US" sz="2800"/>
          </a:p>
          <a:p>
            <a:pPr marL="0" indent="0" algn="ctr">
              <a:buNone/>
            </a:pPr>
            <a:r>
              <a:rPr lang="en-US" sz="8000"/>
              <a:t>Dairy #2</a:t>
            </a:r>
          </a:p>
          <a:p>
            <a:pPr marL="0" indent="0" algn="ctr">
              <a:buNone/>
            </a:pPr>
            <a:r>
              <a:rPr lang="en-US"/>
              <a:t>~2,500 cows</a:t>
            </a:r>
          </a:p>
          <a:p>
            <a:pPr marL="0" indent="0" algn="ctr">
              <a:buNone/>
            </a:pPr>
            <a:r>
              <a:rPr lang="en-US"/>
              <a:t>North Valley</a:t>
            </a:r>
          </a:p>
        </p:txBody>
      </p:sp>
      <p:sp>
        <p:nvSpPr>
          <p:cNvPr id="5" name="Slide Number Placeholder 4">
            <a:extLst>
              <a:ext uri="{FF2B5EF4-FFF2-40B4-BE49-F238E27FC236}">
                <a16:creationId xmlns:a16="http://schemas.microsoft.com/office/drawing/2014/main" id="{623B78AF-628E-45E6-A00A-FE00C2A160C7}"/>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798B869-0066-430A-BD24-E6B7E59FF0A3}"/>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7" name="Rectangle 6">
            <a:extLst>
              <a:ext uri="{FF2B5EF4-FFF2-40B4-BE49-F238E27FC236}">
                <a16:creationId xmlns:a16="http://schemas.microsoft.com/office/drawing/2014/main" id="{767F19A0-E9D0-4CF4-9959-D25EFFC04EE8}"/>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590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721-2E71-4CF0-89AA-4E9B4AFD424D}"/>
              </a:ext>
            </a:extLst>
          </p:cNvPr>
          <p:cNvSpPr>
            <a:spLocks noGrp="1"/>
          </p:cNvSpPr>
          <p:nvPr>
            <p:ph type="title"/>
          </p:nvPr>
        </p:nvSpPr>
        <p:spPr>
          <a:xfrm>
            <a:off x="632787" y="336909"/>
            <a:ext cx="10397805" cy="1098825"/>
          </a:xfrm>
        </p:spPr>
        <p:txBody>
          <a:bodyPr/>
          <a:lstStyle/>
          <a:p>
            <a:r>
              <a:rPr lang="en-US"/>
              <a:t>Overall Health Events</a:t>
            </a:r>
          </a:p>
        </p:txBody>
      </p:sp>
      <p:sp>
        <p:nvSpPr>
          <p:cNvPr id="7" name="Text Placeholder 2">
            <a:extLst>
              <a:ext uri="{FF2B5EF4-FFF2-40B4-BE49-F238E27FC236}">
                <a16:creationId xmlns:a16="http://schemas.microsoft.com/office/drawing/2014/main" id="{17969CCF-4A99-48A1-BDE1-4F3F10DE42BE}"/>
              </a:ext>
            </a:extLst>
          </p:cNvPr>
          <p:cNvSpPr>
            <a:spLocks noGrp="1"/>
          </p:cNvSpPr>
          <p:nvPr>
            <p:ph type="body" sz="quarter" idx="4294967295"/>
          </p:nvPr>
        </p:nvSpPr>
        <p:spPr>
          <a:xfrm>
            <a:off x="632788" y="970839"/>
            <a:ext cx="10397804" cy="749035"/>
          </a:xfrm>
        </p:spPr>
        <p:txBody>
          <a:bodyPr/>
          <a:lstStyle/>
          <a:p>
            <a:r>
              <a:rPr lang="en-US"/>
              <a:t>Dairy #2</a:t>
            </a:r>
          </a:p>
        </p:txBody>
      </p:sp>
      <p:graphicFrame>
        <p:nvGraphicFramePr>
          <p:cNvPr id="8" name="Content Placeholder 7">
            <a:extLst>
              <a:ext uri="{FF2B5EF4-FFF2-40B4-BE49-F238E27FC236}">
                <a16:creationId xmlns:a16="http://schemas.microsoft.com/office/drawing/2014/main" id="{FC744D67-B818-4E58-B1C6-11ADC8DEBCFA}"/>
              </a:ext>
            </a:extLst>
          </p:cNvPr>
          <p:cNvGraphicFramePr>
            <a:graphicFrameLocks noGrp="1"/>
          </p:cNvGraphicFramePr>
          <p:nvPr>
            <p:ph idx="1"/>
            <p:extLst>
              <p:ext uri="{D42A27DB-BD31-4B8C-83A1-F6EECF244321}">
                <p14:modId xmlns:p14="http://schemas.microsoft.com/office/powerpoint/2010/main" val="3165795341"/>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5ABBC049-F31E-4D76-9BF3-9DF6459DB556}"/>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D26AB9D5-113A-4EDB-AF8B-86F0F88C055A}"/>
              </a:ext>
            </a:extLst>
          </p:cNvPr>
          <p:cNvSpPr>
            <a:spLocks noGrp="1"/>
          </p:cNvSpPr>
          <p:nvPr>
            <p:ph type="dt" sz="half" idx="11"/>
          </p:nvPr>
        </p:nvSpPr>
        <p:spPr/>
        <p:txBody>
          <a:bodyPr/>
          <a:lstStyle/>
          <a:p>
            <a:fld id="{D7510EF0-701B-4EFE-99C5-B6DC5F9722AE}" type="datetime1">
              <a:rPr lang="en-US" smtClean="0"/>
              <a:t>7/7/2022</a:t>
            </a:fld>
            <a:endParaRPr lang="en-US"/>
          </a:p>
        </p:txBody>
      </p:sp>
    </p:spTree>
    <p:extLst>
      <p:ext uri="{BB962C8B-B14F-4D97-AF65-F5344CB8AC3E}">
        <p14:creationId xmlns:p14="http://schemas.microsoft.com/office/powerpoint/2010/main" val="2608733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0350-046A-4FFD-9208-BF8FAAF0B8A5}"/>
              </a:ext>
            </a:extLst>
          </p:cNvPr>
          <p:cNvSpPr>
            <a:spLocks noGrp="1"/>
          </p:cNvSpPr>
          <p:nvPr>
            <p:ph type="title"/>
          </p:nvPr>
        </p:nvSpPr>
        <p:spPr>
          <a:xfrm>
            <a:off x="632787" y="336909"/>
            <a:ext cx="10397805" cy="1098825"/>
          </a:xfrm>
        </p:spPr>
        <p:txBody>
          <a:bodyPr/>
          <a:lstStyle/>
          <a:p>
            <a:r>
              <a:rPr lang="en-US"/>
              <a:t>Milk Production year over year</a:t>
            </a:r>
          </a:p>
        </p:txBody>
      </p:sp>
      <p:sp>
        <p:nvSpPr>
          <p:cNvPr id="5" name="Slide Number Placeholder 4">
            <a:extLst>
              <a:ext uri="{FF2B5EF4-FFF2-40B4-BE49-F238E27FC236}">
                <a16:creationId xmlns:a16="http://schemas.microsoft.com/office/drawing/2014/main" id="{6799C24E-738E-49E8-84F0-67E4989B6176}"/>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48BFCA0A-C48C-4B5D-A37F-3FF93560645F}"/>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7" name="Text Placeholder 2">
            <a:extLst>
              <a:ext uri="{FF2B5EF4-FFF2-40B4-BE49-F238E27FC236}">
                <a16:creationId xmlns:a16="http://schemas.microsoft.com/office/drawing/2014/main" id="{53963641-2084-4330-90D0-DE251F2DE195}"/>
              </a:ext>
            </a:extLst>
          </p:cNvPr>
          <p:cNvSpPr>
            <a:spLocks noGrp="1"/>
          </p:cNvSpPr>
          <p:nvPr>
            <p:ph type="body" sz="quarter" idx="4294967295"/>
          </p:nvPr>
        </p:nvSpPr>
        <p:spPr>
          <a:xfrm>
            <a:off x="632788" y="970839"/>
            <a:ext cx="10397804" cy="749035"/>
          </a:xfrm>
        </p:spPr>
        <p:txBody>
          <a:bodyPr/>
          <a:lstStyle/>
          <a:p>
            <a:r>
              <a:rPr lang="en-US"/>
              <a:t>Dairy #2</a:t>
            </a:r>
          </a:p>
        </p:txBody>
      </p:sp>
      <p:graphicFrame>
        <p:nvGraphicFramePr>
          <p:cNvPr id="9" name="Chart 8">
            <a:extLst>
              <a:ext uri="{FF2B5EF4-FFF2-40B4-BE49-F238E27FC236}">
                <a16:creationId xmlns:a16="http://schemas.microsoft.com/office/drawing/2014/main" id="{ADBC767F-8AD0-403F-9414-95D70C59994A}"/>
              </a:ext>
            </a:extLst>
          </p:cNvPr>
          <p:cNvGraphicFramePr>
            <a:graphicFrameLocks/>
          </p:cNvGraphicFramePr>
          <p:nvPr>
            <p:extLst>
              <p:ext uri="{D42A27DB-BD31-4B8C-83A1-F6EECF244321}">
                <p14:modId xmlns:p14="http://schemas.microsoft.com/office/powerpoint/2010/main" val="1657026605"/>
              </p:ext>
            </p:extLst>
          </p:nvPr>
        </p:nvGraphicFramePr>
        <p:xfrm>
          <a:off x="325223" y="1995751"/>
          <a:ext cx="13934473" cy="54306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0034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0350-046A-4FFD-9208-BF8FAAF0B8A5}"/>
              </a:ext>
            </a:extLst>
          </p:cNvPr>
          <p:cNvSpPr>
            <a:spLocks noGrp="1"/>
          </p:cNvSpPr>
          <p:nvPr>
            <p:ph type="title"/>
          </p:nvPr>
        </p:nvSpPr>
        <p:spPr>
          <a:xfrm>
            <a:off x="632787" y="336909"/>
            <a:ext cx="10397805" cy="1098825"/>
          </a:xfrm>
        </p:spPr>
        <p:txBody>
          <a:bodyPr/>
          <a:lstStyle/>
          <a:p>
            <a:r>
              <a:rPr lang="en-US"/>
              <a:t>Start-up Milk Production</a:t>
            </a:r>
          </a:p>
        </p:txBody>
      </p:sp>
      <p:sp>
        <p:nvSpPr>
          <p:cNvPr id="5" name="Slide Number Placeholder 4">
            <a:extLst>
              <a:ext uri="{FF2B5EF4-FFF2-40B4-BE49-F238E27FC236}">
                <a16:creationId xmlns:a16="http://schemas.microsoft.com/office/drawing/2014/main" id="{6799C24E-738E-49E8-84F0-67E4989B6176}"/>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48BFCA0A-C48C-4B5D-A37F-3FF93560645F}"/>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ontent Placeholder 7">
            <a:extLst>
              <a:ext uri="{FF2B5EF4-FFF2-40B4-BE49-F238E27FC236}">
                <a16:creationId xmlns:a16="http://schemas.microsoft.com/office/drawing/2014/main" id="{14AED293-C4FD-4F98-A05B-51F48946BD7C}"/>
              </a:ext>
            </a:extLst>
          </p:cNvPr>
          <p:cNvGraphicFramePr>
            <a:graphicFrameLocks noGrp="1"/>
          </p:cNvGraphicFramePr>
          <p:nvPr>
            <p:ph idx="1"/>
            <p:extLst>
              <p:ext uri="{D42A27DB-BD31-4B8C-83A1-F6EECF244321}">
                <p14:modId xmlns:p14="http://schemas.microsoft.com/office/powerpoint/2010/main" val="2693102621"/>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2">
            <a:extLst>
              <a:ext uri="{FF2B5EF4-FFF2-40B4-BE49-F238E27FC236}">
                <a16:creationId xmlns:a16="http://schemas.microsoft.com/office/drawing/2014/main" id="{53963641-2084-4330-90D0-DE251F2DE195}"/>
              </a:ext>
            </a:extLst>
          </p:cNvPr>
          <p:cNvSpPr>
            <a:spLocks noGrp="1"/>
          </p:cNvSpPr>
          <p:nvPr>
            <p:ph type="body" sz="quarter" idx="4294967295"/>
          </p:nvPr>
        </p:nvSpPr>
        <p:spPr>
          <a:xfrm>
            <a:off x="632788" y="970839"/>
            <a:ext cx="10397804" cy="749035"/>
          </a:xfrm>
        </p:spPr>
        <p:txBody>
          <a:bodyPr/>
          <a:lstStyle/>
          <a:p>
            <a:r>
              <a:rPr lang="en-US"/>
              <a:t>Dairy #2</a:t>
            </a:r>
          </a:p>
        </p:txBody>
      </p:sp>
    </p:spTree>
    <p:extLst>
      <p:ext uri="{BB962C8B-B14F-4D97-AF65-F5344CB8AC3E}">
        <p14:creationId xmlns:p14="http://schemas.microsoft.com/office/powerpoint/2010/main" val="4099068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DD08-6959-4D5A-A4D8-AA4BB8D9D14D}"/>
              </a:ext>
            </a:extLst>
          </p:cNvPr>
          <p:cNvSpPr>
            <a:spLocks noGrp="1"/>
          </p:cNvSpPr>
          <p:nvPr>
            <p:ph type="title"/>
          </p:nvPr>
        </p:nvSpPr>
        <p:spPr>
          <a:xfrm>
            <a:off x="632787" y="336909"/>
            <a:ext cx="10397805" cy="1098825"/>
          </a:xfrm>
        </p:spPr>
        <p:txBody>
          <a:bodyPr/>
          <a:lstStyle/>
          <a:p>
            <a:r>
              <a:rPr lang="en-US"/>
              <a:t>SCC</a:t>
            </a:r>
          </a:p>
        </p:txBody>
      </p:sp>
      <p:sp>
        <p:nvSpPr>
          <p:cNvPr id="3" name="Text Placeholder 2">
            <a:extLst>
              <a:ext uri="{FF2B5EF4-FFF2-40B4-BE49-F238E27FC236}">
                <a16:creationId xmlns:a16="http://schemas.microsoft.com/office/drawing/2014/main" id="{FF54B6BC-C112-4BB1-B3BA-BB5BE35FABC8}"/>
              </a:ext>
            </a:extLst>
          </p:cNvPr>
          <p:cNvSpPr>
            <a:spLocks noGrp="1"/>
          </p:cNvSpPr>
          <p:nvPr>
            <p:ph type="body" sz="quarter" idx="4294967295"/>
          </p:nvPr>
        </p:nvSpPr>
        <p:spPr>
          <a:xfrm>
            <a:off x="632788" y="970839"/>
            <a:ext cx="10397804" cy="749035"/>
          </a:xfrm>
        </p:spPr>
        <p:txBody>
          <a:bodyPr/>
          <a:lstStyle/>
          <a:p>
            <a:r>
              <a:rPr lang="en-US"/>
              <a:t>Dairy #2</a:t>
            </a:r>
          </a:p>
          <a:p>
            <a:endParaRPr lang="en-US"/>
          </a:p>
        </p:txBody>
      </p:sp>
      <p:sp>
        <p:nvSpPr>
          <p:cNvPr id="5" name="Slide Number Placeholder 4">
            <a:extLst>
              <a:ext uri="{FF2B5EF4-FFF2-40B4-BE49-F238E27FC236}">
                <a16:creationId xmlns:a16="http://schemas.microsoft.com/office/drawing/2014/main" id="{87172ADE-3915-4A16-AD7C-3FE2E9F14100}"/>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B40C1760-B1A9-40E6-9951-C38DDB4BF8A0}"/>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7" name="Footer Placeholder 6">
            <a:extLst>
              <a:ext uri="{FF2B5EF4-FFF2-40B4-BE49-F238E27FC236}">
                <a16:creationId xmlns:a16="http://schemas.microsoft.com/office/drawing/2014/main" id="{D2D5155F-AF58-4348-A5AD-DE381E0BFB61}"/>
              </a:ext>
            </a:extLst>
          </p:cNvPr>
          <p:cNvSpPr>
            <a:spLocks noGrp="1"/>
          </p:cNvSpPr>
          <p:nvPr>
            <p:ph type="ftr" sz="quarter" idx="12"/>
          </p:nvPr>
        </p:nvSpPr>
        <p:spPr/>
        <p:txBody>
          <a:bodyPr/>
          <a:lstStyle/>
          <a:p>
            <a:r>
              <a:rPr lang="en-US"/>
              <a:t>TITLE: to insert or change, go to Insert tab, select “Header &amp; Footer” </a:t>
            </a:r>
          </a:p>
        </p:txBody>
      </p:sp>
      <p:graphicFrame>
        <p:nvGraphicFramePr>
          <p:cNvPr id="9" name="Content Placeholder 8">
            <a:extLst>
              <a:ext uri="{FF2B5EF4-FFF2-40B4-BE49-F238E27FC236}">
                <a16:creationId xmlns:a16="http://schemas.microsoft.com/office/drawing/2014/main" id="{E6D72855-A678-4302-838F-E582BC0C2BE1}"/>
              </a:ext>
            </a:extLst>
          </p:cNvPr>
          <p:cNvGraphicFramePr>
            <a:graphicFrameLocks noGrp="1"/>
          </p:cNvGraphicFramePr>
          <p:nvPr>
            <p:ph idx="1"/>
            <p:extLst>
              <p:ext uri="{D42A27DB-BD31-4B8C-83A1-F6EECF244321}">
                <p14:modId xmlns:p14="http://schemas.microsoft.com/office/powerpoint/2010/main" val="3685876056"/>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5067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129E-0FC6-44D4-9126-129E22442470}"/>
              </a:ext>
            </a:extLst>
          </p:cNvPr>
          <p:cNvSpPr>
            <a:spLocks noGrp="1"/>
          </p:cNvSpPr>
          <p:nvPr>
            <p:ph type="title"/>
          </p:nvPr>
        </p:nvSpPr>
        <p:spPr>
          <a:xfrm>
            <a:off x="632787" y="336909"/>
            <a:ext cx="10397805" cy="1098825"/>
          </a:xfrm>
        </p:spPr>
        <p:txBody>
          <a:bodyPr/>
          <a:lstStyle/>
          <a:p>
            <a:r>
              <a:rPr lang="en-US"/>
              <a:t>Repro</a:t>
            </a:r>
          </a:p>
        </p:txBody>
      </p:sp>
      <p:sp>
        <p:nvSpPr>
          <p:cNvPr id="7" name="Text Placeholder 2">
            <a:extLst>
              <a:ext uri="{FF2B5EF4-FFF2-40B4-BE49-F238E27FC236}">
                <a16:creationId xmlns:a16="http://schemas.microsoft.com/office/drawing/2014/main" id="{06A07BF3-7183-4271-8D82-CE095BCA4AF0}"/>
              </a:ext>
            </a:extLst>
          </p:cNvPr>
          <p:cNvSpPr>
            <a:spLocks noGrp="1"/>
          </p:cNvSpPr>
          <p:nvPr>
            <p:ph type="body" sz="quarter" idx="4294967295"/>
          </p:nvPr>
        </p:nvSpPr>
        <p:spPr>
          <a:xfrm>
            <a:off x="632788" y="970839"/>
            <a:ext cx="10397804" cy="749035"/>
          </a:xfrm>
        </p:spPr>
        <p:txBody>
          <a:bodyPr/>
          <a:lstStyle/>
          <a:p>
            <a:r>
              <a:rPr lang="en-US"/>
              <a:t>Dairy #2</a:t>
            </a:r>
          </a:p>
        </p:txBody>
      </p:sp>
      <p:graphicFrame>
        <p:nvGraphicFramePr>
          <p:cNvPr id="8" name="Content Placeholder 7">
            <a:extLst>
              <a:ext uri="{FF2B5EF4-FFF2-40B4-BE49-F238E27FC236}">
                <a16:creationId xmlns:a16="http://schemas.microsoft.com/office/drawing/2014/main" id="{4492B032-7253-4C4A-90F6-8AB27ABE2467}"/>
              </a:ext>
            </a:extLst>
          </p:cNvPr>
          <p:cNvGraphicFramePr>
            <a:graphicFrameLocks noGrp="1"/>
          </p:cNvGraphicFramePr>
          <p:nvPr>
            <p:ph idx="1"/>
            <p:extLst>
              <p:ext uri="{D42A27DB-BD31-4B8C-83A1-F6EECF244321}">
                <p14:modId xmlns:p14="http://schemas.microsoft.com/office/powerpoint/2010/main" val="2034140964"/>
              </p:ext>
            </p:extLst>
          </p:nvPr>
        </p:nvGraphicFramePr>
        <p:xfrm>
          <a:off x="133416" y="1981198"/>
          <a:ext cx="3726856" cy="5548447"/>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79DF4FE2-18D8-4627-8484-684BBCE51D6F}"/>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6294EAC-2C57-4E24-8FC9-9708AA7F3E2C}"/>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9" name="Content Placeholder 7">
            <a:extLst>
              <a:ext uri="{FF2B5EF4-FFF2-40B4-BE49-F238E27FC236}">
                <a16:creationId xmlns:a16="http://schemas.microsoft.com/office/drawing/2014/main" id="{237086DA-F3F7-43D7-A458-28C55E5B405F}"/>
              </a:ext>
            </a:extLst>
          </p:cNvPr>
          <p:cNvGraphicFramePr>
            <a:graphicFrameLocks/>
          </p:cNvGraphicFramePr>
          <p:nvPr>
            <p:extLst>
              <p:ext uri="{D42A27DB-BD31-4B8C-83A1-F6EECF244321}">
                <p14:modId xmlns:p14="http://schemas.microsoft.com/office/powerpoint/2010/main" val="1393902853"/>
              </p:ext>
            </p:extLst>
          </p:nvPr>
        </p:nvGraphicFramePr>
        <p:xfrm>
          <a:off x="3893610" y="1981199"/>
          <a:ext cx="3726856" cy="5548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C28E791B-8653-4143-B3C4-DB33F09310FB}"/>
              </a:ext>
            </a:extLst>
          </p:cNvPr>
          <p:cNvGraphicFramePr>
            <a:graphicFrameLocks/>
          </p:cNvGraphicFramePr>
          <p:nvPr>
            <p:extLst>
              <p:ext uri="{D42A27DB-BD31-4B8C-83A1-F6EECF244321}">
                <p14:modId xmlns:p14="http://schemas.microsoft.com/office/powerpoint/2010/main" val="753754798"/>
              </p:ext>
            </p:extLst>
          </p:nvPr>
        </p:nvGraphicFramePr>
        <p:xfrm>
          <a:off x="7653804" y="1981197"/>
          <a:ext cx="3512721" cy="55484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9">
            <a:extLst>
              <a:ext uri="{FF2B5EF4-FFF2-40B4-BE49-F238E27FC236}">
                <a16:creationId xmlns:a16="http://schemas.microsoft.com/office/drawing/2014/main" id="{4B1200E0-A3DC-46B3-BF83-EF61A92B337F}"/>
              </a:ext>
            </a:extLst>
          </p:cNvPr>
          <p:cNvGraphicFramePr>
            <a:graphicFrameLocks/>
          </p:cNvGraphicFramePr>
          <p:nvPr>
            <p:extLst>
              <p:ext uri="{D42A27DB-BD31-4B8C-83A1-F6EECF244321}">
                <p14:modId xmlns:p14="http://schemas.microsoft.com/office/powerpoint/2010/main" val="2592906967"/>
              </p:ext>
            </p:extLst>
          </p:nvPr>
        </p:nvGraphicFramePr>
        <p:xfrm>
          <a:off x="11199863" y="1981197"/>
          <a:ext cx="3343449" cy="554844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56675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3A353D-E6CF-4196-A366-BA06FF68C91E}"/>
              </a:ext>
            </a:extLst>
          </p:cNvPr>
          <p:cNvSpPr>
            <a:spLocks noGrp="1"/>
          </p:cNvSpPr>
          <p:nvPr>
            <p:ph idx="1"/>
          </p:nvPr>
        </p:nvSpPr>
        <p:spPr>
          <a:xfrm>
            <a:off x="689601" y="1505385"/>
            <a:ext cx="12618720" cy="4161637"/>
          </a:xfrm>
        </p:spPr>
        <p:txBody>
          <a:bodyPr>
            <a:normAutofit fontScale="92500" lnSpcReduction="10000"/>
          </a:bodyPr>
          <a:lstStyle/>
          <a:p>
            <a:pPr algn="ctr"/>
            <a:endParaRPr lang="en-US" sz="6600"/>
          </a:p>
          <a:p>
            <a:pPr algn="ctr"/>
            <a:endParaRPr lang="en-US" sz="8000"/>
          </a:p>
          <a:p>
            <a:pPr marL="0" indent="0" algn="ctr">
              <a:buNone/>
            </a:pPr>
            <a:r>
              <a:rPr lang="en-US" sz="8000"/>
              <a:t>Dairy #3</a:t>
            </a:r>
          </a:p>
          <a:p>
            <a:pPr marL="0" indent="0" algn="ctr">
              <a:buNone/>
            </a:pPr>
            <a:r>
              <a:rPr lang="en-US"/>
              <a:t>About 1,000 cows</a:t>
            </a:r>
          </a:p>
          <a:p>
            <a:pPr marL="0" indent="0" algn="ctr">
              <a:buNone/>
            </a:pPr>
            <a:r>
              <a:rPr lang="en-US"/>
              <a:t>North Valley</a:t>
            </a:r>
          </a:p>
          <a:p>
            <a:pPr marL="0" indent="0" algn="ctr">
              <a:buNone/>
            </a:pPr>
            <a:endParaRPr lang="en-US"/>
          </a:p>
        </p:txBody>
      </p:sp>
      <p:sp>
        <p:nvSpPr>
          <p:cNvPr id="5" name="Slide Number Placeholder 4">
            <a:extLst>
              <a:ext uri="{FF2B5EF4-FFF2-40B4-BE49-F238E27FC236}">
                <a16:creationId xmlns:a16="http://schemas.microsoft.com/office/drawing/2014/main" id="{FC2DE491-8651-4883-9783-27FE262E5E2F}"/>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D9BEED5E-09B7-43A1-8761-BD7B2D88E713}"/>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7" name="Rectangle 6">
            <a:extLst>
              <a:ext uri="{FF2B5EF4-FFF2-40B4-BE49-F238E27FC236}">
                <a16:creationId xmlns:a16="http://schemas.microsoft.com/office/drawing/2014/main" id="{09FC0BDD-DFF1-4742-8FF4-6D04C3278527}"/>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81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Logo&#10;&#10;Description automatically generated">
            <a:extLst>
              <a:ext uri="{FF2B5EF4-FFF2-40B4-BE49-F238E27FC236}">
                <a16:creationId xmlns:a16="http://schemas.microsoft.com/office/drawing/2014/main" id="{71C20D75-3A1E-40E9-8A00-7FCE320D9E94}"/>
              </a:ext>
            </a:extLst>
          </p:cNvPr>
          <p:cNvPicPr>
            <a:picLocks noChangeAspect="1"/>
          </p:cNvPicPr>
          <p:nvPr/>
        </p:nvPicPr>
        <p:blipFill rotWithShape="1">
          <a:blip r:embed="rId2"/>
          <a:srcRect l="26707" r="24205"/>
          <a:stretch/>
        </p:blipFill>
        <p:spPr>
          <a:xfrm>
            <a:off x="672673" y="2875292"/>
            <a:ext cx="1837020" cy="2494841"/>
          </a:xfrm>
          <a:prstGeom prst="rect">
            <a:avLst/>
          </a:prstGeom>
        </p:spPr>
      </p:pic>
      <p:pic>
        <p:nvPicPr>
          <p:cNvPr id="63" name="Picture 62" descr="Icon&#10;&#10;Description automatically generated">
            <a:extLst>
              <a:ext uri="{FF2B5EF4-FFF2-40B4-BE49-F238E27FC236}">
                <a16:creationId xmlns:a16="http://schemas.microsoft.com/office/drawing/2014/main" id="{45245ECB-71CF-456C-B080-3BDF112F4252}"/>
              </a:ext>
            </a:extLst>
          </p:cNvPr>
          <p:cNvPicPr>
            <a:picLocks noChangeAspect="1"/>
          </p:cNvPicPr>
          <p:nvPr/>
        </p:nvPicPr>
        <p:blipFill rotWithShape="1">
          <a:blip r:embed="rId3"/>
          <a:srcRect t="11597" b="28106"/>
          <a:stretch/>
        </p:blipFill>
        <p:spPr>
          <a:xfrm>
            <a:off x="5881033" y="283306"/>
            <a:ext cx="2457406" cy="2222604"/>
          </a:xfrm>
          <a:prstGeom prst="rect">
            <a:avLst/>
          </a:prstGeom>
        </p:spPr>
      </p:pic>
      <p:sp>
        <p:nvSpPr>
          <p:cNvPr id="4" name="Title 3">
            <a:extLst>
              <a:ext uri="{FF2B5EF4-FFF2-40B4-BE49-F238E27FC236}">
                <a16:creationId xmlns:a16="http://schemas.microsoft.com/office/drawing/2014/main" id="{18A6D40B-8BE5-464B-9A96-1075E7DD725E}"/>
              </a:ext>
            </a:extLst>
          </p:cNvPr>
          <p:cNvSpPr>
            <a:spLocks noGrp="1"/>
          </p:cNvSpPr>
          <p:nvPr>
            <p:ph type="title"/>
          </p:nvPr>
        </p:nvSpPr>
        <p:spPr>
          <a:xfrm>
            <a:off x="632787" y="336909"/>
            <a:ext cx="10397805" cy="1098825"/>
          </a:xfrm>
        </p:spPr>
        <p:txBody>
          <a:bodyPr>
            <a:normAutofit fontScale="90000"/>
          </a:bodyPr>
          <a:lstStyle/>
          <a:p>
            <a:r>
              <a:rPr lang="en-US"/>
              <a:t>How OmniGen Delivers</a:t>
            </a:r>
            <a:br>
              <a:rPr lang="en-US"/>
            </a:br>
            <a:endParaRPr lang="en-US"/>
          </a:p>
        </p:txBody>
      </p:sp>
      <p:sp>
        <p:nvSpPr>
          <p:cNvPr id="5" name="Slide Number Placeholder 4"/>
          <p:cNvSpPr>
            <a:spLocks noGrp="1"/>
          </p:cNvSpPr>
          <p:nvPr>
            <p:ph type="sldNum" sz="quarter" idx="4"/>
          </p:nvPr>
        </p:nvSpPr>
        <p:spPr/>
        <p:txBody>
          <a:bodyPr/>
          <a:lstStyle/>
          <a:p>
            <a:pPr lvl="0"/>
            <a:fld id="{F17704BF-9233-CE40-B0F0-08B3D81CA704}" type="slidenum">
              <a:rPr lang="en-US" noProof="0" smtClean="0"/>
              <a:pPr lvl="0"/>
              <a:t>4</a:t>
            </a:fld>
            <a:endParaRPr lang="en-US" noProof="0"/>
          </a:p>
        </p:txBody>
      </p:sp>
      <p:sp>
        <p:nvSpPr>
          <p:cNvPr id="6" name="Date Placeholder 5"/>
          <p:cNvSpPr>
            <a:spLocks noGrp="1"/>
          </p:cNvSpPr>
          <p:nvPr>
            <p:ph type="dt" sz="half" idx="11"/>
          </p:nvPr>
        </p:nvSpPr>
        <p:spPr/>
        <p:txBody>
          <a:bodyPr/>
          <a:lstStyle/>
          <a:p>
            <a:fld id="{BC84BE39-992A-4842-852C-E71E82704A65}" type="datetime1">
              <a:rPr lang="en-US" smtClean="0"/>
              <a:t>7/7/2022</a:t>
            </a:fld>
            <a:endParaRPr lang="en-US"/>
          </a:p>
        </p:txBody>
      </p:sp>
      <p:sp>
        <p:nvSpPr>
          <p:cNvPr id="23" name="Title 1">
            <a:extLst>
              <a:ext uri="{FF2B5EF4-FFF2-40B4-BE49-F238E27FC236}">
                <a16:creationId xmlns:a16="http://schemas.microsoft.com/office/drawing/2014/main" id="{005F7DCC-9528-4DC7-9328-FD874E2F14D6}"/>
              </a:ext>
            </a:extLst>
          </p:cNvPr>
          <p:cNvSpPr txBox="1">
            <a:spLocks/>
          </p:cNvSpPr>
          <p:nvPr/>
        </p:nvSpPr>
        <p:spPr>
          <a:xfrm>
            <a:off x="374881" y="404389"/>
            <a:ext cx="10786177" cy="641464"/>
          </a:xfrm>
          <a:prstGeom prst="rect">
            <a:avLst/>
          </a:prstGeom>
        </p:spPr>
        <p:txBody>
          <a:bodyPr vert="horz" lIns="91440" tIns="45720" rIns="91440" bIns="45720" rtlCol="0" anchor="t">
            <a:normAutofit/>
          </a:bodyPr>
          <a:lstStyle>
            <a:lvl1pPr algn="l" defTabSz="1097280" rtl="0" eaLnBrk="1" latinLnBrk="0" hangingPunct="1">
              <a:lnSpc>
                <a:spcPct val="90000"/>
              </a:lnSpc>
              <a:spcBef>
                <a:spcPct val="0"/>
              </a:spcBef>
              <a:buNone/>
              <a:defRPr sz="4000" b="1" i="0" kern="1200" baseline="0">
                <a:solidFill>
                  <a:srgbClr val="000000"/>
                </a:solidFill>
                <a:latin typeface="arial" charset="0"/>
                <a:ea typeface="+mj-ea"/>
                <a:cs typeface="+mj-cs"/>
              </a:defRPr>
            </a:lvl1pPr>
          </a:lstStyle>
          <a:p>
            <a:endParaRPr lang="en-US" sz="3600"/>
          </a:p>
        </p:txBody>
      </p:sp>
      <p:pic>
        <p:nvPicPr>
          <p:cNvPr id="53" name="Picture 52" descr="Icon&#10;&#10;Description automatically generated">
            <a:extLst>
              <a:ext uri="{FF2B5EF4-FFF2-40B4-BE49-F238E27FC236}">
                <a16:creationId xmlns:a16="http://schemas.microsoft.com/office/drawing/2014/main" id="{35C5AC43-1263-4981-9820-20A0F069726C}"/>
              </a:ext>
            </a:extLst>
          </p:cNvPr>
          <p:cNvPicPr>
            <a:picLocks noChangeAspect="1"/>
          </p:cNvPicPr>
          <p:nvPr/>
        </p:nvPicPr>
        <p:blipFill>
          <a:blip r:embed="rId4"/>
          <a:stretch>
            <a:fillRect/>
          </a:stretch>
        </p:blipFill>
        <p:spPr>
          <a:xfrm>
            <a:off x="408224" y="2177628"/>
            <a:ext cx="1899124" cy="1266083"/>
          </a:xfrm>
          <a:prstGeom prst="rect">
            <a:avLst/>
          </a:prstGeom>
        </p:spPr>
      </p:pic>
      <p:pic>
        <p:nvPicPr>
          <p:cNvPr id="54" name="Picture 53" descr="Shape, icon&#10;&#10;Description automatically generated">
            <a:extLst>
              <a:ext uri="{FF2B5EF4-FFF2-40B4-BE49-F238E27FC236}">
                <a16:creationId xmlns:a16="http://schemas.microsoft.com/office/drawing/2014/main" id="{AE24B5BB-D6DD-4487-B83E-98FF97E13F2F}"/>
              </a:ext>
            </a:extLst>
          </p:cNvPr>
          <p:cNvPicPr>
            <a:picLocks noChangeAspect="1"/>
          </p:cNvPicPr>
          <p:nvPr/>
        </p:nvPicPr>
        <p:blipFill rotWithShape="1">
          <a:blip r:embed="rId5"/>
          <a:srcRect l="33890" r="22545"/>
          <a:stretch/>
        </p:blipFill>
        <p:spPr>
          <a:xfrm>
            <a:off x="6517712" y="2320883"/>
            <a:ext cx="1216144" cy="1861018"/>
          </a:xfrm>
          <a:prstGeom prst="rect">
            <a:avLst/>
          </a:prstGeom>
        </p:spPr>
      </p:pic>
      <p:pic>
        <p:nvPicPr>
          <p:cNvPr id="55" name="Picture 54" descr="Logo, icon&#10;&#10;Description automatically generated">
            <a:extLst>
              <a:ext uri="{FF2B5EF4-FFF2-40B4-BE49-F238E27FC236}">
                <a16:creationId xmlns:a16="http://schemas.microsoft.com/office/drawing/2014/main" id="{11B5BD2E-8500-4471-8A0F-35E67915C8AE}"/>
              </a:ext>
            </a:extLst>
          </p:cNvPr>
          <p:cNvPicPr>
            <a:picLocks noChangeAspect="1"/>
          </p:cNvPicPr>
          <p:nvPr/>
        </p:nvPicPr>
        <p:blipFill rotWithShape="1">
          <a:blip r:embed="rId6"/>
          <a:srcRect l="26326" r="25873"/>
          <a:stretch/>
        </p:blipFill>
        <p:spPr>
          <a:xfrm>
            <a:off x="11979382" y="2914544"/>
            <a:ext cx="1732523" cy="2416337"/>
          </a:xfrm>
          <a:prstGeom prst="rect">
            <a:avLst/>
          </a:prstGeom>
        </p:spPr>
      </p:pic>
      <p:pic>
        <p:nvPicPr>
          <p:cNvPr id="56" name="Picture 55" descr="A picture containing icon&#10;&#10;Description automatically generated">
            <a:extLst>
              <a:ext uri="{FF2B5EF4-FFF2-40B4-BE49-F238E27FC236}">
                <a16:creationId xmlns:a16="http://schemas.microsoft.com/office/drawing/2014/main" id="{60762776-8DF6-49A7-8AAD-01A7C474D148}"/>
              </a:ext>
            </a:extLst>
          </p:cNvPr>
          <p:cNvPicPr>
            <a:picLocks noChangeAspect="1"/>
          </p:cNvPicPr>
          <p:nvPr/>
        </p:nvPicPr>
        <p:blipFill>
          <a:blip r:embed="rId7"/>
          <a:stretch>
            <a:fillRect/>
          </a:stretch>
        </p:blipFill>
        <p:spPr>
          <a:xfrm rot="20244455">
            <a:off x="4225406" y="5570837"/>
            <a:ext cx="2190942" cy="1460628"/>
          </a:xfrm>
          <a:prstGeom prst="rect">
            <a:avLst/>
          </a:prstGeom>
        </p:spPr>
      </p:pic>
      <p:pic>
        <p:nvPicPr>
          <p:cNvPr id="57" name="Picture 56" descr="Text&#10;&#10;Description automatically generated">
            <a:extLst>
              <a:ext uri="{FF2B5EF4-FFF2-40B4-BE49-F238E27FC236}">
                <a16:creationId xmlns:a16="http://schemas.microsoft.com/office/drawing/2014/main" id="{08EAC082-6C89-4CF2-A342-601AC90C6AF5}"/>
              </a:ext>
            </a:extLst>
          </p:cNvPr>
          <p:cNvPicPr>
            <a:picLocks noChangeAspect="1"/>
          </p:cNvPicPr>
          <p:nvPr/>
        </p:nvPicPr>
        <p:blipFill rotWithShape="1">
          <a:blip r:embed="rId8"/>
          <a:srcRect t="9292" r="23931" b="63046"/>
          <a:stretch/>
        </p:blipFill>
        <p:spPr>
          <a:xfrm>
            <a:off x="8015320" y="5703501"/>
            <a:ext cx="5281860" cy="1280517"/>
          </a:xfrm>
          <a:prstGeom prst="rect">
            <a:avLst/>
          </a:prstGeom>
        </p:spPr>
      </p:pic>
      <p:pic>
        <p:nvPicPr>
          <p:cNvPr id="58" name="Picture 57" descr="Shape, arrow&#10;&#10;Description automatically generated">
            <a:extLst>
              <a:ext uri="{FF2B5EF4-FFF2-40B4-BE49-F238E27FC236}">
                <a16:creationId xmlns:a16="http://schemas.microsoft.com/office/drawing/2014/main" id="{80974A0D-03C7-411D-9752-06DE85CC0817}"/>
              </a:ext>
            </a:extLst>
          </p:cNvPr>
          <p:cNvPicPr>
            <a:picLocks noChangeAspect="1"/>
          </p:cNvPicPr>
          <p:nvPr/>
        </p:nvPicPr>
        <p:blipFill>
          <a:blip r:embed="rId9"/>
          <a:stretch>
            <a:fillRect/>
          </a:stretch>
        </p:blipFill>
        <p:spPr>
          <a:xfrm rot="19583979">
            <a:off x="11739588" y="5450883"/>
            <a:ext cx="2550804" cy="1700536"/>
          </a:xfrm>
          <a:prstGeom prst="rect">
            <a:avLst/>
          </a:prstGeom>
        </p:spPr>
      </p:pic>
      <p:pic>
        <p:nvPicPr>
          <p:cNvPr id="59" name="Picture 58" descr="Logo&#10;&#10;Description automatically generated">
            <a:extLst>
              <a:ext uri="{FF2B5EF4-FFF2-40B4-BE49-F238E27FC236}">
                <a16:creationId xmlns:a16="http://schemas.microsoft.com/office/drawing/2014/main" id="{31424C73-960B-48C6-8B49-743F1DD96AFB}"/>
              </a:ext>
            </a:extLst>
          </p:cNvPr>
          <p:cNvPicPr>
            <a:picLocks noChangeAspect="1"/>
          </p:cNvPicPr>
          <p:nvPr/>
        </p:nvPicPr>
        <p:blipFill>
          <a:blip r:embed="rId10"/>
          <a:stretch>
            <a:fillRect/>
          </a:stretch>
        </p:blipFill>
        <p:spPr>
          <a:xfrm>
            <a:off x="5120916" y="2906635"/>
            <a:ext cx="3977640" cy="2651760"/>
          </a:xfrm>
          <a:prstGeom prst="rect">
            <a:avLst/>
          </a:prstGeom>
        </p:spPr>
      </p:pic>
      <p:pic>
        <p:nvPicPr>
          <p:cNvPr id="61" name="Picture 60" descr="Icon&#10;&#10;Description automatically generated">
            <a:extLst>
              <a:ext uri="{FF2B5EF4-FFF2-40B4-BE49-F238E27FC236}">
                <a16:creationId xmlns:a16="http://schemas.microsoft.com/office/drawing/2014/main" id="{2F455194-B2C8-404A-985D-62C0D695A757}"/>
              </a:ext>
            </a:extLst>
          </p:cNvPr>
          <p:cNvPicPr>
            <a:picLocks noChangeAspect="1"/>
          </p:cNvPicPr>
          <p:nvPr/>
        </p:nvPicPr>
        <p:blipFill rotWithShape="1">
          <a:blip r:embed="rId11"/>
          <a:srcRect l="34369" t="41270" r="6258" b="13083"/>
          <a:stretch/>
        </p:blipFill>
        <p:spPr>
          <a:xfrm>
            <a:off x="9154246" y="3584970"/>
            <a:ext cx="2144080" cy="1098931"/>
          </a:xfrm>
          <a:prstGeom prst="rect">
            <a:avLst/>
          </a:prstGeom>
        </p:spPr>
      </p:pic>
      <p:pic>
        <p:nvPicPr>
          <p:cNvPr id="62" name="Picture 61" descr="Logo&#10;&#10;Description automatically generated">
            <a:extLst>
              <a:ext uri="{FF2B5EF4-FFF2-40B4-BE49-F238E27FC236}">
                <a16:creationId xmlns:a16="http://schemas.microsoft.com/office/drawing/2014/main" id="{724EF882-2BF8-4CD2-843E-2650827DF7DB}"/>
              </a:ext>
            </a:extLst>
          </p:cNvPr>
          <p:cNvPicPr>
            <a:picLocks noChangeAspect="1"/>
          </p:cNvPicPr>
          <p:nvPr/>
        </p:nvPicPr>
        <p:blipFill rotWithShape="1">
          <a:blip r:embed="rId12"/>
          <a:srcRect l="26033" r="27152"/>
          <a:stretch/>
        </p:blipFill>
        <p:spPr>
          <a:xfrm>
            <a:off x="6295292" y="5853613"/>
            <a:ext cx="1728272" cy="2461168"/>
          </a:xfrm>
          <a:prstGeom prst="rect">
            <a:avLst/>
          </a:prstGeom>
        </p:spPr>
      </p:pic>
      <p:pic>
        <p:nvPicPr>
          <p:cNvPr id="64" name="Picture 63" descr="Text&#10;&#10;Description automatically generated">
            <a:extLst>
              <a:ext uri="{FF2B5EF4-FFF2-40B4-BE49-F238E27FC236}">
                <a16:creationId xmlns:a16="http://schemas.microsoft.com/office/drawing/2014/main" id="{E7C2AFF2-B8F8-427D-9FDC-9F118D9CAD9D}"/>
              </a:ext>
            </a:extLst>
          </p:cNvPr>
          <p:cNvPicPr>
            <a:picLocks noChangeAspect="1"/>
          </p:cNvPicPr>
          <p:nvPr/>
        </p:nvPicPr>
        <p:blipFill rotWithShape="1">
          <a:blip r:embed="rId13"/>
          <a:srcRect t="14174" r="22699" b="64094"/>
          <a:stretch/>
        </p:blipFill>
        <p:spPr>
          <a:xfrm>
            <a:off x="-191397" y="1153397"/>
            <a:ext cx="6804248" cy="1275311"/>
          </a:xfrm>
          <a:prstGeom prst="rect">
            <a:avLst/>
          </a:prstGeom>
        </p:spPr>
      </p:pic>
      <p:pic>
        <p:nvPicPr>
          <p:cNvPr id="65" name="Picture 64" descr="Icon&#10;&#10;Description automatically generated with medium confidence">
            <a:extLst>
              <a:ext uri="{FF2B5EF4-FFF2-40B4-BE49-F238E27FC236}">
                <a16:creationId xmlns:a16="http://schemas.microsoft.com/office/drawing/2014/main" id="{24F76533-D1F9-4081-95B9-1BB617DF33AE}"/>
              </a:ext>
            </a:extLst>
          </p:cNvPr>
          <p:cNvPicPr>
            <a:picLocks noChangeAspect="1"/>
          </p:cNvPicPr>
          <p:nvPr/>
        </p:nvPicPr>
        <p:blipFill>
          <a:blip r:embed="rId14"/>
          <a:stretch>
            <a:fillRect/>
          </a:stretch>
        </p:blipFill>
        <p:spPr>
          <a:xfrm rot="741981">
            <a:off x="7714893" y="393813"/>
            <a:ext cx="2895461" cy="1930307"/>
          </a:xfrm>
          <a:prstGeom prst="rect">
            <a:avLst/>
          </a:prstGeom>
        </p:spPr>
      </p:pic>
      <p:pic>
        <p:nvPicPr>
          <p:cNvPr id="66" name="Picture 65" descr="Text&#10;&#10;Description automatically generated">
            <a:extLst>
              <a:ext uri="{FF2B5EF4-FFF2-40B4-BE49-F238E27FC236}">
                <a16:creationId xmlns:a16="http://schemas.microsoft.com/office/drawing/2014/main" id="{68BEF98C-B956-49AF-AA43-802335CF69C3}"/>
              </a:ext>
            </a:extLst>
          </p:cNvPr>
          <p:cNvPicPr>
            <a:picLocks noChangeAspect="1"/>
          </p:cNvPicPr>
          <p:nvPr/>
        </p:nvPicPr>
        <p:blipFill rotWithShape="1">
          <a:blip r:embed="rId15"/>
          <a:srcRect t="12445" r="38128" b="68662"/>
          <a:stretch/>
        </p:blipFill>
        <p:spPr>
          <a:xfrm>
            <a:off x="9292134" y="1522427"/>
            <a:ext cx="4933993" cy="1004430"/>
          </a:xfrm>
          <a:prstGeom prst="rect">
            <a:avLst/>
          </a:prstGeom>
        </p:spPr>
      </p:pic>
      <p:pic>
        <p:nvPicPr>
          <p:cNvPr id="67" name="Picture 66" descr="Text&#10;&#10;Description automatically generated">
            <a:extLst>
              <a:ext uri="{FF2B5EF4-FFF2-40B4-BE49-F238E27FC236}">
                <a16:creationId xmlns:a16="http://schemas.microsoft.com/office/drawing/2014/main" id="{9809FC75-F812-4F72-94E3-5009BC7610AE}"/>
              </a:ext>
            </a:extLst>
          </p:cNvPr>
          <p:cNvPicPr>
            <a:picLocks noChangeAspect="1"/>
          </p:cNvPicPr>
          <p:nvPr/>
        </p:nvPicPr>
        <p:blipFill rotWithShape="1">
          <a:blip r:embed="rId16"/>
          <a:srcRect t="13846" r="37138" b="70988"/>
          <a:stretch/>
        </p:blipFill>
        <p:spPr>
          <a:xfrm>
            <a:off x="200427" y="6173018"/>
            <a:ext cx="5375931" cy="864678"/>
          </a:xfrm>
          <a:prstGeom prst="rect">
            <a:avLst/>
          </a:prstGeom>
        </p:spPr>
      </p:pic>
      <p:pic>
        <p:nvPicPr>
          <p:cNvPr id="68" name="Picture 67" descr="Icon&#10;&#10;Description automatically generated">
            <a:extLst>
              <a:ext uri="{FF2B5EF4-FFF2-40B4-BE49-F238E27FC236}">
                <a16:creationId xmlns:a16="http://schemas.microsoft.com/office/drawing/2014/main" id="{527283C0-7C3D-4228-9722-22FE4E78D10D}"/>
              </a:ext>
            </a:extLst>
          </p:cNvPr>
          <p:cNvPicPr>
            <a:picLocks noChangeAspect="1"/>
          </p:cNvPicPr>
          <p:nvPr/>
        </p:nvPicPr>
        <p:blipFill rotWithShape="1">
          <a:blip r:embed="rId11"/>
          <a:srcRect l="36666" t="40200" r="3962" b="12846"/>
          <a:stretch/>
        </p:blipFill>
        <p:spPr>
          <a:xfrm rot="10800000">
            <a:off x="3041597" y="3557505"/>
            <a:ext cx="2144080" cy="1130414"/>
          </a:xfrm>
          <a:prstGeom prst="rect">
            <a:avLst/>
          </a:prstGeom>
        </p:spPr>
      </p:pic>
      <p:pic>
        <p:nvPicPr>
          <p:cNvPr id="70" name="Picture 69" descr="Shape, icon&#10;&#10;Description automatically generated">
            <a:extLst>
              <a:ext uri="{FF2B5EF4-FFF2-40B4-BE49-F238E27FC236}">
                <a16:creationId xmlns:a16="http://schemas.microsoft.com/office/drawing/2014/main" id="{28C5A0B8-404A-484A-9E41-E6DF96E9BB48}"/>
              </a:ext>
            </a:extLst>
          </p:cNvPr>
          <p:cNvPicPr>
            <a:picLocks noChangeAspect="1"/>
          </p:cNvPicPr>
          <p:nvPr/>
        </p:nvPicPr>
        <p:blipFill rotWithShape="1">
          <a:blip r:embed="rId5"/>
          <a:srcRect l="32159" r="26969"/>
          <a:stretch/>
        </p:blipFill>
        <p:spPr>
          <a:xfrm rot="10800000">
            <a:off x="6609589" y="4341744"/>
            <a:ext cx="1140970" cy="1861018"/>
          </a:xfrm>
          <a:prstGeom prst="rect">
            <a:avLst/>
          </a:prstGeom>
        </p:spPr>
      </p:pic>
      <p:sp>
        <p:nvSpPr>
          <p:cNvPr id="2" name="TextBox 1">
            <a:extLst>
              <a:ext uri="{FF2B5EF4-FFF2-40B4-BE49-F238E27FC236}">
                <a16:creationId xmlns:a16="http://schemas.microsoft.com/office/drawing/2014/main" id="{035840BD-FB27-423F-9E3D-1D859E10A450}"/>
              </a:ext>
            </a:extLst>
          </p:cNvPr>
          <p:cNvSpPr txBox="1"/>
          <p:nvPr/>
        </p:nvSpPr>
        <p:spPr>
          <a:xfrm>
            <a:off x="1846970" y="2285714"/>
            <a:ext cx="4057933" cy="461665"/>
          </a:xfrm>
          <a:prstGeom prst="rect">
            <a:avLst/>
          </a:prstGeom>
          <a:noFill/>
        </p:spPr>
        <p:txBody>
          <a:bodyPr wrap="square" rtlCol="0">
            <a:spAutoFit/>
          </a:bodyPr>
          <a:lstStyle/>
          <a:p>
            <a:r>
              <a:rPr lang="en-US" sz="1200" baseline="30000"/>
              <a:t>1</a:t>
            </a:r>
            <a:r>
              <a:rPr lang="en-US" sz="1200"/>
              <a:t>Nace et al., 2014; Rowson et al., 2011; Ryman et al., 2013</a:t>
            </a:r>
          </a:p>
        </p:txBody>
      </p:sp>
      <p:sp>
        <p:nvSpPr>
          <p:cNvPr id="24" name="TextBox 23">
            <a:extLst>
              <a:ext uri="{FF2B5EF4-FFF2-40B4-BE49-F238E27FC236}">
                <a16:creationId xmlns:a16="http://schemas.microsoft.com/office/drawing/2014/main" id="{7B67C6D3-ED56-46C3-9201-F2003AD06399}"/>
              </a:ext>
            </a:extLst>
          </p:cNvPr>
          <p:cNvSpPr txBox="1"/>
          <p:nvPr/>
        </p:nvSpPr>
        <p:spPr>
          <a:xfrm>
            <a:off x="1590619" y="6936320"/>
            <a:ext cx="4057933" cy="276999"/>
          </a:xfrm>
          <a:prstGeom prst="rect">
            <a:avLst/>
          </a:prstGeom>
          <a:noFill/>
        </p:spPr>
        <p:txBody>
          <a:bodyPr wrap="square" rtlCol="0">
            <a:spAutoFit/>
          </a:bodyPr>
          <a:lstStyle/>
          <a:p>
            <a:r>
              <a:rPr lang="en-US" sz="1200" baseline="30000"/>
              <a:t>2</a:t>
            </a:r>
            <a:r>
              <a:rPr lang="en-US" sz="1200"/>
              <a:t>McBride et al., 2020</a:t>
            </a:r>
          </a:p>
        </p:txBody>
      </p:sp>
      <p:sp>
        <p:nvSpPr>
          <p:cNvPr id="25" name="TextBox 24">
            <a:extLst>
              <a:ext uri="{FF2B5EF4-FFF2-40B4-BE49-F238E27FC236}">
                <a16:creationId xmlns:a16="http://schemas.microsoft.com/office/drawing/2014/main" id="{AA41300F-587B-4D68-8FE2-BD8EB511CF28}"/>
              </a:ext>
            </a:extLst>
          </p:cNvPr>
          <p:cNvSpPr txBox="1"/>
          <p:nvPr/>
        </p:nvSpPr>
        <p:spPr>
          <a:xfrm>
            <a:off x="9950415" y="2552831"/>
            <a:ext cx="4057933" cy="276999"/>
          </a:xfrm>
          <a:prstGeom prst="rect">
            <a:avLst/>
          </a:prstGeom>
          <a:noFill/>
        </p:spPr>
        <p:txBody>
          <a:bodyPr wrap="square" rtlCol="0">
            <a:spAutoFit/>
          </a:bodyPr>
          <a:lstStyle/>
          <a:p>
            <a:r>
              <a:rPr lang="en-US" sz="1200" baseline="30000"/>
              <a:t>3</a:t>
            </a:r>
            <a:r>
              <a:rPr lang="en-US" sz="1200"/>
              <a:t>Puntenney et al., 2003; Chapman, 2007</a:t>
            </a:r>
          </a:p>
        </p:txBody>
      </p:sp>
      <p:sp>
        <p:nvSpPr>
          <p:cNvPr id="26" name="TextBox 25">
            <a:extLst>
              <a:ext uri="{FF2B5EF4-FFF2-40B4-BE49-F238E27FC236}">
                <a16:creationId xmlns:a16="http://schemas.microsoft.com/office/drawing/2014/main" id="{4AEBD5F5-B911-4812-AACB-DDECC433A33E}"/>
              </a:ext>
            </a:extLst>
          </p:cNvPr>
          <p:cNvSpPr txBox="1"/>
          <p:nvPr/>
        </p:nvSpPr>
        <p:spPr>
          <a:xfrm>
            <a:off x="8508308" y="6911842"/>
            <a:ext cx="4057933" cy="276999"/>
          </a:xfrm>
          <a:prstGeom prst="rect">
            <a:avLst/>
          </a:prstGeom>
          <a:noFill/>
        </p:spPr>
        <p:txBody>
          <a:bodyPr wrap="square" rtlCol="0">
            <a:spAutoFit/>
          </a:bodyPr>
          <a:lstStyle/>
          <a:p>
            <a:r>
              <a:rPr lang="en-US" sz="1200" baseline="30000"/>
              <a:t>4</a:t>
            </a:r>
            <a:r>
              <a:rPr lang="en-US" sz="1200"/>
              <a:t>Casarotto et al., 2020; Ribeiro et al., 2016</a:t>
            </a:r>
          </a:p>
        </p:txBody>
      </p:sp>
    </p:spTree>
    <p:extLst>
      <p:ext uri="{BB962C8B-B14F-4D97-AF65-F5344CB8AC3E}">
        <p14:creationId xmlns:p14="http://schemas.microsoft.com/office/powerpoint/2010/main" val="2098734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0BC-3614-400E-95F6-6A6F335F27CA}"/>
              </a:ext>
            </a:extLst>
          </p:cNvPr>
          <p:cNvSpPr>
            <a:spLocks noGrp="1"/>
          </p:cNvSpPr>
          <p:nvPr>
            <p:ph type="title"/>
          </p:nvPr>
        </p:nvSpPr>
        <p:spPr>
          <a:xfrm>
            <a:off x="634834" y="336908"/>
            <a:ext cx="10397805" cy="1098825"/>
          </a:xfrm>
        </p:spPr>
        <p:txBody>
          <a:bodyPr/>
          <a:lstStyle/>
          <a:p>
            <a:r>
              <a:rPr lang="en-US"/>
              <a:t>Herd Health Events</a:t>
            </a:r>
          </a:p>
        </p:txBody>
      </p:sp>
      <p:sp>
        <p:nvSpPr>
          <p:cNvPr id="5" name="Slide Number Placeholder 4">
            <a:extLst>
              <a:ext uri="{FF2B5EF4-FFF2-40B4-BE49-F238E27FC236}">
                <a16:creationId xmlns:a16="http://schemas.microsoft.com/office/drawing/2014/main" id="{552FCE01-B227-41CA-B923-62B08CA31E7E}"/>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30598A50-7A48-497D-80E7-A038A5157D8C}"/>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11" name="Content Placeholder 10">
            <a:extLst>
              <a:ext uri="{FF2B5EF4-FFF2-40B4-BE49-F238E27FC236}">
                <a16:creationId xmlns:a16="http://schemas.microsoft.com/office/drawing/2014/main" id="{4FFC1F74-4A50-4B16-B888-4F0B24C8759B}"/>
              </a:ext>
            </a:extLst>
          </p:cNvPr>
          <p:cNvGraphicFramePr>
            <a:graphicFrameLocks noGrp="1"/>
          </p:cNvGraphicFramePr>
          <p:nvPr>
            <p:ph idx="1"/>
            <p:extLst>
              <p:ext uri="{D42A27DB-BD31-4B8C-83A1-F6EECF244321}">
                <p14:modId xmlns:p14="http://schemas.microsoft.com/office/powerpoint/2010/main" val="422473790"/>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2">
            <a:extLst>
              <a:ext uri="{FF2B5EF4-FFF2-40B4-BE49-F238E27FC236}">
                <a16:creationId xmlns:a16="http://schemas.microsoft.com/office/drawing/2014/main" id="{D1B0D0D2-F38B-45BF-B217-A283CE314AEA}"/>
              </a:ext>
            </a:extLst>
          </p:cNvPr>
          <p:cNvSpPr>
            <a:spLocks noGrp="1"/>
          </p:cNvSpPr>
          <p:nvPr>
            <p:ph type="body" sz="quarter" idx="4294967295"/>
          </p:nvPr>
        </p:nvSpPr>
        <p:spPr>
          <a:xfrm>
            <a:off x="632788" y="970839"/>
            <a:ext cx="10397804" cy="749035"/>
          </a:xfrm>
        </p:spPr>
        <p:txBody>
          <a:bodyPr/>
          <a:lstStyle/>
          <a:p>
            <a:r>
              <a:rPr lang="en-US"/>
              <a:t>Dairy #3</a:t>
            </a:r>
          </a:p>
        </p:txBody>
      </p:sp>
    </p:spTree>
    <p:extLst>
      <p:ext uri="{BB962C8B-B14F-4D97-AF65-F5344CB8AC3E}">
        <p14:creationId xmlns:p14="http://schemas.microsoft.com/office/powerpoint/2010/main" val="4289700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C87C-2A1D-42C2-87F1-9796F490E197}"/>
              </a:ext>
            </a:extLst>
          </p:cNvPr>
          <p:cNvSpPr>
            <a:spLocks noGrp="1"/>
          </p:cNvSpPr>
          <p:nvPr>
            <p:ph type="title"/>
          </p:nvPr>
        </p:nvSpPr>
        <p:spPr>
          <a:xfrm>
            <a:off x="634834" y="336908"/>
            <a:ext cx="10397805" cy="1098825"/>
          </a:xfrm>
        </p:spPr>
        <p:txBody>
          <a:bodyPr/>
          <a:lstStyle/>
          <a:p>
            <a:r>
              <a:rPr lang="en-US"/>
              <a:t>Fresh Cow Health Events</a:t>
            </a:r>
          </a:p>
        </p:txBody>
      </p:sp>
      <p:sp>
        <p:nvSpPr>
          <p:cNvPr id="5" name="Slide Number Placeholder 4">
            <a:extLst>
              <a:ext uri="{FF2B5EF4-FFF2-40B4-BE49-F238E27FC236}">
                <a16:creationId xmlns:a16="http://schemas.microsoft.com/office/drawing/2014/main" id="{64CE6C47-654B-442D-B012-2EFD6ECCF6AD}"/>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B370DB4-E98C-4258-858E-FB85810D645C}"/>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ontent Placeholder 7">
            <a:extLst>
              <a:ext uri="{FF2B5EF4-FFF2-40B4-BE49-F238E27FC236}">
                <a16:creationId xmlns:a16="http://schemas.microsoft.com/office/drawing/2014/main" id="{3956580E-1537-4795-B5EA-63CF0FEA6DAC}"/>
              </a:ext>
            </a:extLst>
          </p:cNvPr>
          <p:cNvGraphicFramePr>
            <a:graphicFrameLocks noGrp="1"/>
          </p:cNvGraphicFramePr>
          <p:nvPr>
            <p:ph idx="1"/>
            <p:extLst>
              <p:ext uri="{D42A27DB-BD31-4B8C-83A1-F6EECF244321}">
                <p14:modId xmlns:p14="http://schemas.microsoft.com/office/powerpoint/2010/main" val="3100065607"/>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2">
            <a:extLst>
              <a:ext uri="{FF2B5EF4-FFF2-40B4-BE49-F238E27FC236}">
                <a16:creationId xmlns:a16="http://schemas.microsoft.com/office/drawing/2014/main" id="{DFD454B4-E25D-4610-8CD8-FEAAA2A9CEC8}"/>
              </a:ext>
            </a:extLst>
          </p:cNvPr>
          <p:cNvSpPr>
            <a:spLocks noGrp="1"/>
          </p:cNvSpPr>
          <p:nvPr>
            <p:ph type="body" sz="quarter" idx="4294967295"/>
          </p:nvPr>
        </p:nvSpPr>
        <p:spPr>
          <a:xfrm>
            <a:off x="632788" y="970839"/>
            <a:ext cx="10397804" cy="749035"/>
          </a:xfrm>
        </p:spPr>
        <p:txBody>
          <a:bodyPr/>
          <a:lstStyle/>
          <a:p>
            <a:r>
              <a:rPr lang="en-US"/>
              <a:t>Dairy #3</a:t>
            </a:r>
          </a:p>
        </p:txBody>
      </p:sp>
    </p:spTree>
    <p:extLst>
      <p:ext uri="{BB962C8B-B14F-4D97-AF65-F5344CB8AC3E}">
        <p14:creationId xmlns:p14="http://schemas.microsoft.com/office/powerpoint/2010/main" val="2317851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70A82-46DD-435E-94B6-7FB50B849E34}"/>
              </a:ext>
            </a:extLst>
          </p:cNvPr>
          <p:cNvSpPr>
            <a:spLocks noGrp="1"/>
          </p:cNvSpPr>
          <p:nvPr>
            <p:ph type="title"/>
          </p:nvPr>
        </p:nvSpPr>
        <p:spPr>
          <a:xfrm>
            <a:off x="634834" y="336908"/>
            <a:ext cx="10397805" cy="1098825"/>
          </a:xfrm>
        </p:spPr>
        <p:txBody>
          <a:bodyPr/>
          <a:lstStyle/>
          <a:p>
            <a:r>
              <a:rPr lang="en-US"/>
              <a:t>Overall Milk Production</a:t>
            </a:r>
          </a:p>
        </p:txBody>
      </p:sp>
      <p:sp>
        <p:nvSpPr>
          <p:cNvPr id="3" name="Text Placeholder 2">
            <a:extLst>
              <a:ext uri="{FF2B5EF4-FFF2-40B4-BE49-F238E27FC236}">
                <a16:creationId xmlns:a16="http://schemas.microsoft.com/office/drawing/2014/main" id="{522B4527-ABF5-409C-939A-4CB3A5257683}"/>
              </a:ext>
            </a:extLst>
          </p:cNvPr>
          <p:cNvSpPr>
            <a:spLocks noGrp="1"/>
          </p:cNvSpPr>
          <p:nvPr>
            <p:ph type="body" sz="quarter" idx="4294967295"/>
          </p:nvPr>
        </p:nvSpPr>
        <p:spPr>
          <a:xfrm>
            <a:off x="634835" y="970839"/>
            <a:ext cx="10397804" cy="749035"/>
          </a:xfrm>
        </p:spPr>
        <p:txBody>
          <a:bodyPr/>
          <a:lstStyle/>
          <a:p>
            <a:r>
              <a:rPr lang="en-US"/>
              <a:t>Dairy #3</a:t>
            </a:r>
          </a:p>
        </p:txBody>
      </p:sp>
      <p:sp>
        <p:nvSpPr>
          <p:cNvPr id="5" name="Slide Number Placeholder 4">
            <a:extLst>
              <a:ext uri="{FF2B5EF4-FFF2-40B4-BE49-F238E27FC236}">
                <a16:creationId xmlns:a16="http://schemas.microsoft.com/office/drawing/2014/main" id="{1957F84E-A333-47FD-BEA1-D6F9F3580C6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5D1A95B4-C273-457A-BD3E-9E5D90B22278}"/>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ontent Placeholder 7">
            <a:extLst>
              <a:ext uri="{FF2B5EF4-FFF2-40B4-BE49-F238E27FC236}">
                <a16:creationId xmlns:a16="http://schemas.microsoft.com/office/drawing/2014/main" id="{B1B58D09-4E41-46F2-81F5-31014A9685C6}"/>
              </a:ext>
            </a:extLst>
          </p:cNvPr>
          <p:cNvGraphicFramePr>
            <a:graphicFrameLocks noGrp="1"/>
          </p:cNvGraphicFramePr>
          <p:nvPr>
            <p:ph idx="1"/>
            <p:extLst>
              <p:ext uri="{D42A27DB-BD31-4B8C-83A1-F6EECF244321}">
                <p14:modId xmlns:p14="http://schemas.microsoft.com/office/powerpoint/2010/main" val="1444475548"/>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1313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9DCD9A4-972C-4F83-A9A3-4AFBC24DE424}"/>
              </a:ext>
            </a:extLst>
          </p:cNvPr>
          <p:cNvSpPr>
            <a:spLocks noGrp="1"/>
          </p:cNvSpPr>
          <p:nvPr>
            <p:ph idx="1"/>
          </p:nvPr>
        </p:nvSpPr>
        <p:spPr>
          <a:xfrm>
            <a:off x="643302" y="2004740"/>
            <a:ext cx="12618720" cy="4746016"/>
          </a:xfrm>
        </p:spPr>
        <p:txBody>
          <a:bodyPr>
            <a:normAutofit lnSpcReduction="10000"/>
          </a:bodyPr>
          <a:lstStyle/>
          <a:p>
            <a:pPr algn="ctr"/>
            <a:endParaRPr lang="en-US" sz="6600"/>
          </a:p>
          <a:p>
            <a:pPr marL="0" indent="0" algn="ctr">
              <a:buNone/>
            </a:pPr>
            <a:r>
              <a:rPr lang="en-US" sz="8000"/>
              <a:t>Dairy #4</a:t>
            </a:r>
          </a:p>
          <a:p>
            <a:pPr marL="0" indent="0" algn="ctr">
              <a:buNone/>
            </a:pPr>
            <a:r>
              <a:rPr lang="en-US"/>
              <a:t>~5,000 cows</a:t>
            </a:r>
          </a:p>
          <a:p>
            <a:pPr marL="0" indent="0" algn="ctr">
              <a:buNone/>
            </a:pPr>
            <a:r>
              <a:rPr lang="en-US"/>
              <a:t>South Valley</a:t>
            </a:r>
          </a:p>
          <a:p>
            <a:pPr marL="0" indent="0" algn="ctr">
              <a:buNone/>
            </a:pPr>
            <a:endParaRPr lang="en-US" sz="1200"/>
          </a:p>
          <a:p>
            <a:pPr marL="0" indent="0" algn="ctr">
              <a:buNone/>
            </a:pPr>
            <a:r>
              <a:rPr lang="en-US"/>
              <a:t>The herd had fed OmniGen in winter months for </a:t>
            </a:r>
          </a:p>
          <a:p>
            <a:pPr marL="0" indent="0" algn="ctr">
              <a:buNone/>
            </a:pPr>
            <a:r>
              <a:rPr lang="en-US"/>
              <a:t>several years and started feeding OmniGen Pro in summer </a:t>
            </a:r>
          </a:p>
          <a:p>
            <a:pPr marL="0" indent="0" algn="ctr">
              <a:buNone/>
            </a:pPr>
            <a:r>
              <a:rPr lang="en-US"/>
              <a:t>2021. Only summer months were evaluated in this analysis.</a:t>
            </a:r>
          </a:p>
        </p:txBody>
      </p:sp>
      <p:sp>
        <p:nvSpPr>
          <p:cNvPr id="5" name="Slide Number Placeholder 4">
            <a:extLst>
              <a:ext uri="{FF2B5EF4-FFF2-40B4-BE49-F238E27FC236}">
                <a16:creationId xmlns:a16="http://schemas.microsoft.com/office/drawing/2014/main" id="{98B235C8-8E54-478D-AC92-3644532489A1}"/>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93C5377B-BD7F-488B-8D1E-392C9C9542F8}"/>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7" name="Rectangle 6">
            <a:extLst>
              <a:ext uri="{FF2B5EF4-FFF2-40B4-BE49-F238E27FC236}">
                <a16:creationId xmlns:a16="http://schemas.microsoft.com/office/drawing/2014/main" id="{F0EA161C-087A-40AA-9C2A-2E32BC17F2DC}"/>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635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60BE-7993-417B-A8B2-85CF47AE5B24}"/>
              </a:ext>
            </a:extLst>
          </p:cNvPr>
          <p:cNvSpPr>
            <a:spLocks noGrp="1"/>
          </p:cNvSpPr>
          <p:nvPr>
            <p:ph type="title"/>
          </p:nvPr>
        </p:nvSpPr>
        <p:spPr>
          <a:xfrm>
            <a:off x="632787" y="336909"/>
            <a:ext cx="10397805" cy="1098825"/>
          </a:xfrm>
        </p:spPr>
        <p:txBody>
          <a:bodyPr/>
          <a:lstStyle/>
          <a:p>
            <a:r>
              <a:rPr lang="en-US"/>
              <a:t>Fresh Cow Health</a:t>
            </a:r>
          </a:p>
        </p:txBody>
      </p:sp>
      <p:sp>
        <p:nvSpPr>
          <p:cNvPr id="7" name="Text Placeholder 2">
            <a:extLst>
              <a:ext uri="{FF2B5EF4-FFF2-40B4-BE49-F238E27FC236}">
                <a16:creationId xmlns:a16="http://schemas.microsoft.com/office/drawing/2014/main" id="{0BDFF41D-2226-4C06-966E-532BB8169A60}"/>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a:extLst>
              <a:ext uri="{FF2B5EF4-FFF2-40B4-BE49-F238E27FC236}">
                <a16:creationId xmlns:a16="http://schemas.microsoft.com/office/drawing/2014/main" id="{75906598-3E0C-4128-A3B4-9BECCF61B31E}"/>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9328B0AD-A2DA-4BF3-8864-99AB00D0D54A}"/>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hart 7">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372515391"/>
              </p:ext>
            </p:extLst>
          </p:nvPr>
        </p:nvGraphicFramePr>
        <p:xfrm>
          <a:off x="517034" y="2086174"/>
          <a:ext cx="13564726" cy="53433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9534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60BE-7993-417B-A8B2-85CF47AE5B24}"/>
              </a:ext>
            </a:extLst>
          </p:cNvPr>
          <p:cNvSpPr>
            <a:spLocks noGrp="1"/>
          </p:cNvSpPr>
          <p:nvPr>
            <p:ph type="title"/>
          </p:nvPr>
        </p:nvSpPr>
        <p:spPr>
          <a:xfrm>
            <a:off x="632787" y="336909"/>
            <a:ext cx="10397805" cy="1098825"/>
          </a:xfrm>
        </p:spPr>
        <p:txBody>
          <a:bodyPr/>
          <a:lstStyle/>
          <a:p>
            <a:r>
              <a:rPr lang="en-US"/>
              <a:t>Fresh Cow Health</a:t>
            </a:r>
          </a:p>
        </p:txBody>
      </p:sp>
      <p:sp>
        <p:nvSpPr>
          <p:cNvPr id="8" name="Text Placeholder 2">
            <a:extLst>
              <a:ext uri="{FF2B5EF4-FFF2-40B4-BE49-F238E27FC236}">
                <a16:creationId xmlns:a16="http://schemas.microsoft.com/office/drawing/2014/main" id="{CFEB2E6D-212F-41F2-8963-2DB0C1C4DB2B}"/>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a:extLst>
              <a:ext uri="{FF2B5EF4-FFF2-40B4-BE49-F238E27FC236}">
                <a16:creationId xmlns:a16="http://schemas.microsoft.com/office/drawing/2014/main" id="{75906598-3E0C-4128-A3B4-9BECCF61B31E}"/>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9328B0AD-A2DA-4BF3-8864-99AB00D0D54A}"/>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7" name="Chart 6">
            <a:extLst>
              <a:ext uri="{FF2B5EF4-FFF2-40B4-BE49-F238E27FC236}">
                <a16:creationId xmlns:a16="http://schemas.microsoft.com/office/drawing/2014/main" id="{631C0902-933F-4690-A24B-5F3D3A290461}"/>
              </a:ext>
            </a:extLst>
          </p:cNvPr>
          <p:cNvGraphicFramePr>
            <a:graphicFrameLocks/>
          </p:cNvGraphicFramePr>
          <p:nvPr>
            <p:extLst>
              <p:ext uri="{D42A27DB-BD31-4B8C-83A1-F6EECF244321}">
                <p14:modId xmlns:p14="http://schemas.microsoft.com/office/powerpoint/2010/main" val="1862021244"/>
              </p:ext>
            </p:extLst>
          </p:nvPr>
        </p:nvGraphicFramePr>
        <p:xfrm>
          <a:off x="325224" y="1719874"/>
          <a:ext cx="13836546" cy="56756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2082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2787" y="336909"/>
            <a:ext cx="10397805" cy="1098825"/>
          </a:xfrm>
        </p:spPr>
        <p:txBody>
          <a:bodyPr/>
          <a:lstStyle/>
          <a:p>
            <a:r>
              <a:rPr lang="en-US"/>
              <a:t>Overall Herd Health</a:t>
            </a:r>
          </a:p>
        </p:txBody>
      </p:sp>
      <p:sp>
        <p:nvSpPr>
          <p:cNvPr id="8" name="Text Placeholder 2">
            <a:extLst>
              <a:ext uri="{FF2B5EF4-FFF2-40B4-BE49-F238E27FC236}">
                <a16:creationId xmlns:a16="http://schemas.microsoft.com/office/drawing/2014/main" id="{F1C32EAE-CFE8-4211-BD00-CF9D8889CC2B}"/>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7" name="Chart 6">
            <a:extLst>
              <a:ext uri="{FF2B5EF4-FFF2-40B4-BE49-F238E27FC236}">
                <a16:creationId xmlns:a16="http://schemas.microsoft.com/office/drawing/2014/main" id="{A635B35C-ECC9-4C9E-8958-8D1641FF6789}"/>
              </a:ext>
            </a:extLst>
          </p:cNvPr>
          <p:cNvGraphicFramePr>
            <a:graphicFrameLocks/>
          </p:cNvGraphicFramePr>
          <p:nvPr>
            <p:extLst>
              <p:ext uri="{D42A27DB-BD31-4B8C-83A1-F6EECF244321}">
                <p14:modId xmlns:p14="http://schemas.microsoft.com/office/powerpoint/2010/main" val="1997546521"/>
              </p:ext>
            </p:extLst>
          </p:nvPr>
        </p:nvGraphicFramePr>
        <p:xfrm>
          <a:off x="399026" y="1749664"/>
          <a:ext cx="13832348" cy="57799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3384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7990-90D2-4B51-8888-3FB422E458DC}"/>
              </a:ext>
            </a:extLst>
          </p:cNvPr>
          <p:cNvSpPr>
            <a:spLocks noGrp="1"/>
          </p:cNvSpPr>
          <p:nvPr>
            <p:ph type="title"/>
          </p:nvPr>
        </p:nvSpPr>
        <p:spPr>
          <a:xfrm>
            <a:off x="632787" y="336909"/>
            <a:ext cx="10397805" cy="1098825"/>
          </a:xfrm>
        </p:spPr>
        <p:txBody>
          <a:bodyPr/>
          <a:lstStyle/>
          <a:p>
            <a:r>
              <a:rPr lang="en-US"/>
              <a:t>Reproduction</a:t>
            </a:r>
          </a:p>
        </p:txBody>
      </p:sp>
      <p:sp>
        <p:nvSpPr>
          <p:cNvPr id="8" name="Text Placeholder 2">
            <a:extLst>
              <a:ext uri="{FF2B5EF4-FFF2-40B4-BE49-F238E27FC236}">
                <a16:creationId xmlns:a16="http://schemas.microsoft.com/office/drawing/2014/main" id="{49CB0662-93E0-4A53-9243-A8E06833907E}"/>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a:extLst>
              <a:ext uri="{FF2B5EF4-FFF2-40B4-BE49-F238E27FC236}">
                <a16:creationId xmlns:a16="http://schemas.microsoft.com/office/drawing/2014/main" id="{8A1AB77A-0919-4187-B7F2-E8B0A8D11B9C}"/>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3F9D3B18-404B-4CF0-9BEB-108AC7B909D1}"/>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7" name="Chart 6">
            <a:extLst>
              <a:ext uri="{FF2B5EF4-FFF2-40B4-BE49-F238E27FC236}">
                <a16:creationId xmlns:a16="http://schemas.microsoft.com/office/drawing/2014/main" id="{91653FFA-3C8F-432C-9D4B-7217F326A784}"/>
              </a:ext>
            </a:extLst>
          </p:cNvPr>
          <p:cNvGraphicFramePr>
            <a:graphicFrameLocks/>
          </p:cNvGraphicFramePr>
          <p:nvPr>
            <p:extLst>
              <p:ext uri="{D42A27DB-BD31-4B8C-83A1-F6EECF244321}">
                <p14:modId xmlns:p14="http://schemas.microsoft.com/office/powerpoint/2010/main" val="2114569865"/>
              </p:ext>
            </p:extLst>
          </p:nvPr>
        </p:nvGraphicFramePr>
        <p:xfrm>
          <a:off x="329428" y="1719874"/>
          <a:ext cx="13971544" cy="55728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8604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7990-90D2-4B51-8888-3FB422E458DC}"/>
              </a:ext>
            </a:extLst>
          </p:cNvPr>
          <p:cNvSpPr>
            <a:spLocks noGrp="1"/>
          </p:cNvSpPr>
          <p:nvPr>
            <p:ph type="title"/>
          </p:nvPr>
        </p:nvSpPr>
        <p:spPr>
          <a:xfrm>
            <a:off x="632787" y="336909"/>
            <a:ext cx="10397805" cy="1098825"/>
          </a:xfrm>
        </p:spPr>
        <p:txBody>
          <a:bodyPr/>
          <a:lstStyle/>
          <a:p>
            <a:r>
              <a:rPr lang="en-US"/>
              <a:t>Reproduction</a:t>
            </a:r>
          </a:p>
        </p:txBody>
      </p:sp>
      <p:sp>
        <p:nvSpPr>
          <p:cNvPr id="7" name="Text Placeholder 2">
            <a:extLst>
              <a:ext uri="{FF2B5EF4-FFF2-40B4-BE49-F238E27FC236}">
                <a16:creationId xmlns:a16="http://schemas.microsoft.com/office/drawing/2014/main" id="{E252C46E-BBC4-4746-84A0-58CA83E29790}"/>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a:extLst>
              <a:ext uri="{FF2B5EF4-FFF2-40B4-BE49-F238E27FC236}">
                <a16:creationId xmlns:a16="http://schemas.microsoft.com/office/drawing/2014/main" id="{8A1AB77A-0919-4187-B7F2-E8B0A8D11B9C}"/>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3F9D3B18-404B-4CF0-9BEB-108AC7B909D1}"/>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hart 7">
            <a:extLst>
              <a:ext uri="{FF2B5EF4-FFF2-40B4-BE49-F238E27FC236}">
                <a16:creationId xmlns:a16="http://schemas.microsoft.com/office/drawing/2014/main" id="{9112E629-DAE3-447A-8397-44BA2AA3FF14}"/>
              </a:ext>
            </a:extLst>
          </p:cNvPr>
          <p:cNvGraphicFramePr>
            <a:graphicFrameLocks/>
          </p:cNvGraphicFramePr>
          <p:nvPr>
            <p:extLst>
              <p:ext uri="{D42A27DB-BD31-4B8C-83A1-F6EECF244321}">
                <p14:modId xmlns:p14="http://schemas.microsoft.com/office/powerpoint/2010/main" val="671418763"/>
              </p:ext>
            </p:extLst>
          </p:nvPr>
        </p:nvGraphicFramePr>
        <p:xfrm>
          <a:off x="517034" y="1844446"/>
          <a:ext cx="13741400" cy="5586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8960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7990-90D2-4B51-8888-3FB422E458DC}"/>
              </a:ext>
            </a:extLst>
          </p:cNvPr>
          <p:cNvSpPr>
            <a:spLocks noGrp="1"/>
          </p:cNvSpPr>
          <p:nvPr>
            <p:ph type="title"/>
          </p:nvPr>
        </p:nvSpPr>
        <p:spPr>
          <a:xfrm>
            <a:off x="632787" y="336909"/>
            <a:ext cx="10397805" cy="1098825"/>
          </a:xfrm>
        </p:spPr>
        <p:txBody>
          <a:bodyPr/>
          <a:lstStyle/>
          <a:p>
            <a:r>
              <a:rPr lang="en-US"/>
              <a:t>Reproduction</a:t>
            </a:r>
          </a:p>
        </p:txBody>
      </p:sp>
      <p:sp>
        <p:nvSpPr>
          <p:cNvPr id="7" name="Text Placeholder 2">
            <a:extLst>
              <a:ext uri="{FF2B5EF4-FFF2-40B4-BE49-F238E27FC236}">
                <a16:creationId xmlns:a16="http://schemas.microsoft.com/office/drawing/2014/main" id="{EA4CCBCE-7B3E-4631-98D2-AD0D700235D1}"/>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a:extLst>
              <a:ext uri="{FF2B5EF4-FFF2-40B4-BE49-F238E27FC236}">
                <a16:creationId xmlns:a16="http://schemas.microsoft.com/office/drawing/2014/main" id="{8A1AB77A-0919-4187-B7F2-E8B0A8D11B9C}"/>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3F9D3B18-404B-4CF0-9BEB-108AC7B909D1}"/>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hart 7">
            <a:extLst>
              <a:ext uri="{FF2B5EF4-FFF2-40B4-BE49-F238E27FC236}">
                <a16:creationId xmlns:a16="http://schemas.microsoft.com/office/drawing/2014/main" id="{A098A8B5-4578-4441-9D1D-6EA3ECDF337C}"/>
              </a:ext>
            </a:extLst>
          </p:cNvPr>
          <p:cNvGraphicFramePr>
            <a:graphicFrameLocks/>
          </p:cNvGraphicFramePr>
          <p:nvPr>
            <p:extLst>
              <p:ext uri="{D42A27DB-BD31-4B8C-83A1-F6EECF244321}">
                <p14:modId xmlns:p14="http://schemas.microsoft.com/office/powerpoint/2010/main" val="2954931783"/>
              </p:ext>
            </p:extLst>
          </p:nvPr>
        </p:nvGraphicFramePr>
        <p:xfrm>
          <a:off x="882649" y="1905506"/>
          <a:ext cx="12865101" cy="56241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8191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3">
            <a:extLst>
              <a:ext uri="{FF2B5EF4-FFF2-40B4-BE49-F238E27FC236}">
                <a16:creationId xmlns:a16="http://schemas.microsoft.com/office/drawing/2014/main" id="{E949C08B-F2D6-48C9-A2E9-2707F96CE14D}"/>
              </a:ext>
            </a:extLst>
          </p:cNvPr>
          <p:cNvSpPr txBox="1">
            <a:spLocks/>
          </p:cNvSpPr>
          <p:nvPr/>
        </p:nvSpPr>
        <p:spPr>
          <a:xfrm>
            <a:off x="176844" y="1329363"/>
            <a:ext cx="6495628" cy="2966822"/>
          </a:xfrm>
          <a:prstGeom prst="rect">
            <a:avLst/>
          </a:prstGeom>
        </p:spPr>
        <p:txBody>
          <a:bodyPr vert="horz" lIns="91440" tIns="45720" rIns="91440" bIns="45720" rtlCol="0">
            <a:normAutofit/>
          </a:bodyPr>
          <a:lstStyle>
            <a:lvl1pPr marL="350838" indent="-350838" algn="l" defTabSz="1097280" rtl="0" eaLnBrk="1" latinLnBrk="0" hangingPunct="1">
              <a:lnSpc>
                <a:spcPct val="100000"/>
              </a:lnSpc>
              <a:spcBef>
                <a:spcPts val="600"/>
              </a:spcBef>
              <a:buSzPct val="100000"/>
              <a:buFontTx/>
              <a:buBlip>
                <a:blip r:embed="rId3"/>
              </a:buBlip>
              <a:tabLst/>
              <a:defRPr sz="2600" b="1" kern="1200" baseline="0">
                <a:solidFill>
                  <a:srgbClr val="599232"/>
                </a:solidFill>
                <a:latin typeface="+mn-lt"/>
                <a:ea typeface="+mn-ea"/>
                <a:cs typeface="+mn-cs"/>
              </a:defRPr>
            </a:lvl1pPr>
            <a:lvl2pPr marL="746125" indent="-341313" algn="l" defTabSz="1097280" rtl="0" eaLnBrk="1" latinLnBrk="0" hangingPunct="1">
              <a:lnSpc>
                <a:spcPct val="100000"/>
              </a:lnSpc>
              <a:spcBef>
                <a:spcPts val="600"/>
              </a:spcBef>
              <a:buClrTx/>
              <a:buFont typeface="Arial" panose="020B0604020202020204" pitchFamily="34" charset="0"/>
              <a:buChar char="-"/>
              <a:tabLst/>
              <a:defRPr sz="2600" kern="1200" baseline="0">
                <a:solidFill>
                  <a:srgbClr val="000000"/>
                </a:solidFill>
                <a:latin typeface="+mn-lt"/>
                <a:ea typeface="+mn-ea"/>
                <a:cs typeface="+mn-cs"/>
              </a:defRPr>
            </a:lvl2pPr>
            <a:lvl3pPr marL="1089025" indent="-288925" algn="l" defTabSz="1097280" rtl="0" eaLnBrk="1" latinLnBrk="0" hangingPunct="1">
              <a:lnSpc>
                <a:spcPct val="100000"/>
              </a:lnSpc>
              <a:spcBef>
                <a:spcPts val="600"/>
              </a:spcBef>
              <a:buClrTx/>
              <a:buFont typeface="Arial" panose="020B0604020202020204" pitchFamily="34" charset="0"/>
              <a:buChar char="•"/>
              <a:tabLst/>
              <a:defRPr sz="2200" kern="1200" baseline="0">
                <a:solidFill>
                  <a:srgbClr val="000000"/>
                </a:solidFill>
                <a:latin typeface="+mn-lt"/>
                <a:ea typeface="+mn-ea"/>
                <a:cs typeface="+mn-cs"/>
              </a:defRPr>
            </a:lvl3pPr>
            <a:lvl4pPr marL="1547813" indent="-287338" algn="l" defTabSz="1097280" rtl="0" eaLnBrk="1" latinLnBrk="0" hangingPunct="1">
              <a:lnSpc>
                <a:spcPct val="100000"/>
              </a:lnSpc>
              <a:spcBef>
                <a:spcPts val="600"/>
              </a:spcBef>
              <a:buClrTx/>
              <a:buFont typeface="Arial" panose="020B0604020202020204" pitchFamily="34" charset="0"/>
              <a:buChar char="•"/>
              <a:tabLst/>
              <a:defRPr sz="2000" kern="1200" baseline="0">
                <a:solidFill>
                  <a:srgbClr val="000000"/>
                </a:solidFill>
                <a:latin typeface="+mn-lt"/>
                <a:ea typeface="+mn-ea"/>
                <a:cs typeface="+mn-cs"/>
              </a:defRPr>
            </a:lvl4pPr>
            <a:lvl5pPr marL="1836738" indent="-234950" algn="l" defTabSz="1097280" rtl="0" eaLnBrk="1" latinLnBrk="0" hangingPunct="1">
              <a:lnSpc>
                <a:spcPct val="100000"/>
              </a:lnSpc>
              <a:spcBef>
                <a:spcPts val="600"/>
              </a:spcBef>
              <a:buClrTx/>
              <a:buFont typeface="Arial" panose="020B0604020202020204" pitchFamily="34" charset="0"/>
              <a:buChar char="•"/>
              <a:tabLst/>
              <a:defRPr sz="2000" kern="1200" baseline="0">
                <a:solidFill>
                  <a:srgbClr val="00000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25000"/>
              </a:lnSpc>
              <a:spcAft>
                <a:spcPts val="600"/>
              </a:spcAft>
              <a:buBlip>
                <a:blip r:embed="rId4"/>
              </a:buBlip>
            </a:pPr>
            <a:r>
              <a:rPr lang="en-US" sz="2400">
                <a:solidFill>
                  <a:srgbClr val="000000"/>
                </a:solidFill>
              </a:rPr>
              <a:t>38 multiparous Holstein x </a:t>
            </a:r>
            <a:r>
              <a:rPr lang="en-US" sz="2400" err="1">
                <a:solidFill>
                  <a:srgbClr val="000000"/>
                </a:solidFill>
              </a:rPr>
              <a:t>Gir</a:t>
            </a:r>
            <a:r>
              <a:rPr lang="en-US" sz="2400">
                <a:solidFill>
                  <a:srgbClr val="000000"/>
                </a:solidFill>
              </a:rPr>
              <a:t> cows </a:t>
            </a:r>
          </a:p>
          <a:p>
            <a:pPr lvl="1">
              <a:lnSpc>
                <a:spcPct val="125000"/>
              </a:lnSpc>
            </a:pPr>
            <a:r>
              <a:rPr lang="en-US" sz="2400"/>
              <a:t>Control Treat</a:t>
            </a:r>
          </a:p>
          <a:p>
            <a:pPr lvl="1">
              <a:lnSpc>
                <a:spcPct val="125000"/>
              </a:lnSpc>
              <a:spcAft>
                <a:spcPts val="600"/>
              </a:spcAft>
            </a:pPr>
            <a:r>
              <a:rPr lang="en-US" sz="2400"/>
              <a:t>OmniGen (56 g/cow)</a:t>
            </a:r>
          </a:p>
          <a:p>
            <a:pPr>
              <a:lnSpc>
                <a:spcPct val="125000"/>
              </a:lnSpc>
              <a:spcAft>
                <a:spcPts val="600"/>
              </a:spcAft>
              <a:buBlip>
                <a:blip r:embed="rId4"/>
              </a:buBlip>
            </a:pPr>
            <a:r>
              <a:rPr lang="en-US" sz="2400">
                <a:solidFill>
                  <a:srgbClr val="000000"/>
                </a:solidFill>
              </a:rPr>
              <a:t>Trial duration: -35 to 46 DIM</a:t>
            </a:r>
          </a:p>
          <a:p>
            <a:pPr marL="0" indent="0">
              <a:buFontTx/>
              <a:buNone/>
            </a:pPr>
            <a:endParaRPr lang="en-US" sz="2800">
              <a:solidFill>
                <a:srgbClr val="000000"/>
              </a:solidFill>
            </a:endParaRPr>
          </a:p>
        </p:txBody>
      </p:sp>
      <p:sp>
        <p:nvSpPr>
          <p:cNvPr id="7" name="Title 1"/>
          <p:cNvSpPr>
            <a:spLocks noGrp="1"/>
          </p:cNvSpPr>
          <p:nvPr>
            <p:ph type="title"/>
          </p:nvPr>
        </p:nvSpPr>
        <p:spPr>
          <a:xfrm>
            <a:off x="116975" y="184510"/>
            <a:ext cx="11289579" cy="1098825"/>
          </a:xfrm>
        </p:spPr>
        <p:txBody>
          <a:bodyPr>
            <a:normAutofit/>
          </a:bodyPr>
          <a:lstStyle/>
          <a:p>
            <a:r>
              <a:rPr lang="en-US"/>
              <a:t>Mitigating heat stress during transition</a:t>
            </a:r>
          </a:p>
        </p:txBody>
      </p:sp>
      <p:sp>
        <p:nvSpPr>
          <p:cNvPr id="6" name="Slide Number Placeholder 5"/>
          <p:cNvSpPr>
            <a:spLocks noGrp="1"/>
          </p:cNvSpPr>
          <p:nvPr>
            <p:ph type="sldNum" sz="quarter" idx="4"/>
          </p:nvPr>
        </p:nvSpPr>
        <p:spPr/>
        <p:txBody>
          <a:bodyPr/>
          <a:lstStyle/>
          <a:p>
            <a:pPr defTabSz="1078762"/>
            <a:fld id="{A03D86AF-BD45-403B-BF75-C3C00F342E3B}" type="slidenum">
              <a:rPr lang="en-US">
                <a:latin typeface="Arial"/>
              </a:rPr>
              <a:pPr defTabSz="1078762"/>
              <a:t>5</a:t>
            </a:fld>
            <a:endParaRPr lang="en-US">
              <a:latin typeface="Arial"/>
            </a:endParaRPr>
          </a:p>
        </p:txBody>
      </p:sp>
      <p:sp>
        <p:nvSpPr>
          <p:cNvPr id="29" name="Text Placeholder 2">
            <a:extLst>
              <a:ext uri="{FF2B5EF4-FFF2-40B4-BE49-F238E27FC236}">
                <a16:creationId xmlns:a16="http://schemas.microsoft.com/office/drawing/2014/main" id="{447A55E9-B769-4CEB-BEC7-5E4B379D9EE8}"/>
              </a:ext>
            </a:extLst>
          </p:cNvPr>
          <p:cNvSpPr txBox="1">
            <a:spLocks/>
          </p:cNvSpPr>
          <p:nvPr/>
        </p:nvSpPr>
        <p:spPr>
          <a:xfrm>
            <a:off x="175591" y="806717"/>
            <a:ext cx="10397804" cy="749035"/>
          </a:xfrm>
          <a:prstGeom prst="rect">
            <a:avLst/>
          </a:prstGeom>
        </p:spPr>
        <p:txBody>
          <a:bodyPr vert="horz" lIns="91440" tIns="45720" rIns="91440" bIns="45720" rtlCol="0">
            <a:normAutofit/>
          </a:bodyPr>
          <a:lstStyle>
            <a:lvl1pPr marL="350838" indent="-350838" algn="l" defTabSz="1097280" rtl="0" eaLnBrk="1" latinLnBrk="0" hangingPunct="1">
              <a:lnSpc>
                <a:spcPct val="100000"/>
              </a:lnSpc>
              <a:spcBef>
                <a:spcPts val="600"/>
              </a:spcBef>
              <a:buSzPct val="100000"/>
              <a:buFontTx/>
              <a:buBlip>
                <a:blip r:embed="rId3"/>
              </a:buBlip>
              <a:tabLst/>
              <a:defRPr sz="2600" b="1" kern="1200">
                <a:solidFill>
                  <a:srgbClr val="599232"/>
                </a:solidFill>
                <a:latin typeface="+mn-lt"/>
                <a:ea typeface="+mn-ea"/>
                <a:cs typeface="+mn-cs"/>
              </a:defRPr>
            </a:lvl1pPr>
            <a:lvl2pPr marL="746125" indent="-341313" algn="l" defTabSz="1097280" rtl="0" eaLnBrk="1" latinLnBrk="0" hangingPunct="1">
              <a:lnSpc>
                <a:spcPct val="100000"/>
              </a:lnSpc>
              <a:spcBef>
                <a:spcPts val="600"/>
              </a:spcBef>
              <a:buClrTx/>
              <a:buFont typeface="Arial" panose="020B0604020202020204" pitchFamily="34" charset="0"/>
              <a:buChar char="-"/>
              <a:tabLst/>
              <a:defRPr sz="2600" kern="1200">
                <a:solidFill>
                  <a:srgbClr val="000000"/>
                </a:solidFill>
                <a:latin typeface="+mn-lt"/>
                <a:ea typeface="+mn-ea"/>
                <a:cs typeface="+mn-cs"/>
              </a:defRPr>
            </a:lvl2pPr>
            <a:lvl3pPr marL="1089025" indent="-288925" algn="l" defTabSz="1097280" rtl="0" eaLnBrk="1" latinLnBrk="0" hangingPunct="1">
              <a:lnSpc>
                <a:spcPct val="100000"/>
              </a:lnSpc>
              <a:spcBef>
                <a:spcPts val="600"/>
              </a:spcBef>
              <a:buClrTx/>
              <a:buFont typeface="Arial" panose="020B0604020202020204" pitchFamily="34" charset="0"/>
              <a:buChar char="•"/>
              <a:tabLst/>
              <a:defRPr sz="2200" kern="1200">
                <a:solidFill>
                  <a:srgbClr val="000000"/>
                </a:solidFill>
                <a:latin typeface="+mn-lt"/>
                <a:ea typeface="+mn-ea"/>
                <a:cs typeface="+mn-cs"/>
              </a:defRPr>
            </a:lvl3pPr>
            <a:lvl4pPr marL="1547813" indent="-287338"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4pPr>
            <a:lvl5pPr marL="1836738" indent="-234950"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Tx/>
              <a:buNone/>
            </a:pPr>
            <a:r>
              <a:rPr lang="en-US" sz="2000" b="0" i="1" err="1">
                <a:solidFill>
                  <a:schemeClr val="tx1"/>
                </a:solidFill>
              </a:rPr>
              <a:t>Brandao</a:t>
            </a:r>
            <a:r>
              <a:rPr lang="en-US" sz="2000" b="0" i="1">
                <a:solidFill>
                  <a:schemeClr val="tx1"/>
                </a:solidFill>
              </a:rPr>
              <a:t> et al., 2016. J. Dairy Science 99: 5562-5572</a:t>
            </a:r>
          </a:p>
        </p:txBody>
      </p:sp>
      <p:graphicFrame>
        <p:nvGraphicFramePr>
          <p:cNvPr id="35" name="Chart 34">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534971285"/>
              </p:ext>
            </p:extLst>
          </p:nvPr>
        </p:nvGraphicFramePr>
        <p:xfrm>
          <a:off x="194687" y="3892063"/>
          <a:ext cx="4572000" cy="35661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Chart 35">
            <a:extLst>
              <a:ext uri="{FF2B5EF4-FFF2-40B4-BE49-F238E27FC236}">
                <a16:creationId xmlns:a16="http://schemas.microsoft.com/office/drawing/2014/main" id="{8A2B1800-EC52-43E4-A590-F11BF92B6E12}"/>
              </a:ext>
            </a:extLst>
          </p:cNvPr>
          <p:cNvGraphicFramePr>
            <a:graphicFrameLocks/>
          </p:cNvGraphicFramePr>
          <p:nvPr>
            <p:extLst>
              <p:ext uri="{D42A27DB-BD31-4B8C-83A1-F6EECF244321}">
                <p14:modId xmlns:p14="http://schemas.microsoft.com/office/powerpoint/2010/main" val="2305672722"/>
              </p:ext>
            </p:extLst>
          </p:nvPr>
        </p:nvGraphicFramePr>
        <p:xfrm>
          <a:off x="9798909" y="3892063"/>
          <a:ext cx="4572000" cy="35661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Chart 37">
            <a:extLst>
              <a:ext uri="{FF2B5EF4-FFF2-40B4-BE49-F238E27FC236}">
                <a16:creationId xmlns:a16="http://schemas.microsoft.com/office/drawing/2014/main" id="{2C7CBD46-9B0C-43C3-97B6-CDEF22246CFA}"/>
              </a:ext>
            </a:extLst>
          </p:cNvPr>
          <p:cNvGraphicFramePr>
            <a:graphicFrameLocks/>
          </p:cNvGraphicFramePr>
          <p:nvPr>
            <p:extLst>
              <p:ext uri="{D42A27DB-BD31-4B8C-83A1-F6EECF244321}">
                <p14:modId xmlns:p14="http://schemas.microsoft.com/office/powerpoint/2010/main" val="2662998543"/>
              </p:ext>
            </p:extLst>
          </p:nvPr>
        </p:nvGraphicFramePr>
        <p:xfrm>
          <a:off x="4996798" y="3892063"/>
          <a:ext cx="4572000" cy="3566160"/>
        </p:xfrm>
        <a:graphic>
          <a:graphicData uri="http://schemas.openxmlformats.org/drawingml/2006/chart">
            <c:chart xmlns:c="http://schemas.openxmlformats.org/drawingml/2006/chart" xmlns:r="http://schemas.openxmlformats.org/officeDocument/2006/relationships" r:id="rId7"/>
          </a:graphicData>
        </a:graphic>
      </p:graphicFrame>
      <p:sp>
        <p:nvSpPr>
          <p:cNvPr id="39" name="Date Placeholder 5">
            <a:extLst>
              <a:ext uri="{FF2B5EF4-FFF2-40B4-BE49-F238E27FC236}">
                <a16:creationId xmlns:a16="http://schemas.microsoft.com/office/drawing/2014/main" id="{742F4025-6B46-42F3-A075-150D55C7F605}"/>
              </a:ext>
            </a:extLst>
          </p:cNvPr>
          <p:cNvSpPr>
            <a:spLocks noGrp="1"/>
          </p:cNvSpPr>
          <p:nvPr>
            <p:ph type="dt" sz="half" idx="11"/>
          </p:nvPr>
        </p:nvSpPr>
        <p:spPr>
          <a:xfrm>
            <a:off x="838199" y="7758030"/>
            <a:ext cx="1187246" cy="365125"/>
          </a:xfrm>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1256F73-1FD0-43C0-8D80-3A524A315BF3}" type="datetime1">
              <a:rPr kumimoji="0" lang="en-US" sz="1200" b="0" i="0" u="none" strike="noStrike" kern="1200" cap="none" spc="0" normalizeH="0" baseline="0" noProof="0" smtClean="0">
                <a:ln>
                  <a:noFill/>
                </a:ln>
                <a:solidFill>
                  <a:srgbClr val="FDFFFC"/>
                </a:solidFill>
                <a:effectLst/>
                <a:uLnTx/>
                <a:uFillTx/>
                <a:latin typeface="Arial" panose="020B0604020202020204"/>
                <a:ea typeface="+mn-ea"/>
                <a:cs typeface="+mn-cs"/>
              </a:rPr>
              <a:t>7/7/2022</a:t>
            </a:fld>
            <a:endParaRPr kumimoji="0" lang="en-US" sz="1200" b="0" i="0" u="none" strike="noStrike" kern="1200" cap="none" spc="0" normalizeH="0" baseline="0" noProof="0">
              <a:ln>
                <a:noFill/>
              </a:ln>
              <a:solidFill>
                <a:srgbClr val="FDFFF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519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500"/>
                                        <p:tgtEl>
                                          <p:spTgt spid="3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fade">
                                      <p:cBhvr>
                                        <p:cTn id="13" dur="500"/>
                                        <p:tgtEl>
                                          <p:spTgt spid="3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
                                            <p:txEl>
                                              <p:pRg st="3" end="3"/>
                                            </p:txEl>
                                          </p:spTgt>
                                        </p:tgtEl>
                                        <p:attrNameLst>
                                          <p:attrName>style.visibility</p:attrName>
                                        </p:attrNameLst>
                                      </p:cBhvr>
                                      <p:to>
                                        <p:strVal val="visible"/>
                                      </p:to>
                                    </p:set>
                                    <p:animEffect transition="in" filter="fade">
                                      <p:cBhvr>
                                        <p:cTn id="18" dur="500"/>
                                        <p:tgtEl>
                                          <p:spTgt spid="3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Graphic spid="35" grpId="0">
        <p:bldAsOne/>
      </p:bldGraphic>
      <p:bldGraphic spid="36" grpId="0">
        <p:bldAsOne/>
      </p:bldGraphic>
      <p:bldGraphic spid="38"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7990-90D2-4B51-8888-3FB422E458DC}"/>
              </a:ext>
            </a:extLst>
          </p:cNvPr>
          <p:cNvSpPr>
            <a:spLocks noGrp="1"/>
          </p:cNvSpPr>
          <p:nvPr>
            <p:ph type="title"/>
          </p:nvPr>
        </p:nvSpPr>
        <p:spPr>
          <a:xfrm>
            <a:off x="632787" y="336909"/>
            <a:ext cx="10397805" cy="1098825"/>
          </a:xfrm>
        </p:spPr>
        <p:txBody>
          <a:bodyPr/>
          <a:lstStyle/>
          <a:p>
            <a:r>
              <a:rPr lang="en-US"/>
              <a:t>Reproduction</a:t>
            </a:r>
          </a:p>
        </p:txBody>
      </p:sp>
      <p:sp>
        <p:nvSpPr>
          <p:cNvPr id="8" name="Text Placeholder 2">
            <a:extLst>
              <a:ext uri="{FF2B5EF4-FFF2-40B4-BE49-F238E27FC236}">
                <a16:creationId xmlns:a16="http://schemas.microsoft.com/office/drawing/2014/main" id="{4074074C-E864-4A02-B149-27FDC3DF37E5}"/>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a:extLst>
              <a:ext uri="{FF2B5EF4-FFF2-40B4-BE49-F238E27FC236}">
                <a16:creationId xmlns:a16="http://schemas.microsoft.com/office/drawing/2014/main" id="{8A1AB77A-0919-4187-B7F2-E8B0A8D11B9C}"/>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3F9D3B18-404B-4CF0-9BEB-108AC7B909D1}"/>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7" name="Chart 6">
            <a:extLst>
              <a:ext uri="{FF2B5EF4-FFF2-40B4-BE49-F238E27FC236}">
                <a16:creationId xmlns:a16="http://schemas.microsoft.com/office/drawing/2014/main" id="{DE21A411-28B1-4BB0-AC74-C59EAEB6C1DC}"/>
              </a:ext>
            </a:extLst>
          </p:cNvPr>
          <p:cNvGraphicFramePr>
            <a:graphicFrameLocks/>
          </p:cNvGraphicFramePr>
          <p:nvPr>
            <p:extLst>
              <p:ext uri="{D42A27DB-BD31-4B8C-83A1-F6EECF244321}">
                <p14:modId xmlns:p14="http://schemas.microsoft.com/office/powerpoint/2010/main" val="1754183004"/>
              </p:ext>
            </p:extLst>
          </p:nvPr>
        </p:nvGraphicFramePr>
        <p:xfrm>
          <a:off x="632787" y="1793748"/>
          <a:ext cx="13375312" cy="54336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926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2787" y="336909"/>
            <a:ext cx="10397805" cy="1098825"/>
          </a:xfrm>
        </p:spPr>
        <p:txBody>
          <a:bodyPr>
            <a:normAutofit fontScale="90000"/>
          </a:bodyPr>
          <a:lstStyle/>
          <a:p>
            <a:r>
              <a:rPr lang="en-US"/>
              <a:t>Start-up Milk Production 2+ </a:t>
            </a:r>
            <a:r>
              <a:rPr lang="en-US" err="1"/>
              <a:t>Lact</a:t>
            </a:r>
            <a:r>
              <a:rPr lang="en-US"/>
              <a:t> Cows</a:t>
            </a:r>
            <a:br>
              <a:rPr lang="en-US"/>
            </a:br>
            <a:endParaRPr lang="en-US"/>
          </a:p>
        </p:txBody>
      </p:sp>
      <p:sp>
        <p:nvSpPr>
          <p:cNvPr id="7" name="Text Placeholder 2">
            <a:extLst>
              <a:ext uri="{FF2B5EF4-FFF2-40B4-BE49-F238E27FC236}">
                <a16:creationId xmlns:a16="http://schemas.microsoft.com/office/drawing/2014/main" id="{2DB0B6C7-3DCE-408E-9E15-B4627783794E}"/>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10" name="Chart 9">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807568924"/>
              </p:ext>
            </p:extLst>
          </p:nvPr>
        </p:nvGraphicFramePr>
        <p:xfrm>
          <a:off x="325223" y="2090057"/>
          <a:ext cx="13773835" cy="49282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6833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2787" y="336909"/>
            <a:ext cx="10397805" cy="1098825"/>
          </a:xfrm>
        </p:spPr>
        <p:txBody>
          <a:bodyPr/>
          <a:lstStyle/>
          <a:p>
            <a:r>
              <a:rPr lang="en-US"/>
              <a:t>Start-up Milk Production 1</a:t>
            </a:r>
            <a:r>
              <a:rPr lang="en-US" baseline="30000"/>
              <a:t>st</a:t>
            </a:r>
            <a:r>
              <a:rPr lang="en-US"/>
              <a:t> </a:t>
            </a:r>
            <a:r>
              <a:rPr lang="en-US" err="1"/>
              <a:t>Lact</a:t>
            </a:r>
            <a:r>
              <a:rPr lang="en-US"/>
              <a:t> Cows</a:t>
            </a:r>
          </a:p>
        </p:txBody>
      </p:sp>
      <p:sp>
        <p:nvSpPr>
          <p:cNvPr id="7" name="Text Placeholder 2">
            <a:extLst>
              <a:ext uri="{FF2B5EF4-FFF2-40B4-BE49-F238E27FC236}">
                <a16:creationId xmlns:a16="http://schemas.microsoft.com/office/drawing/2014/main" id="{A2977F50-24A2-44FF-9B98-0E4938792449}"/>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10" name="Chart 9">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59246403"/>
              </p:ext>
            </p:extLst>
          </p:nvPr>
        </p:nvGraphicFramePr>
        <p:xfrm>
          <a:off x="325224" y="1881560"/>
          <a:ext cx="13614060" cy="50417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19359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BD30-89BF-4F92-8728-CB58A5BA30E9}"/>
              </a:ext>
            </a:extLst>
          </p:cNvPr>
          <p:cNvSpPr>
            <a:spLocks noGrp="1"/>
          </p:cNvSpPr>
          <p:nvPr>
            <p:ph type="title"/>
          </p:nvPr>
        </p:nvSpPr>
        <p:spPr>
          <a:xfrm>
            <a:off x="632787" y="336909"/>
            <a:ext cx="10397805" cy="1098825"/>
          </a:xfrm>
        </p:spPr>
        <p:txBody>
          <a:bodyPr/>
          <a:lstStyle/>
          <a:p>
            <a:r>
              <a:rPr lang="en-US"/>
              <a:t>Overall Milk Production 2+ </a:t>
            </a:r>
            <a:r>
              <a:rPr lang="en-US" err="1"/>
              <a:t>Lact</a:t>
            </a:r>
            <a:r>
              <a:rPr lang="en-US"/>
              <a:t> Cows</a:t>
            </a:r>
          </a:p>
        </p:txBody>
      </p:sp>
      <p:sp>
        <p:nvSpPr>
          <p:cNvPr id="7" name="Text Placeholder 2">
            <a:extLst>
              <a:ext uri="{FF2B5EF4-FFF2-40B4-BE49-F238E27FC236}">
                <a16:creationId xmlns:a16="http://schemas.microsoft.com/office/drawing/2014/main" id="{4C1F063B-BA76-4FA6-8E4B-4C7077D4DDF0}"/>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a:extLst>
              <a:ext uri="{FF2B5EF4-FFF2-40B4-BE49-F238E27FC236}">
                <a16:creationId xmlns:a16="http://schemas.microsoft.com/office/drawing/2014/main" id="{DD7C2910-FA77-4AB4-8D68-E51AF017FA34}"/>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E168FB5-CE4C-4320-B658-BB572829CA23}"/>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hart 7">
            <a:extLst>
              <a:ext uri="{FF2B5EF4-FFF2-40B4-BE49-F238E27FC236}">
                <a16:creationId xmlns:a16="http://schemas.microsoft.com/office/drawing/2014/main" id="{D0B44DD8-BAB6-4F48-ABB2-A6476EA296E4}"/>
              </a:ext>
            </a:extLst>
          </p:cNvPr>
          <p:cNvGraphicFramePr>
            <a:graphicFrameLocks/>
          </p:cNvGraphicFramePr>
          <p:nvPr>
            <p:extLst>
              <p:ext uri="{D42A27DB-BD31-4B8C-83A1-F6EECF244321}">
                <p14:modId xmlns:p14="http://schemas.microsoft.com/office/powerpoint/2010/main" val="3964306149"/>
              </p:ext>
            </p:extLst>
          </p:nvPr>
        </p:nvGraphicFramePr>
        <p:xfrm>
          <a:off x="517034" y="1808201"/>
          <a:ext cx="13750925" cy="56349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4729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BD30-89BF-4F92-8728-CB58A5BA30E9}"/>
              </a:ext>
            </a:extLst>
          </p:cNvPr>
          <p:cNvSpPr>
            <a:spLocks noGrp="1"/>
          </p:cNvSpPr>
          <p:nvPr>
            <p:ph type="title"/>
          </p:nvPr>
        </p:nvSpPr>
        <p:spPr>
          <a:xfrm>
            <a:off x="632787" y="336909"/>
            <a:ext cx="10397805" cy="1098825"/>
          </a:xfrm>
        </p:spPr>
        <p:txBody>
          <a:bodyPr/>
          <a:lstStyle/>
          <a:p>
            <a:r>
              <a:rPr lang="en-US"/>
              <a:t>Milk Production 1</a:t>
            </a:r>
            <a:r>
              <a:rPr lang="en-US" baseline="30000"/>
              <a:t>st</a:t>
            </a:r>
            <a:r>
              <a:rPr lang="en-US"/>
              <a:t> </a:t>
            </a:r>
            <a:r>
              <a:rPr lang="en-US" err="1"/>
              <a:t>Lact</a:t>
            </a:r>
            <a:r>
              <a:rPr lang="en-US"/>
              <a:t> Cows</a:t>
            </a:r>
          </a:p>
        </p:txBody>
      </p:sp>
      <p:sp>
        <p:nvSpPr>
          <p:cNvPr id="7" name="Text Placeholder 2">
            <a:extLst>
              <a:ext uri="{FF2B5EF4-FFF2-40B4-BE49-F238E27FC236}">
                <a16:creationId xmlns:a16="http://schemas.microsoft.com/office/drawing/2014/main" id="{8F26F714-E411-4318-9B30-A412A0C7F18D}"/>
              </a:ext>
            </a:extLst>
          </p:cNvPr>
          <p:cNvSpPr>
            <a:spLocks noGrp="1"/>
          </p:cNvSpPr>
          <p:nvPr>
            <p:ph type="body" sz="quarter" idx="4294967295"/>
          </p:nvPr>
        </p:nvSpPr>
        <p:spPr>
          <a:xfrm>
            <a:off x="632788" y="970839"/>
            <a:ext cx="10397804" cy="749035"/>
          </a:xfrm>
        </p:spPr>
        <p:txBody>
          <a:bodyPr/>
          <a:lstStyle/>
          <a:p>
            <a:r>
              <a:rPr lang="en-US"/>
              <a:t>Dairy #4</a:t>
            </a:r>
          </a:p>
        </p:txBody>
      </p:sp>
      <p:sp>
        <p:nvSpPr>
          <p:cNvPr id="5" name="Slide Number Placeholder 4">
            <a:extLst>
              <a:ext uri="{FF2B5EF4-FFF2-40B4-BE49-F238E27FC236}">
                <a16:creationId xmlns:a16="http://schemas.microsoft.com/office/drawing/2014/main" id="{DD7C2910-FA77-4AB4-8D68-E51AF017FA34}"/>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CE168FB5-CE4C-4320-B658-BB572829CA23}"/>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hart 7">
            <a:extLst>
              <a:ext uri="{FF2B5EF4-FFF2-40B4-BE49-F238E27FC236}">
                <a16:creationId xmlns:a16="http://schemas.microsoft.com/office/drawing/2014/main" id="{7C3FC63F-DCF7-4E2D-97DB-D6573C82EFC1}"/>
              </a:ext>
            </a:extLst>
          </p:cNvPr>
          <p:cNvGraphicFramePr>
            <a:graphicFrameLocks/>
          </p:cNvGraphicFramePr>
          <p:nvPr>
            <p:extLst>
              <p:ext uri="{D42A27DB-BD31-4B8C-83A1-F6EECF244321}">
                <p14:modId xmlns:p14="http://schemas.microsoft.com/office/powerpoint/2010/main" val="1137442432"/>
              </p:ext>
            </p:extLst>
          </p:nvPr>
        </p:nvGraphicFramePr>
        <p:xfrm>
          <a:off x="497512" y="1860638"/>
          <a:ext cx="13500100" cy="57566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87562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C270E43-21C0-4EB6-9302-9BEA07A4E314}"/>
              </a:ext>
            </a:extLst>
          </p:cNvPr>
          <p:cNvSpPr>
            <a:spLocks noGrp="1"/>
          </p:cNvSpPr>
          <p:nvPr>
            <p:ph idx="1"/>
          </p:nvPr>
        </p:nvSpPr>
        <p:spPr/>
        <p:txBody>
          <a:bodyPr/>
          <a:lstStyle/>
          <a:p>
            <a:pPr marL="350838" marR="0" lvl="0" indent="-350838" algn="ctr" defTabSz="1097280" rtl="0" eaLnBrk="1" fontAlgn="auto" latinLnBrk="0" hangingPunct="1">
              <a:lnSpc>
                <a:spcPct val="100000"/>
              </a:lnSpc>
              <a:spcBef>
                <a:spcPts val="600"/>
              </a:spcBef>
              <a:spcAft>
                <a:spcPts val="0"/>
              </a:spcAft>
              <a:buClrTx/>
              <a:buSzPct val="100000"/>
              <a:buFontTx/>
              <a:buBlip>
                <a:blip r:embed="rId2"/>
              </a:buBlip>
              <a:tabLst/>
              <a:defRPr/>
            </a:pPr>
            <a:endParaRPr kumimoji="0" lang="en-US" sz="6600" b="1" i="0" u="none" strike="noStrike" kern="1200" cap="none" spc="0" normalizeH="0" baseline="0" noProof="0">
              <a:ln>
                <a:noFill/>
              </a:ln>
              <a:solidFill>
                <a:srgbClr val="599232"/>
              </a:solidFill>
              <a:effectLst/>
              <a:uLnTx/>
              <a:uFillTx/>
              <a:latin typeface="Arial" panose="020B0604020202020204"/>
              <a:ea typeface="+mn-ea"/>
              <a:cs typeface="+mn-cs"/>
            </a:endParaRPr>
          </a:p>
          <a:p>
            <a:pPr marL="0" marR="0" lvl="0" indent="0" algn="ctr" defTabSz="1097280" rtl="0" eaLnBrk="1" fontAlgn="auto" latinLnBrk="0" hangingPunct="1">
              <a:lnSpc>
                <a:spcPct val="100000"/>
              </a:lnSpc>
              <a:spcBef>
                <a:spcPts val="600"/>
              </a:spcBef>
              <a:spcAft>
                <a:spcPts val="0"/>
              </a:spcAft>
              <a:buClrTx/>
              <a:buSzPct val="100000"/>
              <a:buNone/>
              <a:tabLst/>
              <a:defRPr/>
            </a:pPr>
            <a:r>
              <a:rPr kumimoji="0" lang="en-US" sz="8000" b="1" i="0" u="none" strike="noStrike" kern="1200" cap="none" spc="0" normalizeH="0" baseline="0" noProof="0">
                <a:ln>
                  <a:noFill/>
                </a:ln>
                <a:solidFill>
                  <a:srgbClr val="599232"/>
                </a:solidFill>
                <a:effectLst/>
                <a:uLnTx/>
                <a:uFillTx/>
                <a:latin typeface="Arial" panose="020B0604020202020204"/>
                <a:ea typeface="+mn-ea"/>
                <a:cs typeface="+mn-cs"/>
              </a:rPr>
              <a:t>Dairy #5</a:t>
            </a:r>
          </a:p>
          <a:p>
            <a:pPr marL="0" marR="0" lvl="0" indent="0" algn="ctr" defTabSz="1097280" rtl="0" eaLnBrk="1" fontAlgn="auto" latinLnBrk="0" hangingPunct="1">
              <a:lnSpc>
                <a:spcPct val="100000"/>
              </a:lnSpc>
              <a:spcBef>
                <a:spcPts val="600"/>
              </a:spcBef>
              <a:spcAft>
                <a:spcPts val="0"/>
              </a:spcAft>
              <a:buClrTx/>
              <a:buSzPct val="100000"/>
              <a:buNone/>
              <a:tabLst/>
              <a:defRPr/>
            </a:pPr>
            <a:r>
              <a:rPr lang="en-US">
                <a:latin typeface="Arial" panose="020B0604020202020204"/>
              </a:rPr>
              <a:t>~5,000 cows</a:t>
            </a:r>
          </a:p>
          <a:p>
            <a:pPr marL="0" marR="0" lvl="0" indent="0" algn="ctr" defTabSz="1097280" rtl="0" eaLnBrk="1" fontAlgn="auto" latinLnBrk="0" hangingPunct="1">
              <a:lnSpc>
                <a:spcPct val="100000"/>
              </a:lnSpc>
              <a:spcBef>
                <a:spcPts val="600"/>
              </a:spcBef>
              <a:spcAft>
                <a:spcPts val="0"/>
              </a:spcAft>
              <a:buClrTx/>
              <a:buSzPct val="100000"/>
              <a:buNone/>
              <a:tabLst/>
              <a:defRPr/>
            </a:pPr>
            <a:r>
              <a:rPr kumimoji="0" lang="en-US" b="1" i="0" u="none" strike="noStrike" kern="1200" cap="none" spc="0" normalizeH="0" baseline="0" noProof="0">
                <a:ln>
                  <a:noFill/>
                </a:ln>
                <a:solidFill>
                  <a:srgbClr val="599232"/>
                </a:solidFill>
                <a:effectLst/>
                <a:uLnTx/>
                <a:uFillTx/>
                <a:latin typeface="Arial" panose="020B0604020202020204"/>
                <a:ea typeface="+mn-ea"/>
                <a:cs typeface="+mn-cs"/>
              </a:rPr>
              <a:t>North Valley</a:t>
            </a:r>
          </a:p>
          <a:p>
            <a:endParaRPr lang="en-US"/>
          </a:p>
        </p:txBody>
      </p:sp>
      <p:sp>
        <p:nvSpPr>
          <p:cNvPr id="5" name="Slide Number Placeholder 4">
            <a:extLst>
              <a:ext uri="{FF2B5EF4-FFF2-40B4-BE49-F238E27FC236}">
                <a16:creationId xmlns:a16="http://schemas.microsoft.com/office/drawing/2014/main" id="{29756483-6034-4FFB-B5B6-7A101493FD44}"/>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D0C9D30B-F63F-4F6B-AEA2-B249D60DB0BD}"/>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7" name="Rectangle 6">
            <a:extLst>
              <a:ext uri="{FF2B5EF4-FFF2-40B4-BE49-F238E27FC236}">
                <a16:creationId xmlns:a16="http://schemas.microsoft.com/office/drawing/2014/main" id="{29976229-3851-4861-AF6D-E7C342B4FCAB}"/>
              </a:ext>
            </a:extLst>
          </p:cNvPr>
          <p:cNvSpPr/>
          <p:nvPr/>
        </p:nvSpPr>
        <p:spPr>
          <a:xfrm>
            <a:off x="0" y="1332089"/>
            <a:ext cx="14630400" cy="5192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796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F10F-A2E7-4BE2-A0BF-6BE8FECCA881}"/>
              </a:ext>
            </a:extLst>
          </p:cNvPr>
          <p:cNvSpPr>
            <a:spLocks noGrp="1"/>
          </p:cNvSpPr>
          <p:nvPr>
            <p:ph type="title"/>
          </p:nvPr>
        </p:nvSpPr>
        <p:spPr>
          <a:xfrm>
            <a:off x="632787" y="336909"/>
            <a:ext cx="10397805" cy="1098825"/>
          </a:xfrm>
        </p:spPr>
        <p:txBody>
          <a:bodyPr/>
          <a:lstStyle/>
          <a:p>
            <a:r>
              <a:rPr lang="en-US"/>
              <a:t>Health Events All Cows</a:t>
            </a:r>
          </a:p>
        </p:txBody>
      </p:sp>
      <p:sp>
        <p:nvSpPr>
          <p:cNvPr id="3" name="Text Placeholder 2">
            <a:extLst>
              <a:ext uri="{FF2B5EF4-FFF2-40B4-BE49-F238E27FC236}">
                <a16:creationId xmlns:a16="http://schemas.microsoft.com/office/drawing/2014/main" id="{5648A555-9152-479C-96E7-D490F075EB44}"/>
              </a:ext>
            </a:extLst>
          </p:cNvPr>
          <p:cNvSpPr>
            <a:spLocks noGrp="1"/>
          </p:cNvSpPr>
          <p:nvPr>
            <p:ph type="body" sz="quarter" idx="4294967295"/>
          </p:nvPr>
        </p:nvSpPr>
        <p:spPr>
          <a:xfrm>
            <a:off x="632788" y="970839"/>
            <a:ext cx="10397804" cy="749035"/>
          </a:xfrm>
        </p:spPr>
        <p:txBody>
          <a:bodyPr/>
          <a:lstStyle/>
          <a:p>
            <a:r>
              <a:rPr lang="en-US"/>
              <a:t>Dairy #5</a:t>
            </a:r>
          </a:p>
        </p:txBody>
      </p:sp>
      <p:sp>
        <p:nvSpPr>
          <p:cNvPr id="5" name="Slide Number Placeholder 4">
            <a:extLst>
              <a:ext uri="{FF2B5EF4-FFF2-40B4-BE49-F238E27FC236}">
                <a16:creationId xmlns:a16="http://schemas.microsoft.com/office/drawing/2014/main" id="{E2E51745-55C8-43E4-9120-899DC2212963}"/>
              </a:ext>
            </a:extLst>
          </p:cNvPr>
          <p:cNvSpPr>
            <a:spLocks noGrp="1"/>
          </p:cNvSpPr>
          <p:nvPr>
            <p:ph type="sldNum" sz="quarter" idx="4"/>
          </p:nvPr>
        </p:nvSpPr>
        <p:spPr/>
        <p:txBody>
          <a:bodyPr/>
          <a:lstStyle/>
          <a:p>
            <a:pPr defTabSz="1097236">
              <a:defRPr/>
            </a:pPr>
            <a:fld id="{F17704BF-9233-CE40-B0F0-08B3D81CA704}" type="slidenum">
              <a:rPr lang="en-US">
                <a:solidFill>
                  <a:srgbClr val="FDFFFC"/>
                </a:solidFill>
              </a:rPr>
              <a:pPr defTabSz="1097236">
                <a:defRPr/>
              </a:pPr>
              <a:t>56</a:t>
            </a:fld>
            <a:endParaRPr lang="en-US">
              <a:solidFill>
                <a:srgbClr val="FDFFFC"/>
              </a:solidFill>
            </a:endParaRPr>
          </a:p>
        </p:txBody>
      </p:sp>
      <p:sp>
        <p:nvSpPr>
          <p:cNvPr id="6" name="Date Placeholder 5">
            <a:extLst>
              <a:ext uri="{FF2B5EF4-FFF2-40B4-BE49-F238E27FC236}">
                <a16:creationId xmlns:a16="http://schemas.microsoft.com/office/drawing/2014/main" id="{B82D864F-ADDA-4201-8DAF-D5D90CAED161}"/>
              </a:ext>
            </a:extLst>
          </p:cNvPr>
          <p:cNvSpPr>
            <a:spLocks noGrp="1"/>
          </p:cNvSpPr>
          <p:nvPr>
            <p:ph type="dt" sz="half" idx="11"/>
          </p:nvPr>
        </p:nvSpPr>
        <p:spPr/>
        <p:txBody>
          <a:bodyPr/>
          <a:lstStyle/>
          <a:p>
            <a:pPr defTabSz="1097236"/>
            <a:fld id="{D7510EF0-701B-4EFE-99C5-B6DC5F9722AE}" type="datetime1">
              <a:rPr lang="en-US">
                <a:solidFill>
                  <a:srgbClr val="FDFFFC"/>
                </a:solidFill>
                <a:latin typeface="Arial" panose="020B0604020202020204"/>
              </a:rPr>
              <a:pPr defTabSz="1097236"/>
              <a:t>7/7/2022</a:t>
            </a:fld>
            <a:endParaRPr lang="en-US">
              <a:solidFill>
                <a:srgbClr val="FDFFFC"/>
              </a:solidFill>
              <a:latin typeface="Arial" panose="020B0604020202020204"/>
            </a:endParaRPr>
          </a:p>
        </p:txBody>
      </p:sp>
      <p:graphicFrame>
        <p:nvGraphicFramePr>
          <p:cNvPr id="18" name="Content Placeholder 17">
            <a:extLst>
              <a:ext uri="{FF2B5EF4-FFF2-40B4-BE49-F238E27FC236}">
                <a16:creationId xmlns:a16="http://schemas.microsoft.com/office/drawing/2014/main" id="{8E1FEEBA-17BD-4EEF-84CD-A74221F3A9FC}"/>
              </a:ext>
            </a:extLst>
          </p:cNvPr>
          <p:cNvGraphicFramePr>
            <a:graphicFrameLocks noGrp="1"/>
          </p:cNvGraphicFramePr>
          <p:nvPr>
            <p:ph idx="1"/>
            <p:extLst>
              <p:ext uri="{D42A27DB-BD31-4B8C-83A1-F6EECF244321}">
                <p14:modId xmlns:p14="http://schemas.microsoft.com/office/powerpoint/2010/main" val="213383760"/>
              </p:ext>
            </p:extLst>
          </p:nvPr>
        </p:nvGraphicFramePr>
        <p:xfrm>
          <a:off x="642938" y="1981200"/>
          <a:ext cx="12619037" cy="5221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0560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5D6B-7CE7-413B-BA16-7FB89EF24BC5}"/>
              </a:ext>
            </a:extLst>
          </p:cNvPr>
          <p:cNvSpPr>
            <a:spLocks noGrp="1"/>
          </p:cNvSpPr>
          <p:nvPr>
            <p:ph type="title"/>
          </p:nvPr>
        </p:nvSpPr>
        <p:spPr>
          <a:xfrm>
            <a:off x="632787" y="336909"/>
            <a:ext cx="10397805" cy="1098825"/>
          </a:xfrm>
        </p:spPr>
        <p:txBody>
          <a:bodyPr/>
          <a:lstStyle/>
          <a:p>
            <a:r>
              <a:rPr lang="en-US">
                <a:latin typeface="Arial" panose="020B0604020202020204"/>
              </a:rPr>
              <a:t>Milk</a:t>
            </a:r>
            <a:endParaRPr lang="en-US"/>
          </a:p>
        </p:txBody>
      </p:sp>
      <p:sp>
        <p:nvSpPr>
          <p:cNvPr id="3" name="Text Placeholder 2">
            <a:extLst>
              <a:ext uri="{FF2B5EF4-FFF2-40B4-BE49-F238E27FC236}">
                <a16:creationId xmlns:a16="http://schemas.microsoft.com/office/drawing/2014/main" id="{A2112037-37DC-430F-BCB8-C1CB0BDB1941}"/>
              </a:ext>
            </a:extLst>
          </p:cNvPr>
          <p:cNvSpPr>
            <a:spLocks noGrp="1"/>
          </p:cNvSpPr>
          <p:nvPr>
            <p:ph type="body" sz="quarter" idx="4294967295"/>
          </p:nvPr>
        </p:nvSpPr>
        <p:spPr>
          <a:xfrm>
            <a:off x="632788" y="970839"/>
            <a:ext cx="10397804" cy="749035"/>
          </a:xfrm>
        </p:spPr>
        <p:txBody>
          <a:bodyPr/>
          <a:lstStyle/>
          <a:p>
            <a:pPr marL="342900" marR="0" lvl="0" indent="-342900" algn="l" defTabSz="1097280" rtl="0" eaLnBrk="1" fontAlgn="auto" latinLnBrk="0" hangingPunct="1">
              <a:lnSpc>
                <a:spcPct val="100000"/>
              </a:lnSpc>
              <a:spcBef>
                <a:spcPts val="600"/>
              </a:spcBef>
              <a:spcAft>
                <a:spcPts val="0"/>
              </a:spcAft>
              <a:buClrTx/>
              <a:buSzPct val="100000"/>
              <a:buFont typeface="Arial" charset="0"/>
              <a:buNone/>
              <a:tabLst/>
              <a:defRPr/>
            </a:pPr>
            <a:r>
              <a:rPr kumimoji="0" lang="en-US" sz="2300" b="0" i="1" u="none" strike="noStrike" kern="0" cap="none" spc="0" normalizeH="0" baseline="0" noProof="0">
                <a:ln>
                  <a:noFill/>
                </a:ln>
                <a:solidFill>
                  <a:srgbClr val="000000"/>
                </a:solidFill>
                <a:effectLst/>
                <a:uLnTx/>
                <a:uFillTx/>
                <a:latin typeface="Arial" charset="0"/>
                <a:cs typeface="Arial" charset="0"/>
              </a:rPr>
              <a:t>Dairy #5</a:t>
            </a:r>
          </a:p>
          <a:p>
            <a:endParaRPr lang="en-US"/>
          </a:p>
        </p:txBody>
      </p:sp>
      <p:sp>
        <p:nvSpPr>
          <p:cNvPr id="5" name="Slide Number Placeholder 4">
            <a:extLst>
              <a:ext uri="{FF2B5EF4-FFF2-40B4-BE49-F238E27FC236}">
                <a16:creationId xmlns:a16="http://schemas.microsoft.com/office/drawing/2014/main" id="{EC709967-44B4-43B0-B140-028946F49FEA}"/>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1848E5D4-BF0D-4E3F-AE20-C7D925581263}"/>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ontent Placeholder 7">
            <a:extLst>
              <a:ext uri="{FF2B5EF4-FFF2-40B4-BE49-F238E27FC236}">
                <a16:creationId xmlns:a16="http://schemas.microsoft.com/office/drawing/2014/main" id="{750477BE-4B5C-412E-977C-BF1EF17AEB45}"/>
              </a:ext>
            </a:extLst>
          </p:cNvPr>
          <p:cNvGraphicFramePr>
            <a:graphicFrameLocks noGrp="1"/>
          </p:cNvGraphicFramePr>
          <p:nvPr>
            <p:ph idx="1"/>
            <p:extLst>
              <p:ext uri="{D42A27DB-BD31-4B8C-83A1-F6EECF244321}">
                <p14:modId xmlns:p14="http://schemas.microsoft.com/office/powerpoint/2010/main" val="2047388999"/>
              </p:ext>
            </p:extLst>
          </p:nvPr>
        </p:nvGraphicFramePr>
        <p:xfrm>
          <a:off x="632788" y="2037473"/>
          <a:ext cx="5920412" cy="54907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7">
            <a:extLst>
              <a:ext uri="{FF2B5EF4-FFF2-40B4-BE49-F238E27FC236}">
                <a16:creationId xmlns:a16="http://schemas.microsoft.com/office/drawing/2014/main" id="{5E84C3F2-04ED-44CB-8565-6B0D32BD3EDE}"/>
              </a:ext>
            </a:extLst>
          </p:cNvPr>
          <p:cNvGraphicFramePr>
            <a:graphicFrameLocks/>
          </p:cNvGraphicFramePr>
          <p:nvPr>
            <p:extLst>
              <p:ext uri="{D42A27DB-BD31-4B8C-83A1-F6EECF244321}">
                <p14:modId xmlns:p14="http://schemas.microsoft.com/office/powerpoint/2010/main" val="1112706300"/>
              </p:ext>
            </p:extLst>
          </p:nvPr>
        </p:nvGraphicFramePr>
        <p:xfrm>
          <a:off x="7586133" y="2020538"/>
          <a:ext cx="6082242" cy="54907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3741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C7974-5048-46E9-9D15-C82ABD6C7EC4}"/>
              </a:ext>
            </a:extLst>
          </p:cNvPr>
          <p:cNvSpPr>
            <a:spLocks noGrp="1"/>
          </p:cNvSpPr>
          <p:nvPr>
            <p:ph type="title"/>
          </p:nvPr>
        </p:nvSpPr>
        <p:spPr>
          <a:xfrm>
            <a:off x="632787" y="336909"/>
            <a:ext cx="10397805" cy="1098825"/>
          </a:xfrm>
        </p:spPr>
        <p:txBody>
          <a:bodyPr/>
          <a:lstStyle/>
          <a:p>
            <a:r>
              <a:rPr kumimoji="0" lang="en-US" sz="4000" b="1" i="0" u="none" strike="noStrike" kern="1200" cap="none" spc="0" normalizeH="0" baseline="0" noProof="0">
                <a:ln>
                  <a:noFill/>
                </a:ln>
                <a:solidFill>
                  <a:srgbClr val="000000"/>
                </a:solidFill>
                <a:effectLst/>
                <a:uLnTx/>
                <a:uFillTx/>
                <a:latin typeface="Arial" panose="020B0604020202020204"/>
                <a:ea typeface="+mj-ea"/>
                <a:cs typeface="+mj-cs"/>
              </a:rPr>
              <a:t>Repro</a:t>
            </a:r>
            <a:endParaRPr lang="en-US"/>
          </a:p>
        </p:txBody>
      </p:sp>
      <p:sp>
        <p:nvSpPr>
          <p:cNvPr id="3" name="Text Placeholder 2">
            <a:extLst>
              <a:ext uri="{FF2B5EF4-FFF2-40B4-BE49-F238E27FC236}">
                <a16:creationId xmlns:a16="http://schemas.microsoft.com/office/drawing/2014/main" id="{F3E3449A-BB61-40E0-B392-DC5C2F4E1307}"/>
              </a:ext>
            </a:extLst>
          </p:cNvPr>
          <p:cNvSpPr>
            <a:spLocks noGrp="1"/>
          </p:cNvSpPr>
          <p:nvPr>
            <p:ph type="body" sz="quarter" idx="4294967295"/>
          </p:nvPr>
        </p:nvSpPr>
        <p:spPr>
          <a:xfrm>
            <a:off x="632788" y="970839"/>
            <a:ext cx="10397804" cy="749035"/>
          </a:xfrm>
        </p:spPr>
        <p:txBody>
          <a:bodyPr/>
          <a:lstStyle/>
          <a:p>
            <a:pPr marL="342900" marR="0" lvl="0" indent="-342900" algn="l" defTabSz="1097280" rtl="0" eaLnBrk="1" fontAlgn="auto" latinLnBrk="0" hangingPunct="1">
              <a:lnSpc>
                <a:spcPct val="100000"/>
              </a:lnSpc>
              <a:spcBef>
                <a:spcPts val="600"/>
              </a:spcBef>
              <a:spcAft>
                <a:spcPts val="0"/>
              </a:spcAft>
              <a:buClrTx/>
              <a:buSzPct val="100000"/>
              <a:buFont typeface="Arial" charset="0"/>
              <a:buNone/>
              <a:tabLst/>
              <a:defRPr/>
            </a:pPr>
            <a:r>
              <a:rPr kumimoji="0" lang="en-US" sz="2300" b="0" i="1" u="none" strike="noStrike" kern="0" cap="none" spc="0" normalizeH="0" baseline="0" noProof="0">
                <a:ln>
                  <a:noFill/>
                </a:ln>
                <a:solidFill>
                  <a:srgbClr val="000000"/>
                </a:solidFill>
                <a:effectLst/>
                <a:uLnTx/>
                <a:uFillTx/>
                <a:latin typeface="Arial" charset="0"/>
                <a:cs typeface="Arial" charset="0"/>
              </a:rPr>
              <a:t>Dairy #5</a:t>
            </a:r>
          </a:p>
          <a:p>
            <a:endParaRPr lang="en-US"/>
          </a:p>
        </p:txBody>
      </p:sp>
      <p:sp>
        <p:nvSpPr>
          <p:cNvPr id="5" name="Slide Number Placeholder 4">
            <a:extLst>
              <a:ext uri="{FF2B5EF4-FFF2-40B4-BE49-F238E27FC236}">
                <a16:creationId xmlns:a16="http://schemas.microsoft.com/office/drawing/2014/main" id="{91736FC9-C024-4361-9B2D-5762459C4BE0}"/>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0935DEB8-08D1-4DEC-943D-26482510A52E}"/>
              </a:ext>
            </a:extLst>
          </p:cNvPr>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8" name="Content Placeholder 7">
            <a:extLst>
              <a:ext uri="{FF2B5EF4-FFF2-40B4-BE49-F238E27FC236}">
                <a16:creationId xmlns:a16="http://schemas.microsoft.com/office/drawing/2014/main" id="{92BD4AD9-A011-4913-AF66-A0F8463FC0CD}"/>
              </a:ext>
            </a:extLst>
          </p:cNvPr>
          <p:cNvGraphicFramePr>
            <a:graphicFrameLocks noGrp="1"/>
          </p:cNvGraphicFramePr>
          <p:nvPr>
            <p:ph idx="1"/>
            <p:extLst>
              <p:ext uri="{D42A27DB-BD31-4B8C-83A1-F6EECF244321}">
                <p14:modId xmlns:p14="http://schemas.microsoft.com/office/powerpoint/2010/main" val="357801482"/>
              </p:ext>
            </p:extLst>
          </p:nvPr>
        </p:nvGraphicFramePr>
        <p:xfrm>
          <a:off x="133415" y="1964032"/>
          <a:ext cx="3471862" cy="55470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a16="http://schemas.microsoft.com/office/drawing/2014/main" id="{B1498A9D-D695-4803-BB4A-4697E19D4ED9}"/>
              </a:ext>
            </a:extLst>
          </p:cNvPr>
          <p:cNvGraphicFramePr>
            <a:graphicFrameLocks/>
          </p:cNvGraphicFramePr>
          <p:nvPr>
            <p:extLst>
              <p:ext uri="{D42A27DB-BD31-4B8C-83A1-F6EECF244321}">
                <p14:modId xmlns:p14="http://schemas.microsoft.com/office/powerpoint/2010/main" val="1425046089"/>
              </p:ext>
            </p:extLst>
          </p:nvPr>
        </p:nvGraphicFramePr>
        <p:xfrm>
          <a:off x="3843339" y="1980965"/>
          <a:ext cx="3471861" cy="55301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9">
            <a:extLst>
              <a:ext uri="{FF2B5EF4-FFF2-40B4-BE49-F238E27FC236}">
                <a16:creationId xmlns:a16="http://schemas.microsoft.com/office/drawing/2014/main" id="{2099370F-9A72-4444-9CBD-D034C257F7F9}"/>
              </a:ext>
            </a:extLst>
          </p:cNvPr>
          <p:cNvGraphicFramePr>
            <a:graphicFrameLocks/>
          </p:cNvGraphicFramePr>
          <p:nvPr>
            <p:extLst>
              <p:ext uri="{D42A27DB-BD31-4B8C-83A1-F6EECF244321}">
                <p14:modId xmlns:p14="http://schemas.microsoft.com/office/powerpoint/2010/main" val="397726848"/>
              </p:ext>
            </p:extLst>
          </p:nvPr>
        </p:nvGraphicFramePr>
        <p:xfrm>
          <a:off x="7553261" y="1980965"/>
          <a:ext cx="3471861" cy="55301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8">
            <a:extLst>
              <a:ext uri="{FF2B5EF4-FFF2-40B4-BE49-F238E27FC236}">
                <a16:creationId xmlns:a16="http://schemas.microsoft.com/office/drawing/2014/main" id="{325BB654-693F-4541-9BB7-72DE6D857081}"/>
              </a:ext>
            </a:extLst>
          </p:cNvPr>
          <p:cNvGraphicFramePr>
            <a:graphicFrameLocks/>
          </p:cNvGraphicFramePr>
          <p:nvPr>
            <p:extLst>
              <p:ext uri="{D42A27DB-BD31-4B8C-83A1-F6EECF244321}">
                <p14:modId xmlns:p14="http://schemas.microsoft.com/office/powerpoint/2010/main" val="3457131711"/>
              </p:ext>
            </p:extLst>
          </p:nvPr>
        </p:nvGraphicFramePr>
        <p:xfrm>
          <a:off x="11263183" y="1963796"/>
          <a:ext cx="3233800" cy="553011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3592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5" name="Date Placeholder 4"/>
          <p:cNvSpPr>
            <a:spLocks noGrp="1"/>
          </p:cNvSpPr>
          <p:nvPr>
            <p:ph type="dt" sz="half" idx="11"/>
          </p:nvPr>
        </p:nvSpPr>
        <p:spPr/>
        <p:txBody>
          <a:bodyPr/>
          <a:lstStyle/>
          <a:p>
            <a:fld id="{D7510EF0-701B-4EFE-99C5-B6DC5F9722AE}" type="datetime1">
              <a:rPr lang="en-US" smtClean="0"/>
              <a:t>7/7/2022</a:t>
            </a:fld>
            <a:endParaRPr lang="en-US"/>
          </a:p>
        </p:txBody>
      </p:sp>
    </p:spTree>
    <p:extLst>
      <p:ext uri="{BB962C8B-B14F-4D97-AF65-F5344CB8AC3E}">
        <p14:creationId xmlns:p14="http://schemas.microsoft.com/office/powerpoint/2010/main" val="3814733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8296FE-A89C-400B-B16D-CDC4EC0E1E58}"/>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34" name="Title 1">
            <a:extLst>
              <a:ext uri="{FF2B5EF4-FFF2-40B4-BE49-F238E27FC236}">
                <a16:creationId xmlns:a16="http://schemas.microsoft.com/office/drawing/2014/main" id="{F86B4F0F-A769-4D18-AAE3-F1D2496E37BF}"/>
              </a:ext>
            </a:extLst>
          </p:cNvPr>
          <p:cNvSpPr>
            <a:spLocks noGrp="1"/>
          </p:cNvSpPr>
          <p:nvPr>
            <p:ph type="title"/>
          </p:nvPr>
        </p:nvSpPr>
        <p:spPr>
          <a:xfrm>
            <a:off x="133415" y="184510"/>
            <a:ext cx="11336471" cy="1098825"/>
          </a:xfrm>
        </p:spPr>
        <p:txBody>
          <a:bodyPr>
            <a:normAutofit/>
          </a:bodyPr>
          <a:lstStyle/>
          <a:p>
            <a:r>
              <a:rPr lang="en-US"/>
              <a:t>Mitigating heat stress during dry period</a:t>
            </a:r>
          </a:p>
        </p:txBody>
      </p:sp>
      <p:sp>
        <p:nvSpPr>
          <p:cNvPr id="35" name="Text Placeholder 2">
            <a:extLst>
              <a:ext uri="{FF2B5EF4-FFF2-40B4-BE49-F238E27FC236}">
                <a16:creationId xmlns:a16="http://schemas.microsoft.com/office/drawing/2014/main" id="{0FE9921B-A5A4-4041-AFDB-2EB59819B50D}"/>
              </a:ext>
            </a:extLst>
          </p:cNvPr>
          <p:cNvSpPr txBox="1">
            <a:spLocks/>
          </p:cNvSpPr>
          <p:nvPr/>
        </p:nvSpPr>
        <p:spPr>
          <a:xfrm>
            <a:off x="192031" y="806717"/>
            <a:ext cx="10397804" cy="749035"/>
          </a:xfrm>
          <a:prstGeom prst="rect">
            <a:avLst/>
          </a:prstGeom>
        </p:spPr>
        <p:txBody>
          <a:bodyPr vert="horz" lIns="91440" tIns="45720" rIns="91440" bIns="45720" rtlCol="0">
            <a:normAutofit/>
          </a:bodyPr>
          <a:lstStyle>
            <a:lvl1pPr marL="350838" indent="-350838" algn="l" defTabSz="1097280" rtl="0" eaLnBrk="1" latinLnBrk="0" hangingPunct="1">
              <a:lnSpc>
                <a:spcPct val="100000"/>
              </a:lnSpc>
              <a:spcBef>
                <a:spcPts val="600"/>
              </a:spcBef>
              <a:buSzPct val="100000"/>
              <a:buFontTx/>
              <a:buBlip>
                <a:blip r:embed="rId3"/>
              </a:buBlip>
              <a:tabLst/>
              <a:defRPr sz="2600" b="1" kern="1200">
                <a:solidFill>
                  <a:srgbClr val="599232"/>
                </a:solidFill>
                <a:latin typeface="+mn-lt"/>
                <a:ea typeface="+mn-ea"/>
                <a:cs typeface="+mn-cs"/>
              </a:defRPr>
            </a:lvl1pPr>
            <a:lvl2pPr marL="746125" indent="-341313" algn="l" defTabSz="1097280" rtl="0" eaLnBrk="1" latinLnBrk="0" hangingPunct="1">
              <a:lnSpc>
                <a:spcPct val="100000"/>
              </a:lnSpc>
              <a:spcBef>
                <a:spcPts val="600"/>
              </a:spcBef>
              <a:buClrTx/>
              <a:buFont typeface="Arial" panose="020B0604020202020204" pitchFamily="34" charset="0"/>
              <a:buChar char="-"/>
              <a:tabLst/>
              <a:defRPr sz="2600" kern="1200">
                <a:solidFill>
                  <a:srgbClr val="000000"/>
                </a:solidFill>
                <a:latin typeface="+mn-lt"/>
                <a:ea typeface="+mn-ea"/>
                <a:cs typeface="+mn-cs"/>
              </a:defRPr>
            </a:lvl2pPr>
            <a:lvl3pPr marL="1089025" indent="-288925" algn="l" defTabSz="1097280" rtl="0" eaLnBrk="1" latinLnBrk="0" hangingPunct="1">
              <a:lnSpc>
                <a:spcPct val="100000"/>
              </a:lnSpc>
              <a:spcBef>
                <a:spcPts val="600"/>
              </a:spcBef>
              <a:buClrTx/>
              <a:buFont typeface="Arial" panose="020B0604020202020204" pitchFamily="34" charset="0"/>
              <a:buChar char="•"/>
              <a:tabLst/>
              <a:defRPr sz="2200" kern="1200">
                <a:solidFill>
                  <a:srgbClr val="000000"/>
                </a:solidFill>
                <a:latin typeface="+mn-lt"/>
                <a:ea typeface="+mn-ea"/>
                <a:cs typeface="+mn-cs"/>
              </a:defRPr>
            </a:lvl3pPr>
            <a:lvl4pPr marL="1547813" indent="-287338"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4pPr>
            <a:lvl5pPr marL="1836738" indent="-234950"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Tx/>
              <a:buNone/>
            </a:pPr>
            <a:r>
              <a:rPr lang="en-US" sz="2000" b="0" i="1" err="1">
                <a:solidFill>
                  <a:schemeClr val="tx1"/>
                </a:solidFill>
              </a:rPr>
              <a:t>Fabris</a:t>
            </a:r>
            <a:r>
              <a:rPr lang="en-US" sz="2000" b="0" i="1">
                <a:solidFill>
                  <a:schemeClr val="tx1"/>
                </a:solidFill>
              </a:rPr>
              <a:t> et al., 2017. J. Dairy Science 100: 1-10</a:t>
            </a:r>
          </a:p>
        </p:txBody>
      </p:sp>
      <p:sp>
        <p:nvSpPr>
          <p:cNvPr id="45" name="TextBox 44">
            <a:extLst>
              <a:ext uri="{FF2B5EF4-FFF2-40B4-BE49-F238E27FC236}">
                <a16:creationId xmlns:a16="http://schemas.microsoft.com/office/drawing/2014/main" id="{1F1E9C4A-F6F7-4273-84D2-56DFDD5C31A7}"/>
              </a:ext>
            </a:extLst>
          </p:cNvPr>
          <p:cNvSpPr txBox="1"/>
          <p:nvPr/>
        </p:nvSpPr>
        <p:spPr>
          <a:xfrm>
            <a:off x="87230" y="1630900"/>
            <a:ext cx="7252499" cy="4553875"/>
          </a:xfrm>
          <a:prstGeom prst="rect">
            <a:avLst/>
          </a:prstGeom>
          <a:noFill/>
        </p:spPr>
        <p:txBody>
          <a:bodyPr wrap="square" rtlCol="0">
            <a:spAutoFit/>
          </a:bodyPr>
          <a:lstStyle/>
          <a:p>
            <a:pPr marL="342900" indent="-342900">
              <a:lnSpc>
                <a:spcPct val="150000"/>
              </a:lnSpc>
              <a:buBlip>
                <a:blip r:embed="rId4"/>
              </a:buBlip>
            </a:pPr>
            <a:r>
              <a:rPr lang="en-US" sz="2200">
                <a:solidFill>
                  <a:srgbClr val="000000"/>
                </a:solidFill>
              </a:rPr>
              <a:t>University of Florida</a:t>
            </a:r>
          </a:p>
          <a:p>
            <a:pPr marL="342900" indent="-342900">
              <a:lnSpc>
                <a:spcPct val="150000"/>
              </a:lnSpc>
              <a:buBlip>
                <a:blip r:embed="rId4"/>
              </a:buBlip>
            </a:pPr>
            <a:r>
              <a:rPr lang="en-US" sz="2200">
                <a:solidFill>
                  <a:srgbClr val="000000"/>
                </a:solidFill>
              </a:rPr>
              <a:t>64 Holsteins dairy cows</a:t>
            </a:r>
          </a:p>
          <a:p>
            <a:pPr marL="342900" indent="-342900">
              <a:lnSpc>
                <a:spcPct val="150000"/>
              </a:lnSpc>
              <a:buBlip>
                <a:blip r:embed="rId4"/>
              </a:buBlip>
            </a:pPr>
            <a:r>
              <a:rPr lang="en-US" sz="2200">
                <a:solidFill>
                  <a:srgbClr val="000000"/>
                </a:solidFill>
              </a:rPr>
              <a:t>OmniGen supplementation: before, during, and after dry period (~ 160 days)</a:t>
            </a:r>
          </a:p>
          <a:p>
            <a:pPr marL="342900" indent="-342900">
              <a:lnSpc>
                <a:spcPct val="150000"/>
              </a:lnSpc>
              <a:buBlip>
                <a:blip r:embed="rId4"/>
              </a:buBlip>
            </a:pPr>
            <a:r>
              <a:rPr lang="en-US" sz="2200">
                <a:solidFill>
                  <a:srgbClr val="000000"/>
                </a:solidFill>
              </a:rPr>
              <a:t>2 x 2 factorial</a:t>
            </a:r>
          </a:p>
          <a:p>
            <a:pPr marL="692150" indent="-342900">
              <a:lnSpc>
                <a:spcPct val="150000"/>
              </a:lnSpc>
              <a:buBlip>
                <a:blip r:embed="rId4"/>
              </a:buBlip>
            </a:pPr>
            <a:r>
              <a:rPr lang="en-US" sz="2200">
                <a:solidFill>
                  <a:srgbClr val="000000"/>
                </a:solidFill>
              </a:rPr>
              <a:t>Diet: OG (56 g/day OG-AF) vs. CON </a:t>
            </a:r>
            <a:r>
              <a:rPr lang="en-US" sz="2000">
                <a:solidFill>
                  <a:srgbClr val="000000"/>
                </a:solidFill>
              </a:rPr>
              <a:t>(56 g/day AB20)</a:t>
            </a:r>
          </a:p>
          <a:p>
            <a:pPr marL="692150" indent="-342900">
              <a:lnSpc>
                <a:spcPct val="150000"/>
              </a:lnSpc>
              <a:buBlip>
                <a:blip r:embed="rId4"/>
              </a:buBlip>
            </a:pPr>
            <a:r>
              <a:rPr lang="en-US" sz="2200">
                <a:solidFill>
                  <a:srgbClr val="000000"/>
                </a:solidFill>
              </a:rPr>
              <a:t>Environment dry-period: heat stress (HT) vs cooling (CL) </a:t>
            </a:r>
          </a:p>
        </p:txBody>
      </p:sp>
      <p:grpSp>
        <p:nvGrpSpPr>
          <p:cNvPr id="46" name="Group 45">
            <a:extLst>
              <a:ext uri="{FF2B5EF4-FFF2-40B4-BE49-F238E27FC236}">
                <a16:creationId xmlns:a16="http://schemas.microsoft.com/office/drawing/2014/main" id="{FBEBE781-0203-4C63-900B-DAD18B51067B}"/>
              </a:ext>
            </a:extLst>
          </p:cNvPr>
          <p:cNvGrpSpPr/>
          <p:nvPr/>
        </p:nvGrpSpPr>
        <p:grpSpPr>
          <a:xfrm>
            <a:off x="7433256" y="1905542"/>
            <a:ext cx="6771260" cy="4370036"/>
            <a:chOff x="7045840" y="2153243"/>
            <a:chExt cx="6771260" cy="4370036"/>
          </a:xfrm>
        </p:grpSpPr>
        <p:grpSp>
          <p:nvGrpSpPr>
            <p:cNvPr id="51" name="Group 50">
              <a:extLst>
                <a:ext uri="{FF2B5EF4-FFF2-40B4-BE49-F238E27FC236}">
                  <a16:creationId xmlns:a16="http://schemas.microsoft.com/office/drawing/2014/main" id="{27251132-6E2A-418D-B45F-C273A9D51658}"/>
                </a:ext>
              </a:extLst>
            </p:cNvPr>
            <p:cNvGrpSpPr/>
            <p:nvPr/>
          </p:nvGrpSpPr>
          <p:grpSpPr>
            <a:xfrm>
              <a:off x="7729738" y="2718064"/>
              <a:ext cx="5841822" cy="260684"/>
              <a:chOff x="7729738" y="2633075"/>
              <a:chExt cx="5841822" cy="260684"/>
            </a:xfrm>
          </p:grpSpPr>
          <p:cxnSp>
            <p:nvCxnSpPr>
              <p:cNvPr id="103" name="Straight Connector 102">
                <a:extLst>
                  <a:ext uri="{FF2B5EF4-FFF2-40B4-BE49-F238E27FC236}">
                    <a16:creationId xmlns:a16="http://schemas.microsoft.com/office/drawing/2014/main" id="{615FBB91-F34B-4187-95FE-D42C77428BC6}"/>
                  </a:ext>
                </a:extLst>
              </p:cNvPr>
              <p:cNvCxnSpPr/>
              <p:nvPr/>
            </p:nvCxnSpPr>
            <p:spPr>
              <a:xfrm>
                <a:off x="9738999" y="2756971"/>
                <a:ext cx="3551823" cy="12893"/>
              </a:xfrm>
              <a:prstGeom prst="line">
                <a:avLst/>
              </a:prstGeom>
              <a:ln w="69850">
                <a:solidFill>
                  <a:schemeClr val="tx2"/>
                </a:solidFill>
              </a:ln>
            </p:spPr>
            <p:style>
              <a:lnRef idx="3">
                <a:schemeClr val="accent1"/>
              </a:lnRef>
              <a:fillRef idx="0">
                <a:schemeClr val="accent1"/>
              </a:fillRef>
              <a:effectRef idx="2">
                <a:schemeClr val="accent1"/>
              </a:effectRef>
              <a:fontRef idx="minor">
                <a:schemeClr val="tx1"/>
              </a:fontRef>
            </p:style>
          </p:cxnSp>
          <p:cxnSp>
            <p:nvCxnSpPr>
              <p:cNvPr id="104" name="Straight Connector 103">
                <a:extLst>
                  <a:ext uri="{FF2B5EF4-FFF2-40B4-BE49-F238E27FC236}">
                    <a16:creationId xmlns:a16="http://schemas.microsoft.com/office/drawing/2014/main" id="{64DB8F61-9929-4C85-ABF7-DE86444A2FF6}"/>
                  </a:ext>
                </a:extLst>
              </p:cNvPr>
              <p:cNvCxnSpPr/>
              <p:nvPr/>
            </p:nvCxnSpPr>
            <p:spPr>
              <a:xfrm>
                <a:off x="7862954" y="2762009"/>
                <a:ext cx="2154428" cy="2816"/>
              </a:xfrm>
              <a:prstGeom prst="line">
                <a:avLst/>
              </a:prstGeom>
              <a:ln w="69850">
                <a:solidFill>
                  <a:schemeClr val="tx2"/>
                </a:solidFill>
              </a:ln>
            </p:spPr>
            <p:style>
              <a:lnRef idx="3">
                <a:schemeClr val="accent1"/>
              </a:lnRef>
              <a:fillRef idx="0">
                <a:schemeClr val="accent1"/>
              </a:fillRef>
              <a:effectRef idx="2">
                <a:schemeClr val="accent1"/>
              </a:effectRef>
              <a:fontRef idx="minor">
                <a:schemeClr val="tx1"/>
              </a:fontRef>
            </p:style>
          </p:cxnSp>
          <p:sp>
            <p:nvSpPr>
              <p:cNvPr id="105" name="Flowchart: Connector 104">
                <a:extLst>
                  <a:ext uri="{FF2B5EF4-FFF2-40B4-BE49-F238E27FC236}">
                    <a16:creationId xmlns:a16="http://schemas.microsoft.com/office/drawing/2014/main" id="{70C3D62C-FDCE-49D7-94A1-8B3ED8A1D3D0}"/>
                  </a:ext>
                </a:extLst>
              </p:cNvPr>
              <p:cNvSpPr/>
              <p:nvPr/>
            </p:nvSpPr>
            <p:spPr>
              <a:xfrm>
                <a:off x="7729738" y="2633075"/>
                <a:ext cx="270711" cy="260684"/>
              </a:xfrm>
              <a:prstGeom prst="flowChartConnector">
                <a:avLst/>
              </a:prstGeom>
              <a:solidFill>
                <a:srgbClr val="6DB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6" name="Flowchart: Connector 105">
                <a:extLst>
                  <a:ext uri="{FF2B5EF4-FFF2-40B4-BE49-F238E27FC236}">
                    <a16:creationId xmlns:a16="http://schemas.microsoft.com/office/drawing/2014/main" id="{5CD855AB-FB2D-4B1C-B7DD-6F15D672F2D1}"/>
                  </a:ext>
                </a:extLst>
              </p:cNvPr>
              <p:cNvSpPr/>
              <p:nvPr/>
            </p:nvSpPr>
            <p:spPr>
              <a:xfrm>
                <a:off x="9665156" y="2633075"/>
                <a:ext cx="270711" cy="260684"/>
              </a:xfrm>
              <a:prstGeom prst="flowChartConnector">
                <a:avLst/>
              </a:prstGeom>
              <a:solidFill>
                <a:srgbClr val="6DB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7" name="Flowchart: Connector 106">
                <a:extLst>
                  <a:ext uri="{FF2B5EF4-FFF2-40B4-BE49-F238E27FC236}">
                    <a16:creationId xmlns:a16="http://schemas.microsoft.com/office/drawing/2014/main" id="{F25CB76B-54CD-42E1-9845-7EB017760CDE}"/>
                  </a:ext>
                </a:extLst>
              </p:cNvPr>
              <p:cNvSpPr/>
              <p:nvPr/>
            </p:nvSpPr>
            <p:spPr>
              <a:xfrm>
                <a:off x="13300849" y="2633075"/>
                <a:ext cx="270711" cy="260684"/>
              </a:xfrm>
              <a:prstGeom prst="flowChartConnector">
                <a:avLst/>
              </a:prstGeom>
              <a:solidFill>
                <a:srgbClr val="6DB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8" name="Flowchart: Connector 107">
                <a:extLst>
                  <a:ext uri="{FF2B5EF4-FFF2-40B4-BE49-F238E27FC236}">
                    <a16:creationId xmlns:a16="http://schemas.microsoft.com/office/drawing/2014/main" id="{A1E578A8-C988-4A67-9B2F-EAB51BD6DA3B}"/>
                  </a:ext>
                </a:extLst>
              </p:cNvPr>
              <p:cNvSpPr/>
              <p:nvPr/>
            </p:nvSpPr>
            <p:spPr>
              <a:xfrm>
                <a:off x="11294777" y="2633075"/>
                <a:ext cx="270711" cy="260684"/>
              </a:xfrm>
              <a:prstGeom prst="flowChartConnector">
                <a:avLst/>
              </a:prstGeom>
              <a:solidFill>
                <a:srgbClr val="6DB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5" name="TextBox 54">
              <a:extLst>
                <a:ext uri="{FF2B5EF4-FFF2-40B4-BE49-F238E27FC236}">
                  <a16:creationId xmlns:a16="http://schemas.microsoft.com/office/drawing/2014/main" id="{A384F7B1-BCC6-46C0-8BED-B5FBA65C5B4E}"/>
                </a:ext>
              </a:extLst>
            </p:cNvPr>
            <p:cNvSpPr txBox="1"/>
            <p:nvPr/>
          </p:nvSpPr>
          <p:spPr>
            <a:xfrm>
              <a:off x="7090674" y="2153243"/>
              <a:ext cx="1894973" cy="400110"/>
            </a:xfrm>
            <a:prstGeom prst="rect">
              <a:avLst/>
            </a:prstGeom>
            <a:noFill/>
          </p:spPr>
          <p:txBody>
            <a:bodyPr wrap="square" rtlCol="0">
              <a:spAutoFit/>
            </a:bodyPr>
            <a:lstStyle/>
            <a:p>
              <a:r>
                <a:rPr lang="en-US" sz="2000" b="1">
                  <a:solidFill>
                    <a:schemeClr val="tx2"/>
                  </a:solidFill>
                </a:rPr>
                <a:t>OmniGen</a:t>
              </a:r>
            </a:p>
          </p:txBody>
        </p:sp>
        <p:sp>
          <p:nvSpPr>
            <p:cNvPr id="56" name="TextBox 55">
              <a:extLst>
                <a:ext uri="{FF2B5EF4-FFF2-40B4-BE49-F238E27FC236}">
                  <a16:creationId xmlns:a16="http://schemas.microsoft.com/office/drawing/2014/main" id="{B8C4BDAA-B3D5-43FF-B1ED-F0283AA395A2}"/>
                </a:ext>
              </a:extLst>
            </p:cNvPr>
            <p:cNvSpPr txBox="1"/>
            <p:nvPr/>
          </p:nvSpPr>
          <p:spPr>
            <a:xfrm>
              <a:off x="7168232" y="4933231"/>
              <a:ext cx="1894973" cy="400110"/>
            </a:xfrm>
            <a:prstGeom prst="rect">
              <a:avLst/>
            </a:prstGeom>
            <a:noFill/>
          </p:spPr>
          <p:txBody>
            <a:bodyPr wrap="square" rtlCol="0">
              <a:spAutoFit/>
            </a:bodyPr>
            <a:lstStyle/>
            <a:p>
              <a:r>
                <a:rPr lang="en-US" sz="2000" b="1">
                  <a:solidFill>
                    <a:schemeClr val="bg2"/>
                  </a:solidFill>
                </a:rPr>
                <a:t>Control</a:t>
              </a:r>
            </a:p>
          </p:txBody>
        </p:sp>
        <p:grpSp>
          <p:nvGrpSpPr>
            <p:cNvPr id="57" name="Group 56">
              <a:extLst>
                <a:ext uri="{FF2B5EF4-FFF2-40B4-BE49-F238E27FC236}">
                  <a16:creationId xmlns:a16="http://schemas.microsoft.com/office/drawing/2014/main" id="{BBFC83E3-1F26-4911-B496-153FA3377025}"/>
                </a:ext>
              </a:extLst>
            </p:cNvPr>
            <p:cNvGrpSpPr/>
            <p:nvPr/>
          </p:nvGrpSpPr>
          <p:grpSpPr>
            <a:xfrm>
              <a:off x="7674810" y="4082443"/>
              <a:ext cx="5896750" cy="260684"/>
              <a:chOff x="7674810" y="4492612"/>
              <a:chExt cx="5896750" cy="260684"/>
            </a:xfrm>
          </p:grpSpPr>
          <p:cxnSp>
            <p:nvCxnSpPr>
              <p:cNvPr id="98" name="Straight Connector 97">
                <a:extLst>
                  <a:ext uri="{FF2B5EF4-FFF2-40B4-BE49-F238E27FC236}">
                    <a16:creationId xmlns:a16="http://schemas.microsoft.com/office/drawing/2014/main" id="{D99223DB-B8C5-45CE-B7C4-B1DEC944B7B0}"/>
                  </a:ext>
                </a:extLst>
              </p:cNvPr>
              <p:cNvCxnSpPr/>
              <p:nvPr/>
            </p:nvCxnSpPr>
            <p:spPr>
              <a:xfrm>
                <a:off x="7885339" y="4614889"/>
                <a:ext cx="5405483" cy="16130"/>
              </a:xfrm>
              <a:prstGeom prst="line">
                <a:avLst/>
              </a:prstGeom>
              <a:ln w="69850">
                <a:solidFill>
                  <a:schemeClr val="bg2"/>
                </a:solidFill>
              </a:ln>
            </p:spPr>
            <p:style>
              <a:lnRef idx="3">
                <a:schemeClr val="accent1"/>
              </a:lnRef>
              <a:fillRef idx="0">
                <a:schemeClr val="accent1"/>
              </a:fillRef>
              <a:effectRef idx="2">
                <a:schemeClr val="accent1"/>
              </a:effectRef>
              <a:fontRef idx="minor">
                <a:schemeClr val="tx1"/>
              </a:fontRef>
            </p:style>
          </p:cxnSp>
          <p:sp>
            <p:nvSpPr>
              <p:cNvPr id="99" name="Flowchart: Connector 98">
                <a:extLst>
                  <a:ext uri="{FF2B5EF4-FFF2-40B4-BE49-F238E27FC236}">
                    <a16:creationId xmlns:a16="http://schemas.microsoft.com/office/drawing/2014/main" id="{E65A7BA2-8A89-42B4-864E-6CB6058BD52D}"/>
                  </a:ext>
                </a:extLst>
              </p:cNvPr>
              <p:cNvSpPr/>
              <p:nvPr/>
            </p:nvSpPr>
            <p:spPr>
              <a:xfrm>
                <a:off x="7674810" y="4492612"/>
                <a:ext cx="270711" cy="26068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0" name="Flowchart: Connector 99">
                <a:extLst>
                  <a:ext uri="{FF2B5EF4-FFF2-40B4-BE49-F238E27FC236}">
                    <a16:creationId xmlns:a16="http://schemas.microsoft.com/office/drawing/2014/main" id="{87AABE41-2E00-467D-A946-563C370993A1}"/>
                  </a:ext>
                </a:extLst>
              </p:cNvPr>
              <p:cNvSpPr/>
              <p:nvPr/>
            </p:nvSpPr>
            <p:spPr>
              <a:xfrm>
                <a:off x="9665156" y="4492612"/>
                <a:ext cx="270711" cy="26068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1" name="Flowchart: Connector 100">
                <a:extLst>
                  <a:ext uri="{FF2B5EF4-FFF2-40B4-BE49-F238E27FC236}">
                    <a16:creationId xmlns:a16="http://schemas.microsoft.com/office/drawing/2014/main" id="{EA25E42D-82DA-4938-8A9E-B4454073D559}"/>
                  </a:ext>
                </a:extLst>
              </p:cNvPr>
              <p:cNvSpPr/>
              <p:nvPr/>
            </p:nvSpPr>
            <p:spPr>
              <a:xfrm>
                <a:off x="13300849" y="4492612"/>
                <a:ext cx="270711" cy="26068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2" name="Flowchart: Connector 101">
                <a:extLst>
                  <a:ext uri="{FF2B5EF4-FFF2-40B4-BE49-F238E27FC236}">
                    <a16:creationId xmlns:a16="http://schemas.microsoft.com/office/drawing/2014/main" id="{9BE22DA6-B61F-4221-9D0C-16A9A4BF3E64}"/>
                  </a:ext>
                </a:extLst>
              </p:cNvPr>
              <p:cNvSpPr/>
              <p:nvPr/>
            </p:nvSpPr>
            <p:spPr>
              <a:xfrm>
                <a:off x="11294777" y="4492612"/>
                <a:ext cx="270711" cy="26068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63" name="Picture 62">
              <a:extLst>
                <a:ext uri="{FF2B5EF4-FFF2-40B4-BE49-F238E27FC236}">
                  <a16:creationId xmlns:a16="http://schemas.microsoft.com/office/drawing/2014/main" id="{A30836E6-F013-4808-A0C6-CF681208E29A}"/>
                </a:ext>
              </a:extLst>
            </p:cNvPr>
            <p:cNvPicPr>
              <a:picLocks noChangeAspect="1"/>
            </p:cNvPicPr>
            <p:nvPr/>
          </p:nvPicPr>
          <p:blipFill>
            <a:blip r:embed="rId5"/>
            <a:stretch>
              <a:fillRect/>
            </a:stretch>
          </p:blipFill>
          <p:spPr>
            <a:xfrm>
              <a:off x="7045840" y="3016062"/>
              <a:ext cx="540900" cy="540900"/>
            </a:xfrm>
            <a:prstGeom prst="rect">
              <a:avLst/>
            </a:prstGeom>
          </p:spPr>
        </p:pic>
        <p:pic>
          <p:nvPicPr>
            <p:cNvPr id="64" name="Picture 63">
              <a:extLst>
                <a:ext uri="{FF2B5EF4-FFF2-40B4-BE49-F238E27FC236}">
                  <a16:creationId xmlns:a16="http://schemas.microsoft.com/office/drawing/2014/main" id="{B5A70311-6620-4F59-B58B-F13E8641A876}"/>
                </a:ext>
              </a:extLst>
            </p:cNvPr>
            <p:cNvPicPr>
              <a:picLocks noChangeAspect="1"/>
            </p:cNvPicPr>
            <p:nvPr/>
          </p:nvPicPr>
          <p:blipFill>
            <a:blip r:embed="rId5"/>
            <a:stretch>
              <a:fillRect/>
            </a:stretch>
          </p:blipFill>
          <p:spPr>
            <a:xfrm>
              <a:off x="7045840" y="4377704"/>
              <a:ext cx="540900" cy="540900"/>
            </a:xfrm>
            <a:prstGeom prst="rect">
              <a:avLst/>
            </a:prstGeom>
          </p:spPr>
        </p:pic>
        <p:grpSp>
          <p:nvGrpSpPr>
            <p:cNvPr id="65" name="Group 64">
              <a:extLst>
                <a:ext uri="{FF2B5EF4-FFF2-40B4-BE49-F238E27FC236}">
                  <a16:creationId xmlns:a16="http://schemas.microsoft.com/office/drawing/2014/main" id="{E0289798-E574-4139-84D5-BAE129C1AEB6}"/>
                </a:ext>
              </a:extLst>
            </p:cNvPr>
            <p:cNvGrpSpPr/>
            <p:nvPr/>
          </p:nvGrpSpPr>
          <p:grpSpPr>
            <a:xfrm>
              <a:off x="7744777" y="3143459"/>
              <a:ext cx="5826783" cy="260684"/>
              <a:chOff x="7744777" y="3143459"/>
              <a:chExt cx="5826783" cy="260684"/>
            </a:xfrm>
          </p:grpSpPr>
          <p:grpSp>
            <p:nvGrpSpPr>
              <p:cNvPr id="89" name="Group 88">
                <a:extLst>
                  <a:ext uri="{FF2B5EF4-FFF2-40B4-BE49-F238E27FC236}">
                    <a16:creationId xmlns:a16="http://schemas.microsoft.com/office/drawing/2014/main" id="{E6CBCF32-002B-46ED-8162-BF17B78B74ED}"/>
                  </a:ext>
                </a:extLst>
              </p:cNvPr>
              <p:cNvGrpSpPr/>
              <p:nvPr/>
            </p:nvGrpSpPr>
            <p:grpSpPr>
              <a:xfrm>
                <a:off x="7744777" y="3143459"/>
                <a:ext cx="5826783" cy="260684"/>
                <a:chOff x="7744777" y="3077331"/>
                <a:chExt cx="5826783" cy="260684"/>
              </a:xfrm>
            </p:grpSpPr>
            <p:cxnSp>
              <p:nvCxnSpPr>
                <p:cNvPr id="91" name="Straight Connector 90">
                  <a:extLst>
                    <a:ext uri="{FF2B5EF4-FFF2-40B4-BE49-F238E27FC236}">
                      <a16:creationId xmlns:a16="http://schemas.microsoft.com/office/drawing/2014/main" id="{AFE2565A-24B3-4FF9-B10F-0F2C56BE339D}"/>
                    </a:ext>
                  </a:extLst>
                </p:cNvPr>
                <p:cNvCxnSpPr>
                  <a:cxnSpLocks/>
                </p:cNvCxnSpPr>
                <p:nvPr/>
              </p:nvCxnSpPr>
              <p:spPr>
                <a:xfrm>
                  <a:off x="9975724" y="3210089"/>
                  <a:ext cx="1456537" cy="0"/>
                </a:xfrm>
                <a:prstGeom prst="line">
                  <a:avLst/>
                </a:prstGeom>
                <a:ln w="69850">
                  <a:solidFill>
                    <a:srgbClr val="6DB23E"/>
                  </a:solidFill>
                  <a:prstDash val="dash"/>
                </a:ln>
              </p:spPr>
              <p:style>
                <a:lnRef idx="3">
                  <a:schemeClr val="accent1"/>
                </a:lnRef>
                <a:fillRef idx="0">
                  <a:schemeClr val="accent1"/>
                </a:fillRef>
                <a:effectRef idx="2">
                  <a:schemeClr val="accent1"/>
                </a:effectRef>
                <a:fontRef idx="minor">
                  <a:schemeClr val="tx1"/>
                </a:fontRef>
              </p:style>
            </p:cxnSp>
            <p:cxnSp>
              <p:nvCxnSpPr>
                <p:cNvPr id="92" name="Straight Connector 91">
                  <a:extLst>
                    <a:ext uri="{FF2B5EF4-FFF2-40B4-BE49-F238E27FC236}">
                      <a16:creationId xmlns:a16="http://schemas.microsoft.com/office/drawing/2014/main" id="{86999C08-1EDC-492F-BCB5-692128D4FFF5}"/>
                    </a:ext>
                  </a:extLst>
                </p:cNvPr>
                <p:cNvCxnSpPr/>
                <p:nvPr/>
              </p:nvCxnSpPr>
              <p:spPr>
                <a:xfrm>
                  <a:off x="11535209" y="3207673"/>
                  <a:ext cx="1765640" cy="0"/>
                </a:xfrm>
                <a:prstGeom prst="line">
                  <a:avLst/>
                </a:prstGeom>
                <a:ln w="69850">
                  <a:solidFill>
                    <a:schemeClr val="tx2"/>
                  </a:solidFill>
                </a:ln>
              </p:spPr>
              <p:style>
                <a:lnRef idx="3">
                  <a:schemeClr val="accent1"/>
                </a:lnRef>
                <a:fillRef idx="0">
                  <a:schemeClr val="accent1"/>
                </a:fillRef>
                <a:effectRef idx="2">
                  <a:schemeClr val="accent1"/>
                </a:effectRef>
                <a:fontRef idx="minor">
                  <a:schemeClr val="tx1"/>
                </a:fontRef>
              </p:style>
            </p:cxnSp>
            <p:cxnSp>
              <p:nvCxnSpPr>
                <p:cNvPr id="93" name="Straight Connector 92">
                  <a:extLst>
                    <a:ext uri="{FF2B5EF4-FFF2-40B4-BE49-F238E27FC236}">
                      <a16:creationId xmlns:a16="http://schemas.microsoft.com/office/drawing/2014/main" id="{437A6EF6-70EE-469D-ABE0-0CB3C3959B45}"/>
                    </a:ext>
                  </a:extLst>
                </p:cNvPr>
                <p:cNvCxnSpPr>
                  <a:cxnSpLocks/>
                  <a:stCxn id="94" idx="6"/>
                </p:cNvCxnSpPr>
                <p:nvPr/>
              </p:nvCxnSpPr>
              <p:spPr>
                <a:xfrm>
                  <a:off x="8015488" y="3207673"/>
                  <a:ext cx="1870465" cy="1408"/>
                </a:xfrm>
                <a:prstGeom prst="line">
                  <a:avLst/>
                </a:prstGeom>
                <a:ln w="69850">
                  <a:solidFill>
                    <a:schemeClr val="tx2"/>
                  </a:solidFill>
                </a:ln>
              </p:spPr>
              <p:style>
                <a:lnRef idx="3">
                  <a:schemeClr val="accent1"/>
                </a:lnRef>
                <a:fillRef idx="0">
                  <a:schemeClr val="accent1"/>
                </a:fillRef>
                <a:effectRef idx="2">
                  <a:schemeClr val="accent1"/>
                </a:effectRef>
                <a:fontRef idx="minor">
                  <a:schemeClr val="tx1"/>
                </a:fontRef>
              </p:style>
            </p:cxnSp>
            <p:sp>
              <p:nvSpPr>
                <p:cNvPr id="94" name="Flowchart: Connector 93">
                  <a:extLst>
                    <a:ext uri="{FF2B5EF4-FFF2-40B4-BE49-F238E27FC236}">
                      <a16:creationId xmlns:a16="http://schemas.microsoft.com/office/drawing/2014/main" id="{088E7937-57EC-405B-81AD-0514919AECCF}"/>
                    </a:ext>
                  </a:extLst>
                </p:cNvPr>
                <p:cNvSpPr/>
                <p:nvPr/>
              </p:nvSpPr>
              <p:spPr>
                <a:xfrm>
                  <a:off x="7744777" y="3077331"/>
                  <a:ext cx="270711" cy="260684"/>
                </a:xfrm>
                <a:prstGeom prst="flowChartConnector">
                  <a:avLst/>
                </a:prstGeom>
                <a:solidFill>
                  <a:srgbClr val="6DB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5" name="Flowchart: Connector 94">
                  <a:extLst>
                    <a:ext uri="{FF2B5EF4-FFF2-40B4-BE49-F238E27FC236}">
                      <a16:creationId xmlns:a16="http://schemas.microsoft.com/office/drawing/2014/main" id="{40078875-048C-489E-A617-2B80BD2D7D0C}"/>
                    </a:ext>
                  </a:extLst>
                </p:cNvPr>
                <p:cNvSpPr/>
                <p:nvPr/>
              </p:nvSpPr>
              <p:spPr>
                <a:xfrm>
                  <a:off x="9665156" y="3077331"/>
                  <a:ext cx="270711" cy="260684"/>
                </a:xfrm>
                <a:prstGeom prst="flowChartConnector">
                  <a:avLst/>
                </a:prstGeom>
                <a:solidFill>
                  <a:srgbClr val="6DB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6" name="Flowchart: Connector 95">
                  <a:extLst>
                    <a:ext uri="{FF2B5EF4-FFF2-40B4-BE49-F238E27FC236}">
                      <a16:creationId xmlns:a16="http://schemas.microsoft.com/office/drawing/2014/main" id="{6E41F2D3-9216-47F9-8EA4-3412CC5E04D0}"/>
                    </a:ext>
                  </a:extLst>
                </p:cNvPr>
                <p:cNvSpPr/>
                <p:nvPr/>
              </p:nvSpPr>
              <p:spPr>
                <a:xfrm>
                  <a:off x="13300849" y="3077331"/>
                  <a:ext cx="270711" cy="260684"/>
                </a:xfrm>
                <a:prstGeom prst="flowChartConnector">
                  <a:avLst/>
                </a:prstGeom>
                <a:solidFill>
                  <a:srgbClr val="6DB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7" name="Flowchart: Connector 96">
                  <a:extLst>
                    <a:ext uri="{FF2B5EF4-FFF2-40B4-BE49-F238E27FC236}">
                      <a16:creationId xmlns:a16="http://schemas.microsoft.com/office/drawing/2014/main" id="{9F94FA40-E7DE-4668-A568-EAF5549D7AD1}"/>
                    </a:ext>
                  </a:extLst>
                </p:cNvPr>
                <p:cNvSpPr/>
                <p:nvPr/>
              </p:nvSpPr>
              <p:spPr>
                <a:xfrm>
                  <a:off x="11294777" y="3077331"/>
                  <a:ext cx="270711" cy="26068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90" name="Straight Connector 89">
                <a:extLst>
                  <a:ext uri="{FF2B5EF4-FFF2-40B4-BE49-F238E27FC236}">
                    <a16:creationId xmlns:a16="http://schemas.microsoft.com/office/drawing/2014/main" id="{745EE941-CE79-4015-9080-FE57407ECEDC}"/>
                  </a:ext>
                </a:extLst>
              </p:cNvPr>
              <p:cNvCxnSpPr>
                <a:cxnSpLocks/>
              </p:cNvCxnSpPr>
              <p:nvPr/>
            </p:nvCxnSpPr>
            <p:spPr>
              <a:xfrm>
                <a:off x="9972728" y="3276217"/>
                <a:ext cx="1456537" cy="0"/>
              </a:xfrm>
              <a:prstGeom prst="line">
                <a:avLst/>
              </a:prstGeom>
              <a:ln w="69850">
                <a:solidFill>
                  <a:srgbClr val="FF0000">
                    <a:alpha val="50196"/>
                  </a:srgbClr>
                </a:solidFill>
                <a:prstDash val="dash"/>
              </a:ln>
            </p:spPr>
            <p:style>
              <a:lnRef idx="3">
                <a:schemeClr val="accent1"/>
              </a:lnRef>
              <a:fillRef idx="0">
                <a:schemeClr val="accent1"/>
              </a:fillRef>
              <a:effectRef idx="2">
                <a:schemeClr val="accent1"/>
              </a:effectRef>
              <a:fontRef idx="minor">
                <a:schemeClr val="tx1"/>
              </a:fontRef>
            </p:style>
          </p:cxnSp>
        </p:grpSp>
        <p:grpSp>
          <p:nvGrpSpPr>
            <p:cNvPr id="66" name="Group 65">
              <a:extLst>
                <a:ext uri="{FF2B5EF4-FFF2-40B4-BE49-F238E27FC236}">
                  <a16:creationId xmlns:a16="http://schemas.microsoft.com/office/drawing/2014/main" id="{B1EA36BF-EDFA-41CD-A721-018E6C369D90}"/>
                </a:ext>
              </a:extLst>
            </p:cNvPr>
            <p:cNvGrpSpPr/>
            <p:nvPr/>
          </p:nvGrpSpPr>
          <p:grpSpPr>
            <a:xfrm>
              <a:off x="7674810" y="4507838"/>
              <a:ext cx="5896750" cy="260684"/>
              <a:chOff x="7674810" y="4507838"/>
              <a:chExt cx="5896750" cy="260684"/>
            </a:xfrm>
          </p:grpSpPr>
          <p:grpSp>
            <p:nvGrpSpPr>
              <p:cNvPr id="80" name="Group 79">
                <a:extLst>
                  <a:ext uri="{FF2B5EF4-FFF2-40B4-BE49-F238E27FC236}">
                    <a16:creationId xmlns:a16="http://schemas.microsoft.com/office/drawing/2014/main" id="{1A1FB697-5C39-4D92-987B-BAE3550EDC26}"/>
                  </a:ext>
                </a:extLst>
              </p:cNvPr>
              <p:cNvGrpSpPr/>
              <p:nvPr/>
            </p:nvGrpSpPr>
            <p:grpSpPr>
              <a:xfrm>
                <a:off x="7674810" y="4507838"/>
                <a:ext cx="5896750" cy="260684"/>
                <a:chOff x="7674810" y="4044163"/>
                <a:chExt cx="5896750" cy="260684"/>
              </a:xfrm>
            </p:grpSpPr>
            <p:cxnSp>
              <p:nvCxnSpPr>
                <p:cNvPr id="82" name="Straight Connector 81">
                  <a:extLst>
                    <a:ext uri="{FF2B5EF4-FFF2-40B4-BE49-F238E27FC236}">
                      <a16:creationId xmlns:a16="http://schemas.microsoft.com/office/drawing/2014/main" id="{7351BC51-186E-4341-BD34-2C54504295B8}"/>
                    </a:ext>
                  </a:extLst>
                </p:cNvPr>
                <p:cNvCxnSpPr/>
                <p:nvPr/>
              </p:nvCxnSpPr>
              <p:spPr>
                <a:xfrm>
                  <a:off x="7885340" y="4171491"/>
                  <a:ext cx="1853659" cy="6028"/>
                </a:xfrm>
                <a:prstGeom prst="line">
                  <a:avLst/>
                </a:prstGeom>
                <a:ln w="69850">
                  <a:solidFill>
                    <a:schemeClr val="bg2"/>
                  </a:solidFill>
                </a:ln>
              </p:spPr>
              <p:style>
                <a:lnRef idx="3">
                  <a:schemeClr val="accent1"/>
                </a:lnRef>
                <a:fillRef idx="0">
                  <a:schemeClr val="accent1"/>
                </a:fillRef>
                <a:effectRef idx="2">
                  <a:schemeClr val="accent1"/>
                </a:effectRef>
                <a:fontRef idx="minor">
                  <a:schemeClr val="tx1"/>
                </a:fontRef>
              </p:style>
            </p:cxnSp>
            <p:sp>
              <p:nvSpPr>
                <p:cNvPr id="83" name="Flowchart: Connector 82">
                  <a:extLst>
                    <a:ext uri="{FF2B5EF4-FFF2-40B4-BE49-F238E27FC236}">
                      <a16:creationId xmlns:a16="http://schemas.microsoft.com/office/drawing/2014/main" id="{F4429002-D52D-44F2-BDF8-7D36C0F03629}"/>
                    </a:ext>
                  </a:extLst>
                </p:cNvPr>
                <p:cNvSpPr/>
                <p:nvPr/>
              </p:nvSpPr>
              <p:spPr>
                <a:xfrm>
                  <a:off x="7674810" y="4044163"/>
                  <a:ext cx="270711" cy="26068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4" name="Flowchart: Connector 83">
                  <a:extLst>
                    <a:ext uri="{FF2B5EF4-FFF2-40B4-BE49-F238E27FC236}">
                      <a16:creationId xmlns:a16="http://schemas.microsoft.com/office/drawing/2014/main" id="{2BCCB0EF-E55E-461C-8479-C25D2B1C2DB5}"/>
                    </a:ext>
                  </a:extLst>
                </p:cNvPr>
                <p:cNvSpPr/>
                <p:nvPr/>
              </p:nvSpPr>
              <p:spPr>
                <a:xfrm>
                  <a:off x="9665156" y="4044163"/>
                  <a:ext cx="270711" cy="26068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5" name="Flowchart: Connector 84">
                  <a:extLst>
                    <a:ext uri="{FF2B5EF4-FFF2-40B4-BE49-F238E27FC236}">
                      <a16:creationId xmlns:a16="http://schemas.microsoft.com/office/drawing/2014/main" id="{EC44F16D-8B4C-462C-A78B-D9B2DD7D7753}"/>
                    </a:ext>
                  </a:extLst>
                </p:cNvPr>
                <p:cNvSpPr/>
                <p:nvPr/>
              </p:nvSpPr>
              <p:spPr>
                <a:xfrm>
                  <a:off x="13300849" y="4044163"/>
                  <a:ext cx="270711" cy="26068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6" name="Flowchart: Connector 85">
                  <a:extLst>
                    <a:ext uri="{FF2B5EF4-FFF2-40B4-BE49-F238E27FC236}">
                      <a16:creationId xmlns:a16="http://schemas.microsoft.com/office/drawing/2014/main" id="{7100D2DB-9AC2-4CDE-8126-D20EFC00EED7}"/>
                    </a:ext>
                  </a:extLst>
                </p:cNvPr>
                <p:cNvSpPr/>
                <p:nvPr/>
              </p:nvSpPr>
              <p:spPr>
                <a:xfrm>
                  <a:off x="11294777" y="4044163"/>
                  <a:ext cx="270711" cy="26068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87" name="Straight Connector 86">
                  <a:extLst>
                    <a:ext uri="{FF2B5EF4-FFF2-40B4-BE49-F238E27FC236}">
                      <a16:creationId xmlns:a16="http://schemas.microsoft.com/office/drawing/2014/main" id="{524F1673-E91E-47B8-B014-DB15307321DD}"/>
                    </a:ext>
                  </a:extLst>
                </p:cNvPr>
                <p:cNvCxnSpPr/>
                <p:nvPr/>
              </p:nvCxnSpPr>
              <p:spPr>
                <a:xfrm>
                  <a:off x="11540089" y="4171491"/>
                  <a:ext cx="1853659" cy="6028"/>
                </a:xfrm>
                <a:prstGeom prst="line">
                  <a:avLst/>
                </a:prstGeom>
                <a:ln w="69850">
                  <a:solidFill>
                    <a:schemeClr val="bg2"/>
                  </a:solidFill>
                </a:ln>
              </p:spPr>
              <p:style>
                <a:lnRef idx="3">
                  <a:schemeClr val="accent1"/>
                </a:lnRef>
                <a:fillRef idx="0">
                  <a:schemeClr val="accent1"/>
                </a:fillRef>
                <a:effectRef idx="2">
                  <a:schemeClr val="accent1"/>
                </a:effectRef>
                <a:fontRef idx="minor">
                  <a:schemeClr val="tx1"/>
                </a:fontRef>
              </p:style>
            </p:cxnSp>
            <p:cxnSp>
              <p:nvCxnSpPr>
                <p:cNvPr id="88" name="Straight Connector 87">
                  <a:extLst>
                    <a:ext uri="{FF2B5EF4-FFF2-40B4-BE49-F238E27FC236}">
                      <a16:creationId xmlns:a16="http://schemas.microsoft.com/office/drawing/2014/main" id="{26C13540-EF9D-4514-B785-DD26F4DCCD72}"/>
                    </a:ext>
                  </a:extLst>
                </p:cNvPr>
                <p:cNvCxnSpPr>
                  <a:cxnSpLocks/>
                </p:cNvCxnSpPr>
                <p:nvPr/>
              </p:nvCxnSpPr>
              <p:spPr>
                <a:xfrm>
                  <a:off x="9975724" y="4167364"/>
                  <a:ext cx="1475464" cy="14282"/>
                </a:xfrm>
                <a:prstGeom prst="line">
                  <a:avLst/>
                </a:prstGeom>
                <a:ln w="69850">
                  <a:solidFill>
                    <a:schemeClr val="bg2"/>
                  </a:solidFill>
                  <a:prstDash val="dash"/>
                </a:ln>
              </p:spPr>
              <p:style>
                <a:lnRef idx="3">
                  <a:schemeClr val="accent1"/>
                </a:lnRef>
                <a:fillRef idx="0">
                  <a:schemeClr val="accent1"/>
                </a:fillRef>
                <a:effectRef idx="2">
                  <a:schemeClr val="accent1"/>
                </a:effectRef>
                <a:fontRef idx="minor">
                  <a:schemeClr val="tx1"/>
                </a:fontRef>
              </p:style>
            </p:cxnSp>
          </p:grpSp>
          <p:cxnSp>
            <p:nvCxnSpPr>
              <p:cNvPr id="81" name="Straight Connector 80">
                <a:extLst>
                  <a:ext uri="{FF2B5EF4-FFF2-40B4-BE49-F238E27FC236}">
                    <a16:creationId xmlns:a16="http://schemas.microsoft.com/office/drawing/2014/main" id="{30EE7B26-6C6A-4ADD-8662-63C90D2B1A98}"/>
                  </a:ext>
                </a:extLst>
              </p:cNvPr>
              <p:cNvCxnSpPr>
                <a:cxnSpLocks/>
              </p:cNvCxnSpPr>
              <p:nvPr/>
            </p:nvCxnSpPr>
            <p:spPr>
              <a:xfrm>
                <a:off x="9972728" y="4631039"/>
                <a:ext cx="1456537" cy="16778"/>
              </a:xfrm>
              <a:prstGeom prst="line">
                <a:avLst/>
              </a:prstGeom>
              <a:ln w="69850">
                <a:solidFill>
                  <a:srgbClr val="FF0000">
                    <a:alpha val="50196"/>
                  </a:srgbClr>
                </a:solidFill>
                <a:prstDash val="dash"/>
              </a:ln>
            </p:spPr>
            <p:style>
              <a:lnRef idx="3">
                <a:schemeClr val="accent1"/>
              </a:lnRef>
              <a:fillRef idx="0">
                <a:schemeClr val="accent1"/>
              </a:fillRef>
              <a:effectRef idx="2">
                <a:schemeClr val="accent1"/>
              </a:effectRef>
              <a:fontRef idx="minor">
                <a:schemeClr val="tx1"/>
              </a:fontRef>
            </p:style>
          </p:cxnSp>
        </p:grpSp>
        <p:sp>
          <p:nvSpPr>
            <p:cNvPr id="67" name="Left Brace 66">
              <a:extLst>
                <a:ext uri="{FF2B5EF4-FFF2-40B4-BE49-F238E27FC236}">
                  <a16:creationId xmlns:a16="http://schemas.microsoft.com/office/drawing/2014/main" id="{447DF0E2-7803-4EF5-AED8-1E280C350CA3}"/>
                </a:ext>
              </a:extLst>
            </p:cNvPr>
            <p:cNvSpPr/>
            <p:nvPr/>
          </p:nvSpPr>
          <p:spPr>
            <a:xfrm rot="16200000">
              <a:off x="8532740" y="4791027"/>
              <a:ext cx="409844" cy="1854990"/>
            </a:xfrm>
            <a:prstGeom prst="leftBrac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68" name="Left Brace 67">
              <a:extLst>
                <a:ext uri="{FF2B5EF4-FFF2-40B4-BE49-F238E27FC236}">
                  <a16:creationId xmlns:a16="http://schemas.microsoft.com/office/drawing/2014/main" id="{B38AFB04-44E4-4A24-9D77-3241C3DBB9BB}"/>
                </a:ext>
              </a:extLst>
            </p:cNvPr>
            <p:cNvSpPr/>
            <p:nvPr/>
          </p:nvSpPr>
          <p:spPr>
            <a:xfrm rot="16200000">
              <a:off x="10370882" y="4881718"/>
              <a:ext cx="409844" cy="1673609"/>
            </a:xfrm>
            <a:prstGeom prst="leftBrac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69" name="Left Brace 68">
              <a:extLst>
                <a:ext uri="{FF2B5EF4-FFF2-40B4-BE49-F238E27FC236}">
                  <a16:creationId xmlns:a16="http://schemas.microsoft.com/office/drawing/2014/main" id="{455C30D2-BFF7-4712-B1F2-57F6155CC719}"/>
                </a:ext>
              </a:extLst>
            </p:cNvPr>
            <p:cNvSpPr/>
            <p:nvPr/>
          </p:nvSpPr>
          <p:spPr>
            <a:xfrm rot="16200000">
              <a:off x="12212461" y="4752327"/>
              <a:ext cx="420013" cy="1942559"/>
            </a:xfrm>
            <a:prstGeom prst="leftBrac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grpSp>
          <p:nvGrpSpPr>
            <p:cNvPr id="70" name="Group 69">
              <a:extLst>
                <a:ext uri="{FF2B5EF4-FFF2-40B4-BE49-F238E27FC236}">
                  <a16:creationId xmlns:a16="http://schemas.microsoft.com/office/drawing/2014/main" id="{AC7477FD-DAD2-4B36-A2B8-FDD1D04E6DCE}"/>
                </a:ext>
              </a:extLst>
            </p:cNvPr>
            <p:cNvGrpSpPr/>
            <p:nvPr/>
          </p:nvGrpSpPr>
          <p:grpSpPr>
            <a:xfrm>
              <a:off x="7961960" y="6174401"/>
              <a:ext cx="5270639" cy="348878"/>
              <a:chOff x="7008838" y="3450872"/>
              <a:chExt cx="5270639" cy="348878"/>
            </a:xfrm>
          </p:grpSpPr>
          <p:sp>
            <p:nvSpPr>
              <p:cNvPr id="77" name="TextBox 76">
                <a:extLst>
                  <a:ext uri="{FF2B5EF4-FFF2-40B4-BE49-F238E27FC236}">
                    <a16:creationId xmlns:a16="http://schemas.microsoft.com/office/drawing/2014/main" id="{33F9D4D7-0852-4A2D-95F4-D072400B3E3B}"/>
                  </a:ext>
                </a:extLst>
              </p:cNvPr>
              <p:cNvSpPr txBox="1"/>
              <p:nvPr/>
            </p:nvSpPr>
            <p:spPr>
              <a:xfrm>
                <a:off x="7008838" y="3450872"/>
                <a:ext cx="1526380" cy="348878"/>
              </a:xfrm>
              <a:prstGeom prst="rect">
                <a:avLst/>
              </a:prstGeom>
              <a:noFill/>
            </p:spPr>
            <p:txBody>
              <a:bodyPr wrap="none" rtlCol="0">
                <a:spAutoFit/>
              </a:bodyPr>
              <a:lstStyle/>
              <a:p>
                <a:r>
                  <a:rPr lang="en-US" sz="1667"/>
                  <a:t>Late Lactation</a:t>
                </a:r>
              </a:p>
            </p:txBody>
          </p:sp>
          <p:sp>
            <p:nvSpPr>
              <p:cNvPr id="78" name="TextBox 77">
                <a:extLst>
                  <a:ext uri="{FF2B5EF4-FFF2-40B4-BE49-F238E27FC236}">
                    <a16:creationId xmlns:a16="http://schemas.microsoft.com/office/drawing/2014/main" id="{49ECDE87-8347-4D5D-9B05-ABB5F2B58673}"/>
                  </a:ext>
                </a:extLst>
              </p:cNvPr>
              <p:cNvSpPr txBox="1"/>
              <p:nvPr/>
            </p:nvSpPr>
            <p:spPr>
              <a:xfrm>
                <a:off x="9033338" y="3450872"/>
                <a:ext cx="1192955" cy="348878"/>
              </a:xfrm>
              <a:prstGeom prst="rect">
                <a:avLst/>
              </a:prstGeom>
              <a:noFill/>
            </p:spPr>
            <p:txBody>
              <a:bodyPr wrap="none" rtlCol="0">
                <a:spAutoFit/>
              </a:bodyPr>
              <a:lstStyle/>
              <a:p>
                <a:r>
                  <a:rPr lang="en-US" sz="1667"/>
                  <a:t>Dry Period</a:t>
                </a:r>
              </a:p>
            </p:txBody>
          </p:sp>
          <p:sp>
            <p:nvSpPr>
              <p:cNvPr id="79" name="TextBox 78">
                <a:extLst>
                  <a:ext uri="{FF2B5EF4-FFF2-40B4-BE49-F238E27FC236}">
                    <a16:creationId xmlns:a16="http://schemas.microsoft.com/office/drawing/2014/main" id="{680AF23E-DCD7-4AF8-8DED-381E03A8F714}"/>
                  </a:ext>
                </a:extLst>
              </p:cNvPr>
              <p:cNvSpPr txBox="1"/>
              <p:nvPr/>
            </p:nvSpPr>
            <p:spPr>
              <a:xfrm>
                <a:off x="10680962" y="3450872"/>
                <a:ext cx="1598515" cy="348878"/>
              </a:xfrm>
              <a:prstGeom prst="rect">
                <a:avLst/>
              </a:prstGeom>
              <a:noFill/>
            </p:spPr>
            <p:txBody>
              <a:bodyPr wrap="none" rtlCol="0">
                <a:spAutoFit/>
              </a:bodyPr>
              <a:lstStyle/>
              <a:p>
                <a:r>
                  <a:rPr lang="en-US" sz="1667"/>
                  <a:t>Early Lactation</a:t>
                </a:r>
              </a:p>
            </p:txBody>
          </p:sp>
        </p:grpSp>
        <p:grpSp>
          <p:nvGrpSpPr>
            <p:cNvPr id="71" name="Group 70">
              <a:extLst>
                <a:ext uri="{FF2B5EF4-FFF2-40B4-BE49-F238E27FC236}">
                  <a16:creationId xmlns:a16="http://schemas.microsoft.com/office/drawing/2014/main" id="{81A4419C-F9DF-4012-91C5-FC2F7C5E87A8}"/>
                </a:ext>
              </a:extLst>
            </p:cNvPr>
            <p:cNvGrpSpPr/>
            <p:nvPr/>
          </p:nvGrpSpPr>
          <p:grpSpPr>
            <a:xfrm>
              <a:off x="7085038" y="3556962"/>
              <a:ext cx="6732062" cy="348878"/>
              <a:chOff x="7085038" y="3556962"/>
              <a:chExt cx="6732062" cy="348878"/>
            </a:xfrm>
          </p:grpSpPr>
          <p:grpSp>
            <p:nvGrpSpPr>
              <p:cNvPr id="72" name="Group 71">
                <a:extLst>
                  <a:ext uri="{FF2B5EF4-FFF2-40B4-BE49-F238E27FC236}">
                    <a16:creationId xmlns:a16="http://schemas.microsoft.com/office/drawing/2014/main" id="{9B019193-361D-45AA-9210-6E87F3C6AD38}"/>
                  </a:ext>
                </a:extLst>
              </p:cNvPr>
              <p:cNvGrpSpPr/>
              <p:nvPr/>
            </p:nvGrpSpPr>
            <p:grpSpPr>
              <a:xfrm>
                <a:off x="7085038" y="3556962"/>
                <a:ext cx="4773327" cy="348878"/>
                <a:chOff x="7085038" y="3450872"/>
                <a:chExt cx="4773327" cy="348878"/>
              </a:xfrm>
            </p:grpSpPr>
            <p:sp>
              <p:nvSpPr>
                <p:cNvPr id="74" name="TextBox 73">
                  <a:extLst>
                    <a:ext uri="{FF2B5EF4-FFF2-40B4-BE49-F238E27FC236}">
                      <a16:creationId xmlns:a16="http://schemas.microsoft.com/office/drawing/2014/main" id="{15082F38-1ADB-4474-B320-CB3DA6A0087A}"/>
                    </a:ext>
                  </a:extLst>
                </p:cNvPr>
                <p:cNvSpPr txBox="1"/>
                <p:nvPr/>
              </p:nvSpPr>
              <p:spPr>
                <a:xfrm>
                  <a:off x="7085038" y="3450872"/>
                  <a:ext cx="1496885" cy="348878"/>
                </a:xfrm>
                <a:prstGeom prst="rect">
                  <a:avLst/>
                </a:prstGeom>
                <a:noFill/>
              </p:spPr>
              <p:txBody>
                <a:bodyPr wrap="none" rtlCol="0">
                  <a:spAutoFit/>
                </a:bodyPr>
                <a:lstStyle/>
                <a:p>
                  <a:r>
                    <a:rPr lang="en-US" sz="1667"/>
                    <a:t>60 d to dry-off</a:t>
                  </a:r>
                </a:p>
              </p:txBody>
            </p:sp>
            <p:sp>
              <p:nvSpPr>
                <p:cNvPr id="75" name="TextBox 74">
                  <a:extLst>
                    <a:ext uri="{FF2B5EF4-FFF2-40B4-BE49-F238E27FC236}">
                      <a16:creationId xmlns:a16="http://schemas.microsoft.com/office/drawing/2014/main" id="{0A249239-272C-445D-B1A7-FBA954A461CE}"/>
                    </a:ext>
                  </a:extLst>
                </p:cNvPr>
                <p:cNvSpPr txBox="1"/>
                <p:nvPr/>
              </p:nvSpPr>
              <p:spPr>
                <a:xfrm>
                  <a:off x="8969838" y="3450872"/>
                  <a:ext cx="1563248" cy="348878"/>
                </a:xfrm>
                <a:prstGeom prst="rect">
                  <a:avLst/>
                </a:prstGeom>
                <a:noFill/>
              </p:spPr>
              <p:txBody>
                <a:bodyPr wrap="none" rtlCol="0">
                  <a:spAutoFit/>
                </a:bodyPr>
                <a:lstStyle/>
                <a:p>
                  <a:r>
                    <a:rPr lang="en-US" sz="1667"/>
                    <a:t>45 d to calving</a:t>
                  </a:r>
                </a:p>
              </p:txBody>
            </p:sp>
            <p:sp>
              <p:nvSpPr>
                <p:cNvPr id="76" name="TextBox 75">
                  <a:extLst>
                    <a:ext uri="{FF2B5EF4-FFF2-40B4-BE49-F238E27FC236}">
                      <a16:creationId xmlns:a16="http://schemas.microsoft.com/office/drawing/2014/main" id="{20C2107E-9E16-4271-B34D-5DAFECF12362}"/>
                    </a:ext>
                  </a:extLst>
                </p:cNvPr>
                <p:cNvSpPr txBox="1"/>
                <p:nvPr/>
              </p:nvSpPr>
              <p:spPr>
                <a:xfrm>
                  <a:off x="10960362" y="3450872"/>
                  <a:ext cx="898003" cy="348878"/>
                </a:xfrm>
                <a:prstGeom prst="rect">
                  <a:avLst/>
                </a:prstGeom>
                <a:noFill/>
              </p:spPr>
              <p:txBody>
                <a:bodyPr wrap="none" rtlCol="0">
                  <a:spAutoFit/>
                </a:bodyPr>
                <a:lstStyle/>
                <a:p>
                  <a:r>
                    <a:rPr lang="en-US" sz="1667"/>
                    <a:t>Calving</a:t>
                  </a:r>
                </a:p>
              </p:txBody>
            </p:sp>
          </p:grpSp>
          <p:sp>
            <p:nvSpPr>
              <p:cNvPr id="73" name="TextBox 72">
                <a:extLst>
                  <a:ext uri="{FF2B5EF4-FFF2-40B4-BE49-F238E27FC236}">
                    <a16:creationId xmlns:a16="http://schemas.microsoft.com/office/drawing/2014/main" id="{80400DC3-0497-429E-A3AB-F9F1D9C6D47C}"/>
                  </a:ext>
                </a:extLst>
              </p:cNvPr>
              <p:cNvSpPr txBox="1"/>
              <p:nvPr/>
            </p:nvSpPr>
            <p:spPr>
              <a:xfrm>
                <a:off x="12944745" y="3556962"/>
                <a:ext cx="872355" cy="348878"/>
              </a:xfrm>
              <a:prstGeom prst="rect">
                <a:avLst/>
              </a:prstGeom>
              <a:noFill/>
            </p:spPr>
            <p:txBody>
              <a:bodyPr wrap="none" rtlCol="0">
                <a:spAutoFit/>
              </a:bodyPr>
              <a:lstStyle/>
              <a:p>
                <a:r>
                  <a:rPr lang="en-US" sz="1667"/>
                  <a:t>60 DIM</a:t>
                </a:r>
              </a:p>
            </p:txBody>
          </p:sp>
        </p:grpSp>
      </p:grpSp>
      <p:graphicFrame>
        <p:nvGraphicFramePr>
          <p:cNvPr id="109" name="Chart 108">
            <a:extLst>
              <a:ext uri="{FF2B5EF4-FFF2-40B4-BE49-F238E27FC236}">
                <a16:creationId xmlns:a16="http://schemas.microsoft.com/office/drawing/2014/main" id="{90E75DED-4CE7-4D51-BA4F-8ED347D055AE}"/>
              </a:ext>
            </a:extLst>
          </p:cNvPr>
          <p:cNvGraphicFramePr>
            <a:graphicFrameLocks/>
          </p:cNvGraphicFramePr>
          <p:nvPr>
            <p:extLst>
              <p:ext uri="{D42A27DB-BD31-4B8C-83A1-F6EECF244321}">
                <p14:modId xmlns:p14="http://schemas.microsoft.com/office/powerpoint/2010/main" val="609489089"/>
              </p:ext>
            </p:extLst>
          </p:nvPr>
        </p:nvGraphicFramePr>
        <p:xfrm>
          <a:off x="7180463" y="1968773"/>
          <a:ext cx="7024053" cy="4705562"/>
        </p:xfrm>
        <a:graphic>
          <a:graphicData uri="http://schemas.openxmlformats.org/drawingml/2006/chart">
            <c:chart xmlns:c="http://schemas.openxmlformats.org/drawingml/2006/chart" xmlns:r="http://schemas.openxmlformats.org/officeDocument/2006/relationships" r:id="rId6"/>
          </a:graphicData>
        </a:graphic>
      </p:graphicFrame>
      <p:sp>
        <p:nvSpPr>
          <p:cNvPr id="110" name="Date Placeholder 5">
            <a:extLst>
              <a:ext uri="{FF2B5EF4-FFF2-40B4-BE49-F238E27FC236}">
                <a16:creationId xmlns:a16="http://schemas.microsoft.com/office/drawing/2014/main" id="{A5D91FBC-FF81-4D50-8271-FD003F90472C}"/>
              </a:ext>
            </a:extLst>
          </p:cNvPr>
          <p:cNvSpPr>
            <a:spLocks noGrp="1"/>
          </p:cNvSpPr>
          <p:nvPr>
            <p:ph type="dt" sz="half" idx="11"/>
          </p:nvPr>
        </p:nvSpPr>
        <p:spPr>
          <a:xfrm>
            <a:off x="838199" y="7758030"/>
            <a:ext cx="1187246" cy="365125"/>
          </a:xfrm>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1256F73-1FD0-43C0-8D80-3A524A315BF3}" type="datetime1">
              <a:rPr kumimoji="0" lang="en-US" sz="1200" b="0" i="0" u="none" strike="noStrike" kern="1200" cap="none" spc="0" normalizeH="0" baseline="0" noProof="0" smtClean="0">
                <a:ln>
                  <a:noFill/>
                </a:ln>
                <a:solidFill>
                  <a:srgbClr val="FDFFFC"/>
                </a:solidFill>
                <a:effectLst/>
                <a:uLnTx/>
                <a:uFillTx/>
                <a:latin typeface="Arial" panose="020B0604020202020204"/>
                <a:ea typeface="+mn-ea"/>
                <a:cs typeface="+mn-cs"/>
              </a:rPr>
              <a:t>7/7/2022</a:t>
            </a:fld>
            <a:endParaRPr kumimoji="0" lang="en-US" sz="1200" b="0" i="0" u="none" strike="noStrike" kern="1200" cap="none" spc="0" normalizeH="0" baseline="0" noProof="0">
              <a:ln>
                <a:noFill/>
              </a:ln>
              <a:solidFill>
                <a:srgbClr val="FDFFF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998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par>
                                <p:cTn id="18" presetID="10" presetClass="exit" presetSubtype="0" fill="hold" nodeType="withEffect">
                                  <p:stCondLst>
                                    <p:cond delay="0"/>
                                  </p:stCondLst>
                                  <p:childTnLst>
                                    <p:animEffect transition="out" filter="fade">
                                      <p:cBhvr>
                                        <p:cTn id="19" dur="500"/>
                                        <p:tgtEl>
                                          <p:spTgt spid="46"/>
                                        </p:tgtEl>
                                      </p:cBhvr>
                                    </p:animEffect>
                                    <p:set>
                                      <p:cBhvr>
                                        <p:cTn id="20"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Graphic spid="109"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p:cNvSpPr>
            <a:spLocks noGrp="1"/>
          </p:cNvSpPr>
          <p:nvPr>
            <p:ph type="dt" sz="half" idx="1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1256F73-1FD0-43C0-8D80-3A524A315BF3}" type="datetime1">
              <a:rPr kumimoji="0" lang="en-US" sz="1200" b="0" i="0" u="none" strike="noStrike" kern="1200" cap="none" spc="0" normalizeH="0" baseline="0" noProof="0" smtClean="0">
                <a:ln>
                  <a:noFill/>
                </a:ln>
                <a:solidFill>
                  <a:srgbClr val="FDFFFC"/>
                </a:solidFill>
                <a:effectLst/>
                <a:uLnTx/>
                <a:uFillTx/>
                <a:latin typeface="Arial" panose="020B0604020202020204"/>
                <a:ea typeface="+mn-ea"/>
                <a:cs typeface="+mn-cs"/>
              </a:rPr>
              <a:t>7/7/2022</a:t>
            </a:fld>
            <a:endParaRPr kumimoji="0" lang="en-US" sz="1200" b="0" i="0" u="none" strike="noStrike" kern="1200" cap="none" spc="0" normalizeH="0" baseline="0" noProof="0">
              <a:ln>
                <a:noFill/>
              </a:ln>
              <a:solidFill>
                <a:srgbClr val="FDFFFC"/>
              </a:solidFill>
              <a:effectLst/>
              <a:uLnTx/>
              <a:uFillTx/>
              <a:latin typeface="Arial" panose="020B0604020202020204"/>
              <a:ea typeface="+mn-ea"/>
              <a:cs typeface="+mn-cs"/>
            </a:endParaRPr>
          </a:p>
        </p:txBody>
      </p:sp>
      <p:sp>
        <p:nvSpPr>
          <p:cNvPr id="12" name="Title 1">
            <a:extLst>
              <a:ext uri="{FF2B5EF4-FFF2-40B4-BE49-F238E27FC236}">
                <a16:creationId xmlns:a16="http://schemas.microsoft.com/office/drawing/2014/main" id="{12638300-99FF-4F35-9BDD-6E602F60E446}"/>
              </a:ext>
            </a:extLst>
          </p:cNvPr>
          <p:cNvSpPr>
            <a:spLocks noGrp="1"/>
          </p:cNvSpPr>
          <p:nvPr>
            <p:ph type="title"/>
          </p:nvPr>
        </p:nvSpPr>
        <p:spPr>
          <a:xfrm>
            <a:off x="133415" y="184510"/>
            <a:ext cx="11336471" cy="1098825"/>
          </a:xfrm>
        </p:spPr>
        <p:txBody>
          <a:bodyPr>
            <a:normAutofit/>
          </a:bodyPr>
          <a:lstStyle/>
          <a:p>
            <a:r>
              <a:rPr lang="en-US"/>
              <a:t>Improving Days Open</a:t>
            </a:r>
          </a:p>
        </p:txBody>
      </p:sp>
      <p:sp>
        <p:nvSpPr>
          <p:cNvPr id="13" name="Text Placeholder 2">
            <a:extLst>
              <a:ext uri="{FF2B5EF4-FFF2-40B4-BE49-F238E27FC236}">
                <a16:creationId xmlns:a16="http://schemas.microsoft.com/office/drawing/2014/main" id="{6A34FF8B-B6A3-4B56-9F1B-03BF6F9598D8}"/>
              </a:ext>
            </a:extLst>
          </p:cNvPr>
          <p:cNvSpPr txBox="1">
            <a:spLocks/>
          </p:cNvSpPr>
          <p:nvPr/>
        </p:nvSpPr>
        <p:spPr>
          <a:xfrm>
            <a:off x="192031" y="806717"/>
            <a:ext cx="10397804" cy="749035"/>
          </a:xfrm>
          <a:prstGeom prst="rect">
            <a:avLst/>
          </a:prstGeom>
        </p:spPr>
        <p:txBody>
          <a:bodyPr vert="horz" lIns="91440" tIns="45720" rIns="91440" bIns="45720" rtlCol="0">
            <a:normAutofit/>
          </a:bodyPr>
          <a:lstStyle>
            <a:lvl1pPr marL="350838" indent="-350838" algn="l" defTabSz="1097280" rtl="0" eaLnBrk="1" latinLnBrk="0" hangingPunct="1">
              <a:lnSpc>
                <a:spcPct val="100000"/>
              </a:lnSpc>
              <a:spcBef>
                <a:spcPts val="600"/>
              </a:spcBef>
              <a:buSzPct val="100000"/>
              <a:buFontTx/>
              <a:buBlip>
                <a:blip r:embed="rId3"/>
              </a:buBlip>
              <a:tabLst/>
              <a:defRPr sz="2600" b="1" kern="1200">
                <a:solidFill>
                  <a:srgbClr val="599232"/>
                </a:solidFill>
                <a:latin typeface="+mn-lt"/>
                <a:ea typeface="+mn-ea"/>
                <a:cs typeface="+mn-cs"/>
              </a:defRPr>
            </a:lvl1pPr>
            <a:lvl2pPr marL="746125" indent="-341313" algn="l" defTabSz="1097280" rtl="0" eaLnBrk="1" latinLnBrk="0" hangingPunct="1">
              <a:lnSpc>
                <a:spcPct val="100000"/>
              </a:lnSpc>
              <a:spcBef>
                <a:spcPts val="600"/>
              </a:spcBef>
              <a:buClrTx/>
              <a:buFont typeface="Arial" panose="020B0604020202020204" pitchFamily="34" charset="0"/>
              <a:buChar char="-"/>
              <a:tabLst/>
              <a:defRPr sz="2600" kern="1200">
                <a:solidFill>
                  <a:srgbClr val="000000"/>
                </a:solidFill>
                <a:latin typeface="+mn-lt"/>
                <a:ea typeface="+mn-ea"/>
                <a:cs typeface="+mn-cs"/>
              </a:defRPr>
            </a:lvl2pPr>
            <a:lvl3pPr marL="1089025" indent="-288925" algn="l" defTabSz="1097280" rtl="0" eaLnBrk="1" latinLnBrk="0" hangingPunct="1">
              <a:lnSpc>
                <a:spcPct val="100000"/>
              </a:lnSpc>
              <a:spcBef>
                <a:spcPts val="600"/>
              </a:spcBef>
              <a:buClrTx/>
              <a:buFont typeface="Arial" panose="020B0604020202020204" pitchFamily="34" charset="0"/>
              <a:buChar char="•"/>
              <a:tabLst/>
              <a:defRPr sz="2200" kern="1200">
                <a:solidFill>
                  <a:srgbClr val="000000"/>
                </a:solidFill>
                <a:latin typeface="+mn-lt"/>
                <a:ea typeface="+mn-ea"/>
                <a:cs typeface="+mn-cs"/>
              </a:defRPr>
            </a:lvl3pPr>
            <a:lvl4pPr marL="1547813" indent="-287338"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4pPr>
            <a:lvl5pPr marL="1836738" indent="-234950"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Tx/>
              <a:buNone/>
            </a:pPr>
            <a:r>
              <a:rPr lang="en-US" sz="2000" b="0" i="1" err="1">
                <a:solidFill>
                  <a:schemeClr val="tx1"/>
                </a:solidFill>
              </a:rPr>
              <a:t>Casarotto</a:t>
            </a:r>
            <a:r>
              <a:rPr lang="en-US" sz="2000" b="0" i="1">
                <a:solidFill>
                  <a:schemeClr val="tx1"/>
                </a:solidFill>
              </a:rPr>
              <a:t> et al., 2020. Animal Feed Sc. And Tech. 267: 114527</a:t>
            </a:r>
          </a:p>
        </p:txBody>
      </p:sp>
      <p:pic>
        <p:nvPicPr>
          <p:cNvPr id="14" name="Picture 13">
            <a:extLst>
              <a:ext uri="{FF2B5EF4-FFF2-40B4-BE49-F238E27FC236}">
                <a16:creationId xmlns:a16="http://schemas.microsoft.com/office/drawing/2014/main" id="{CB63F8C6-39B9-40FF-8151-A411B51D08A3}"/>
              </a:ext>
            </a:extLst>
          </p:cNvPr>
          <p:cNvPicPr>
            <a:picLocks noChangeAspect="1"/>
          </p:cNvPicPr>
          <p:nvPr/>
        </p:nvPicPr>
        <p:blipFill rotWithShape="1">
          <a:blip r:embed="rId4"/>
          <a:srcRect l="27351"/>
          <a:stretch/>
        </p:blipFill>
        <p:spPr>
          <a:xfrm>
            <a:off x="133415" y="2092462"/>
            <a:ext cx="6134003" cy="4341197"/>
          </a:xfrm>
          <a:prstGeom prst="rect">
            <a:avLst/>
          </a:prstGeom>
        </p:spPr>
      </p:pic>
      <p:sp>
        <p:nvSpPr>
          <p:cNvPr id="15" name="TextBox 14">
            <a:extLst>
              <a:ext uri="{FF2B5EF4-FFF2-40B4-BE49-F238E27FC236}">
                <a16:creationId xmlns:a16="http://schemas.microsoft.com/office/drawing/2014/main" id="{1A8FB127-B16C-44DC-AEC2-7CDC78FF8F32}"/>
              </a:ext>
            </a:extLst>
          </p:cNvPr>
          <p:cNvSpPr txBox="1"/>
          <p:nvPr/>
        </p:nvSpPr>
        <p:spPr>
          <a:xfrm>
            <a:off x="6522146" y="2081180"/>
            <a:ext cx="7938439" cy="4092211"/>
          </a:xfrm>
          <a:prstGeom prst="rect">
            <a:avLst/>
          </a:prstGeom>
          <a:noFill/>
        </p:spPr>
        <p:txBody>
          <a:bodyPr wrap="square" rtlCol="0">
            <a:spAutoFit/>
          </a:bodyPr>
          <a:lstStyle/>
          <a:p>
            <a:pPr marL="342900" indent="-342900">
              <a:lnSpc>
                <a:spcPct val="150000"/>
              </a:lnSpc>
              <a:buBlip>
                <a:blip r:embed="rId5"/>
              </a:buBlip>
            </a:pPr>
            <a:r>
              <a:rPr lang="en-US" sz="2200">
                <a:solidFill>
                  <a:srgbClr val="000000"/>
                </a:solidFill>
              </a:rPr>
              <a:t>University of Florida / Large dairy herd study</a:t>
            </a:r>
          </a:p>
          <a:p>
            <a:pPr marL="342900" indent="-342900">
              <a:lnSpc>
                <a:spcPct val="150000"/>
              </a:lnSpc>
              <a:buBlip>
                <a:blip r:embed="rId5"/>
              </a:buBlip>
            </a:pPr>
            <a:r>
              <a:rPr lang="en-US" sz="2200">
                <a:solidFill>
                  <a:srgbClr val="000000"/>
                </a:solidFill>
              </a:rPr>
              <a:t>1,465 multiparous Holsteins</a:t>
            </a:r>
          </a:p>
          <a:p>
            <a:pPr marL="342900" indent="-342900">
              <a:lnSpc>
                <a:spcPct val="150000"/>
              </a:lnSpc>
              <a:buBlip>
                <a:blip r:embed="rId5"/>
              </a:buBlip>
            </a:pPr>
            <a:r>
              <a:rPr lang="en-US" sz="2200">
                <a:solidFill>
                  <a:srgbClr val="000000"/>
                </a:solidFill>
              </a:rPr>
              <a:t>Calved August 2018 – April 2019</a:t>
            </a:r>
          </a:p>
          <a:p>
            <a:pPr marL="342900" indent="-342900">
              <a:lnSpc>
                <a:spcPct val="150000"/>
              </a:lnSpc>
              <a:buBlip>
                <a:blip r:embed="rId5"/>
              </a:buBlip>
            </a:pPr>
            <a:r>
              <a:rPr lang="en-US" sz="2200">
                <a:solidFill>
                  <a:srgbClr val="000000"/>
                </a:solidFill>
              </a:rPr>
              <a:t>Duration: 60 d before expected calving through 150 DIM (or confirmed pregnant)</a:t>
            </a:r>
          </a:p>
          <a:p>
            <a:pPr marL="342900" indent="-342900">
              <a:lnSpc>
                <a:spcPct val="150000"/>
              </a:lnSpc>
              <a:buBlip>
                <a:blip r:embed="rId5"/>
              </a:buBlip>
            </a:pPr>
            <a:r>
              <a:rPr lang="en-US" sz="2200">
                <a:solidFill>
                  <a:srgbClr val="000000"/>
                </a:solidFill>
              </a:rPr>
              <a:t>Treatments</a:t>
            </a:r>
          </a:p>
          <a:p>
            <a:pPr marL="692150" indent="-342900">
              <a:lnSpc>
                <a:spcPct val="150000"/>
              </a:lnSpc>
              <a:buBlip>
                <a:blip r:embed="rId5"/>
              </a:buBlip>
            </a:pPr>
            <a:r>
              <a:rPr lang="en-US" sz="2200">
                <a:solidFill>
                  <a:srgbClr val="000000"/>
                </a:solidFill>
              </a:rPr>
              <a:t>Placebo: 686 cows received AB20 (56g/day)</a:t>
            </a:r>
            <a:endParaRPr lang="en-US" sz="2000">
              <a:solidFill>
                <a:srgbClr val="000000"/>
              </a:solidFill>
            </a:endParaRPr>
          </a:p>
          <a:p>
            <a:pPr marL="692150" indent="-342900">
              <a:lnSpc>
                <a:spcPct val="150000"/>
              </a:lnSpc>
              <a:buBlip>
                <a:blip r:embed="rId5"/>
              </a:buBlip>
            </a:pPr>
            <a:r>
              <a:rPr lang="en-US" sz="2200" err="1">
                <a:solidFill>
                  <a:srgbClr val="000000"/>
                </a:solidFill>
              </a:rPr>
              <a:t>OmniGen</a:t>
            </a:r>
            <a:r>
              <a:rPr lang="en-US" sz="2200">
                <a:solidFill>
                  <a:srgbClr val="000000"/>
                </a:solidFill>
              </a:rPr>
              <a:t>-AF: 706 cows received OG-AF (56 g/day)</a:t>
            </a:r>
          </a:p>
        </p:txBody>
      </p:sp>
    </p:spTree>
    <p:extLst>
      <p:ext uri="{BB962C8B-B14F-4D97-AF65-F5344CB8AC3E}">
        <p14:creationId xmlns:p14="http://schemas.microsoft.com/office/powerpoint/2010/main" val="186940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p:cNvSpPr>
            <a:spLocks noGrp="1"/>
          </p:cNvSpPr>
          <p:nvPr>
            <p:ph type="dt" sz="half" idx="11"/>
          </p:nvPr>
        </p:nvSpPr>
        <p:spPr/>
        <p:txBody>
          <a:bodyPr/>
          <a:lstStyle/>
          <a:p>
            <a:fld id="{D7510EF0-701B-4EFE-99C5-B6DC5F9722AE}" type="datetime1">
              <a:rPr lang="en-US" smtClean="0"/>
              <a:t>7/7/2022</a:t>
            </a:fld>
            <a:endParaRPr lang="en-US"/>
          </a:p>
        </p:txBody>
      </p:sp>
      <p:graphicFrame>
        <p:nvGraphicFramePr>
          <p:cNvPr id="11" name="Graphique 1">
            <a:extLst>
              <a:ext uri="{FF2B5EF4-FFF2-40B4-BE49-F238E27FC236}">
                <a16:creationId xmlns:a16="http://schemas.microsoft.com/office/drawing/2014/main" id="{00000000-0008-0000-0100-000002000000}"/>
              </a:ext>
            </a:extLst>
          </p:cNvPr>
          <p:cNvGraphicFramePr>
            <a:graphicFrameLocks/>
          </p:cNvGraphicFramePr>
          <p:nvPr/>
        </p:nvGraphicFramePr>
        <p:xfrm>
          <a:off x="1064473" y="1893784"/>
          <a:ext cx="8470232" cy="5502034"/>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0105220" y="2552700"/>
            <a:ext cx="4352474" cy="3200876"/>
          </a:xfrm>
          <a:prstGeom prst="rect">
            <a:avLst/>
          </a:prstGeom>
          <a:noFill/>
        </p:spPr>
        <p:txBody>
          <a:bodyPr wrap="none" rtlCol="0">
            <a:spAutoFit/>
          </a:bodyPr>
          <a:lstStyle/>
          <a:p>
            <a:r>
              <a:rPr lang="en-US" sz="2400" b="1">
                <a:solidFill>
                  <a:srgbClr val="000000"/>
                </a:solidFill>
              </a:rPr>
              <a:t>1</a:t>
            </a:r>
            <a:r>
              <a:rPr lang="en-US" sz="2400" b="1" baseline="30000">
                <a:solidFill>
                  <a:srgbClr val="000000"/>
                </a:solidFill>
              </a:rPr>
              <a:t>st</a:t>
            </a:r>
            <a:r>
              <a:rPr lang="en-US" sz="2400" b="1">
                <a:solidFill>
                  <a:srgbClr val="000000"/>
                </a:solidFill>
              </a:rPr>
              <a:t> Service Conception Rate:</a:t>
            </a:r>
          </a:p>
          <a:p>
            <a:pPr marL="891540" lvl="1" indent="-342900">
              <a:buFont typeface="Arial" panose="020B0604020202020204" pitchFamily="34" charset="0"/>
              <a:buChar char="•"/>
            </a:pPr>
            <a:r>
              <a:rPr lang="en-US" sz="2200">
                <a:solidFill>
                  <a:srgbClr val="000000"/>
                </a:solidFill>
              </a:rPr>
              <a:t>OG AF = 32.6%</a:t>
            </a:r>
          </a:p>
          <a:p>
            <a:pPr marL="891540" lvl="1" indent="-342900">
              <a:buFont typeface="Arial" panose="020B0604020202020204" pitchFamily="34" charset="0"/>
              <a:buChar char="•"/>
            </a:pPr>
            <a:r>
              <a:rPr lang="en-US" sz="2200">
                <a:solidFill>
                  <a:srgbClr val="000000"/>
                </a:solidFill>
              </a:rPr>
              <a:t>CON = 28.1%</a:t>
            </a:r>
          </a:p>
          <a:p>
            <a:pPr marL="891540" lvl="1" indent="-342900">
              <a:buFont typeface="Arial" panose="020B0604020202020204" pitchFamily="34" charset="0"/>
              <a:buChar char="•"/>
            </a:pPr>
            <a:r>
              <a:rPr lang="en-US" sz="2200" i="1">
                <a:solidFill>
                  <a:srgbClr val="000000"/>
                </a:solidFill>
              </a:rPr>
              <a:t>P</a:t>
            </a:r>
            <a:r>
              <a:rPr lang="en-US" sz="2200">
                <a:solidFill>
                  <a:srgbClr val="000000"/>
                </a:solidFill>
              </a:rPr>
              <a:t> = 0.31</a:t>
            </a:r>
          </a:p>
          <a:p>
            <a:pPr lvl="1"/>
            <a:endParaRPr lang="en-US" sz="2200">
              <a:solidFill>
                <a:srgbClr val="000000"/>
              </a:solidFill>
            </a:endParaRPr>
          </a:p>
          <a:p>
            <a:r>
              <a:rPr lang="en-US" sz="2400" b="1">
                <a:solidFill>
                  <a:srgbClr val="000000"/>
                </a:solidFill>
              </a:rPr>
              <a:t>Days Open:</a:t>
            </a:r>
          </a:p>
          <a:p>
            <a:pPr marL="891540" lvl="1" indent="-342900">
              <a:buFont typeface="Arial" panose="020B0604020202020204" pitchFamily="34" charset="0"/>
              <a:buChar char="•"/>
            </a:pPr>
            <a:r>
              <a:rPr lang="en-US" sz="2200">
                <a:solidFill>
                  <a:srgbClr val="000000"/>
                </a:solidFill>
              </a:rPr>
              <a:t>OG AF = 139</a:t>
            </a:r>
          </a:p>
          <a:p>
            <a:pPr marL="891540" lvl="1" indent="-342900">
              <a:buFont typeface="Arial" panose="020B0604020202020204" pitchFamily="34" charset="0"/>
              <a:buChar char="•"/>
            </a:pPr>
            <a:r>
              <a:rPr lang="en-US" sz="2200">
                <a:solidFill>
                  <a:srgbClr val="000000"/>
                </a:solidFill>
              </a:rPr>
              <a:t>CON = 149</a:t>
            </a:r>
          </a:p>
          <a:p>
            <a:pPr marL="891540" lvl="1" indent="-342900">
              <a:buFont typeface="Arial" panose="020B0604020202020204" pitchFamily="34" charset="0"/>
              <a:buChar char="•"/>
            </a:pPr>
            <a:r>
              <a:rPr lang="en-US" sz="2200" i="1">
                <a:solidFill>
                  <a:srgbClr val="000000"/>
                </a:solidFill>
              </a:rPr>
              <a:t>P</a:t>
            </a:r>
            <a:r>
              <a:rPr lang="en-US" sz="2200">
                <a:solidFill>
                  <a:srgbClr val="000000"/>
                </a:solidFill>
              </a:rPr>
              <a:t> &lt; 0.05</a:t>
            </a:r>
          </a:p>
        </p:txBody>
      </p:sp>
      <p:sp>
        <p:nvSpPr>
          <p:cNvPr id="12" name="Right Arrow 11"/>
          <p:cNvSpPr/>
          <p:nvPr/>
        </p:nvSpPr>
        <p:spPr>
          <a:xfrm rot="7893181">
            <a:off x="4592024" y="2789755"/>
            <a:ext cx="862641" cy="509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366760" y="2447041"/>
            <a:ext cx="745460" cy="307777"/>
          </a:xfrm>
          <a:prstGeom prst="rect">
            <a:avLst/>
          </a:prstGeom>
          <a:solidFill>
            <a:schemeClr val="bg1"/>
          </a:solidFill>
        </p:spPr>
        <p:txBody>
          <a:bodyPr wrap="none" rtlCol="0">
            <a:spAutoFit/>
          </a:bodyPr>
          <a:lstStyle/>
          <a:p>
            <a:r>
              <a:rPr lang="en-US" sz="1400" b="1"/>
              <a:t>OG AF</a:t>
            </a:r>
          </a:p>
        </p:txBody>
      </p:sp>
      <p:sp>
        <p:nvSpPr>
          <p:cNvPr id="13" name="Title 1">
            <a:extLst>
              <a:ext uri="{FF2B5EF4-FFF2-40B4-BE49-F238E27FC236}">
                <a16:creationId xmlns:a16="http://schemas.microsoft.com/office/drawing/2014/main" id="{628607BC-F3C4-4B38-8F9A-8C00221B653A}"/>
              </a:ext>
            </a:extLst>
          </p:cNvPr>
          <p:cNvSpPr>
            <a:spLocks noGrp="1"/>
          </p:cNvSpPr>
          <p:nvPr>
            <p:ph type="title"/>
          </p:nvPr>
        </p:nvSpPr>
        <p:spPr>
          <a:xfrm>
            <a:off x="133415" y="184510"/>
            <a:ext cx="11336471" cy="1098825"/>
          </a:xfrm>
        </p:spPr>
        <p:txBody>
          <a:bodyPr>
            <a:normAutofit/>
          </a:bodyPr>
          <a:lstStyle/>
          <a:p>
            <a:r>
              <a:rPr lang="en-US"/>
              <a:t>Improving Days Open</a:t>
            </a:r>
          </a:p>
        </p:txBody>
      </p:sp>
      <p:sp>
        <p:nvSpPr>
          <p:cNvPr id="14" name="Text Placeholder 2">
            <a:extLst>
              <a:ext uri="{FF2B5EF4-FFF2-40B4-BE49-F238E27FC236}">
                <a16:creationId xmlns:a16="http://schemas.microsoft.com/office/drawing/2014/main" id="{DBDB9FDF-E489-4924-A4DC-321478877993}"/>
              </a:ext>
            </a:extLst>
          </p:cNvPr>
          <p:cNvSpPr txBox="1">
            <a:spLocks/>
          </p:cNvSpPr>
          <p:nvPr/>
        </p:nvSpPr>
        <p:spPr>
          <a:xfrm>
            <a:off x="192031" y="806717"/>
            <a:ext cx="10397804" cy="749035"/>
          </a:xfrm>
          <a:prstGeom prst="rect">
            <a:avLst/>
          </a:prstGeom>
        </p:spPr>
        <p:txBody>
          <a:bodyPr vert="horz" lIns="91440" tIns="45720" rIns="91440" bIns="45720" rtlCol="0">
            <a:normAutofit/>
          </a:bodyPr>
          <a:lstStyle>
            <a:lvl1pPr marL="350838" indent="-350838" algn="l" defTabSz="1097280" rtl="0" eaLnBrk="1" latinLnBrk="0" hangingPunct="1">
              <a:lnSpc>
                <a:spcPct val="100000"/>
              </a:lnSpc>
              <a:spcBef>
                <a:spcPts val="600"/>
              </a:spcBef>
              <a:buSzPct val="100000"/>
              <a:buFontTx/>
              <a:buBlip>
                <a:blip r:embed="rId4"/>
              </a:buBlip>
              <a:tabLst/>
              <a:defRPr sz="2600" b="1" kern="1200">
                <a:solidFill>
                  <a:srgbClr val="599232"/>
                </a:solidFill>
                <a:latin typeface="+mn-lt"/>
                <a:ea typeface="+mn-ea"/>
                <a:cs typeface="+mn-cs"/>
              </a:defRPr>
            </a:lvl1pPr>
            <a:lvl2pPr marL="746125" indent="-341313" algn="l" defTabSz="1097280" rtl="0" eaLnBrk="1" latinLnBrk="0" hangingPunct="1">
              <a:lnSpc>
                <a:spcPct val="100000"/>
              </a:lnSpc>
              <a:spcBef>
                <a:spcPts val="600"/>
              </a:spcBef>
              <a:buClrTx/>
              <a:buFont typeface="Arial" panose="020B0604020202020204" pitchFamily="34" charset="0"/>
              <a:buChar char="-"/>
              <a:tabLst/>
              <a:defRPr sz="2600" kern="1200">
                <a:solidFill>
                  <a:srgbClr val="000000"/>
                </a:solidFill>
                <a:latin typeface="+mn-lt"/>
                <a:ea typeface="+mn-ea"/>
                <a:cs typeface="+mn-cs"/>
              </a:defRPr>
            </a:lvl2pPr>
            <a:lvl3pPr marL="1089025" indent="-288925" algn="l" defTabSz="1097280" rtl="0" eaLnBrk="1" latinLnBrk="0" hangingPunct="1">
              <a:lnSpc>
                <a:spcPct val="100000"/>
              </a:lnSpc>
              <a:spcBef>
                <a:spcPts val="600"/>
              </a:spcBef>
              <a:buClrTx/>
              <a:buFont typeface="Arial" panose="020B0604020202020204" pitchFamily="34" charset="0"/>
              <a:buChar char="•"/>
              <a:tabLst/>
              <a:defRPr sz="2200" kern="1200">
                <a:solidFill>
                  <a:srgbClr val="000000"/>
                </a:solidFill>
                <a:latin typeface="+mn-lt"/>
                <a:ea typeface="+mn-ea"/>
                <a:cs typeface="+mn-cs"/>
              </a:defRPr>
            </a:lvl3pPr>
            <a:lvl4pPr marL="1547813" indent="-287338"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4pPr>
            <a:lvl5pPr marL="1836738" indent="-234950"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Tx/>
              <a:buNone/>
            </a:pPr>
            <a:r>
              <a:rPr lang="en-US" sz="2000" b="0" i="1" err="1">
                <a:solidFill>
                  <a:schemeClr val="tx1"/>
                </a:solidFill>
              </a:rPr>
              <a:t>Casarotto</a:t>
            </a:r>
            <a:r>
              <a:rPr lang="en-US" sz="2000" b="0" i="1">
                <a:solidFill>
                  <a:schemeClr val="tx1"/>
                </a:solidFill>
              </a:rPr>
              <a:t> et al., 2020. Animal Feed Sc. And Tech. 267: 114527</a:t>
            </a:r>
          </a:p>
        </p:txBody>
      </p:sp>
    </p:spTree>
    <p:extLst>
      <p:ext uri="{BB962C8B-B14F-4D97-AF65-F5344CB8AC3E}">
        <p14:creationId xmlns:p14="http://schemas.microsoft.com/office/powerpoint/2010/main" val="38608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fade">
                                      <p:cBhvr>
                                        <p:cTn id="18" dur="500"/>
                                        <p:tgtEl>
                                          <p:spTgt spid="1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Effect transition="in" filter="fade">
                                      <p:cBhvr>
                                        <p:cTn id="21" dur="500"/>
                                        <p:tgtEl>
                                          <p:spTgt spid="1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xEl>
                                              <p:pRg st="5" end="5"/>
                                            </p:txEl>
                                          </p:spTgt>
                                        </p:tgtEl>
                                        <p:attrNameLst>
                                          <p:attrName>style.visibility</p:attrName>
                                        </p:attrNameLst>
                                      </p:cBhvr>
                                      <p:to>
                                        <p:strVal val="visible"/>
                                      </p:to>
                                    </p:set>
                                    <p:animEffect transition="in" filter="fade">
                                      <p:cBhvr>
                                        <p:cTn id="26" dur="500"/>
                                        <p:tgtEl>
                                          <p:spTgt spid="1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xEl>
                                              <p:pRg st="6" end="6"/>
                                            </p:txEl>
                                          </p:spTgt>
                                        </p:tgtEl>
                                        <p:attrNameLst>
                                          <p:attrName>style.visibility</p:attrName>
                                        </p:attrNameLst>
                                      </p:cBhvr>
                                      <p:to>
                                        <p:strVal val="visible"/>
                                      </p:to>
                                    </p:set>
                                    <p:animEffect transition="in" filter="fade">
                                      <p:cBhvr>
                                        <p:cTn id="29" dur="500"/>
                                        <p:tgtEl>
                                          <p:spTgt spid="1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xEl>
                                              <p:pRg st="7" end="7"/>
                                            </p:txEl>
                                          </p:spTgt>
                                        </p:tgtEl>
                                        <p:attrNameLst>
                                          <p:attrName>style.visibility</p:attrName>
                                        </p:attrNameLst>
                                      </p:cBhvr>
                                      <p:to>
                                        <p:strVal val="visible"/>
                                      </p:to>
                                    </p:set>
                                    <p:animEffect transition="in" filter="fade">
                                      <p:cBhvr>
                                        <p:cTn id="32" dur="500"/>
                                        <p:tgtEl>
                                          <p:spTgt spid="1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xEl>
                                              <p:pRg st="8" end="8"/>
                                            </p:txEl>
                                          </p:spTgt>
                                        </p:tgtEl>
                                        <p:attrNameLst>
                                          <p:attrName>style.visibility</p:attrName>
                                        </p:attrNameLst>
                                      </p:cBhvr>
                                      <p:to>
                                        <p:strVal val="visible"/>
                                      </p:to>
                                    </p:set>
                                    <p:animEffect transition="in" filter="fade">
                                      <p:cBhvr>
                                        <p:cTn id="35"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table">
            <a:extLst>
              <a:ext uri="{FF2B5EF4-FFF2-40B4-BE49-F238E27FC236}">
                <a16:creationId xmlns:a16="http://schemas.microsoft.com/office/drawing/2014/main" id="{567EF899-0EAD-4816-968E-BE10A6E9B576}"/>
              </a:ext>
            </a:extLst>
          </p:cNvPr>
          <p:cNvPicPr>
            <a:picLocks noGrp="1" noChangeAspect="1"/>
          </p:cNvPicPr>
          <p:nvPr>
            <p:ph idx="1"/>
          </p:nvPr>
        </p:nvPicPr>
        <p:blipFill>
          <a:blip r:embed="rId2"/>
          <a:stretch>
            <a:fillRect/>
          </a:stretch>
        </p:blipFill>
        <p:spPr>
          <a:xfrm>
            <a:off x="2455100" y="1553517"/>
            <a:ext cx="8693063" cy="5872865"/>
          </a:xfrm>
          <a:prstGeom prst="rect">
            <a:avLst/>
          </a:prstGeom>
        </p:spPr>
      </p:pic>
      <p:sp>
        <p:nvSpPr>
          <p:cNvPr id="5" name="Slide Number Placeholder 4">
            <a:extLst>
              <a:ext uri="{FF2B5EF4-FFF2-40B4-BE49-F238E27FC236}">
                <a16:creationId xmlns:a16="http://schemas.microsoft.com/office/drawing/2014/main" id="{2B54F568-78BB-4BA0-B942-D00F184C7AD9}"/>
              </a:ext>
            </a:extLst>
          </p:cNvPr>
          <p:cNvSpPr>
            <a:spLocks noGrp="1"/>
          </p:cNvSpPr>
          <p:nvPr>
            <p:ph type="sldNum" sz="quarter" idx="4"/>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F17704BF-9233-CE40-B0F0-08B3D81CA704}" type="slidenum">
              <a:rPr kumimoji="0" lang="en-US" sz="1200" b="0" i="0" u="none" strike="noStrike" kern="1200" cap="none" spc="0" normalizeH="0" baseline="0" noProof="0" smtClean="0">
                <a:ln>
                  <a:noFill/>
                </a:ln>
                <a:solidFill>
                  <a:srgbClr val="FDFFFC"/>
                </a:solidFill>
                <a:effectLst/>
                <a:uLnTx/>
                <a:uFillTx/>
                <a:latin typeface="arial" charset="0"/>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FDFFFC"/>
              </a:solidFill>
              <a:effectLst/>
              <a:uLnTx/>
              <a:uFillTx/>
              <a:latin typeface="arial" charset="0"/>
              <a:ea typeface="+mn-ea"/>
              <a:cs typeface="+mn-cs"/>
            </a:endParaRPr>
          </a:p>
        </p:txBody>
      </p:sp>
      <p:sp>
        <p:nvSpPr>
          <p:cNvPr id="6" name="Date Placeholder 5">
            <a:extLst>
              <a:ext uri="{FF2B5EF4-FFF2-40B4-BE49-F238E27FC236}">
                <a16:creationId xmlns:a16="http://schemas.microsoft.com/office/drawing/2014/main" id="{1BAF7908-44EF-4755-8430-BFFF59B12ED7}"/>
              </a:ext>
            </a:extLst>
          </p:cNvPr>
          <p:cNvSpPr>
            <a:spLocks noGrp="1"/>
          </p:cNvSpPr>
          <p:nvPr>
            <p:ph type="dt" sz="half" idx="11"/>
          </p:nvPr>
        </p:nvSpPr>
        <p:spPr/>
        <p:txBody>
          <a:bodyPr/>
          <a:lstStyle/>
          <a:p>
            <a:fld id="{D7510EF0-701B-4EFE-99C5-B6DC5F9722AE}" type="datetime1">
              <a:rPr lang="en-US" smtClean="0"/>
              <a:t>7/7/2022</a:t>
            </a:fld>
            <a:endParaRPr lang="en-US"/>
          </a:p>
        </p:txBody>
      </p:sp>
      <p:sp>
        <p:nvSpPr>
          <p:cNvPr id="9" name="Title 1">
            <a:extLst>
              <a:ext uri="{FF2B5EF4-FFF2-40B4-BE49-F238E27FC236}">
                <a16:creationId xmlns:a16="http://schemas.microsoft.com/office/drawing/2014/main" id="{5C402D4E-20E3-4303-8764-581FB9167B4C}"/>
              </a:ext>
            </a:extLst>
          </p:cNvPr>
          <p:cNvSpPr>
            <a:spLocks noGrp="1"/>
          </p:cNvSpPr>
          <p:nvPr>
            <p:ph type="title"/>
          </p:nvPr>
        </p:nvSpPr>
        <p:spPr>
          <a:xfrm>
            <a:off x="133415" y="184510"/>
            <a:ext cx="11336471" cy="1098825"/>
          </a:xfrm>
        </p:spPr>
        <p:txBody>
          <a:bodyPr>
            <a:normAutofit/>
          </a:bodyPr>
          <a:lstStyle/>
          <a:p>
            <a:r>
              <a:rPr lang="en-US"/>
              <a:t>Immunity Challenge – field data</a:t>
            </a:r>
          </a:p>
        </p:txBody>
      </p:sp>
      <p:sp>
        <p:nvSpPr>
          <p:cNvPr id="10" name="Text Placeholder 2">
            <a:extLst>
              <a:ext uri="{FF2B5EF4-FFF2-40B4-BE49-F238E27FC236}">
                <a16:creationId xmlns:a16="http://schemas.microsoft.com/office/drawing/2014/main" id="{D3A1F3D1-7D14-40B7-A8FD-E5E37BA5501C}"/>
              </a:ext>
            </a:extLst>
          </p:cNvPr>
          <p:cNvSpPr txBox="1">
            <a:spLocks/>
          </p:cNvSpPr>
          <p:nvPr/>
        </p:nvSpPr>
        <p:spPr>
          <a:xfrm>
            <a:off x="192031" y="806717"/>
            <a:ext cx="10397804" cy="749035"/>
          </a:xfrm>
          <a:prstGeom prst="rect">
            <a:avLst/>
          </a:prstGeom>
        </p:spPr>
        <p:txBody>
          <a:bodyPr vert="horz" lIns="91440" tIns="45720" rIns="91440" bIns="45720" rtlCol="0">
            <a:normAutofit/>
          </a:bodyPr>
          <a:lstStyle>
            <a:lvl1pPr marL="350838" indent="-350838" algn="l" defTabSz="1097280" rtl="0" eaLnBrk="1" latinLnBrk="0" hangingPunct="1">
              <a:lnSpc>
                <a:spcPct val="100000"/>
              </a:lnSpc>
              <a:spcBef>
                <a:spcPts val="600"/>
              </a:spcBef>
              <a:buSzPct val="100000"/>
              <a:buFontTx/>
              <a:buBlip>
                <a:blip r:embed="rId3"/>
              </a:buBlip>
              <a:tabLst/>
              <a:defRPr sz="2600" b="1" kern="1200">
                <a:solidFill>
                  <a:srgbClr val="599232"/>
                </a:solidFill>
                <a:latin typeface="+mn-lt"/>
                <a:ea typeface="+mn-ea"/>
                <a:cs typeface="+mn-cs"/>
              </a:defRPr>
            </a:lvl1pPr>
            <a:lvl2pPr marL="746125" indent="-341313" algn="l" defTabSz="1097280" rtl="0" eaLnBrk="1" latinLnBrk="0" hangingPunct="1">
              <a:lnSpc>
                <a:spcPct val="100000"/>
              </a:lnSpc>
              <a:spcBef>
                <a:spcPts val="600"/>
              </a:spcBef>
              <a:buClrTx/>
              <a:buFont typeface="Arial" panose="020B0604020202020204" pitchFamily="34" charset="0"/>
              <a:buChar char="-"/>
              <a:tabLst/>
              <a:defRPr sz="2600" kern="1200">
                <a:solidFill>
                  <a:srgbClr val="000000"/>
                </a:solidFill>
                <a:latin typeface="+mn-lt"/>
                <a:ea typeface="+mn-ea"/>
                <a:cs typeface="+mn-cs"/>
              </a:defRPr>
            </a:lvl2pPr>
            <a:lvl3pPr marL="1089025" indent="-288925" algn="l" defTabSz="1097280" rtl="0" eaLnBrk="1" latinLnBrk="0" hangingPunct="1">
              <a:lnSpc>
                <a:spcPct val="100000"/>
              </a:lnSpc>
              <a:spcBef>
                <a:spcPts val="600"/>
              </a:spcBef>
              <a:buClrTx/>
              <a:buFont typeface="Arial" panose="020B0604020202020204" pitchFamily="34" charset="0"/>
              <a:buChar char="•"/>
              <a:tabLst/>
              <a:defRPr sz="2200" kern="1200">
                <a:solidFill>
                  <a:srgbClr val="000000"/>
                </a:solidFill>
                <a:latin typeface="+mn-lt"/>
                <a:ea typeface="+mn-ea"/>
                <a:cs typeface="+mn-cs"/>
              </a:defRPr>
            </a:lvl3pPr>
            <a:lvl4pPr marL="1547813" indent="-287338"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4pPr>
            <a:lvl5pPr marL="1836738" indent="-234950" algn="l" defTabSz="1097280" rtl="0" eaLnBrk="1" latinLnBrk="0" hangingPunct="1">
              <a:lnSpc>
                <a:spcPct val="100000"/>
              </a:lnSpc>
              <a:spcBef>
                <a:spcPts val="600"/>
              </a:spcBef>
              <a:buClrTx/>
              <a:buFont typeface="Arial" panose="020B0604020202020204" pitchFamily="34" charset="0"/>
              <a:buChar char="•"/>
              <a:tabLst/>
              <a:defRPr sz="2000" kern="1200">
                <a:solidFill>
                  <a:srgbClr val="00000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Tx/>
              <a:buNone/>
            </a:pPr>
            <a:r>
              <a:rPr lang="en-US" sz="2000" b="0" i="1">
                <a:solidFill>
                  <a:schemeClr val="tx1"/>
                </a:solidFill>
              </a:rPr>
              <a:t>1,004 herds totaling 651,254 cows</a:t>
            </a:r>
          </a:p>
        </p:txBody>
      </p:sp>
    </p:spTree>
    <p:extLst>
      <p:ext uri="{BB962C8B-B14F-4D97-AF65-F5344CB8AC3E}">
        <p14:creationId xmlns:p14="http://schemas.microsoft.com/office/powerpoint/2010/main" val="3871986074"/>
      </p:ext>
    </p:extLst>
  </p:cSld>
  <p:clrMapOvr>
    <a:masterClrMapping/>
  </p:clrMapOvr>
</p:sld>
</file>

<file path=ppt/theme/theme1.xml><?xml version="1.0" encoding="utf-8"?>
<a:theme xmlns:a="http://schemas.openxmlformats.org/drawingml/2006/main" name="1_Office Theme">
  <a:themeElements>
    <a:clrScheme name="Phibro v1">
      <a:dk1>
        <a:srgbClr val="505350"/>
      </a:dk1>
      <a:lt1>
        <a:srgbClr val="FDFFFC"/>
      </a:lt1>
      <a:dk2>
        <a:srgbClr val="6DB23E"/>
      </a:dk2>
      <a:lt2>
        <a:srgbClr val="919291"/>
      </a:lt2>
      <a:accent1>
        <a:srgbClr val="27308B"/>
      </a:accent1>
      <a:accent2>
        <a:srgbClr val="6DB23E"/>
      </a:accent2>
      <a:accent3>
        <a:srgbClr val="6C6E6C"/>
      </a:accent3>
      <a:accent4>
        <a:srgbClr val="97242B"/>
      </a:accent4>
      <a:accent5>
        <a:srgbClr val="8FB8C8"/>
      </a:accent5>
      <a:accent6>
        <a:srgbClr val="E26A2C"/>
      </a:accent6>
      <a:hlink>
        <a:srgbClr val="27308A"/>
      </a:hlink>
      <a:folHlink>
        <a:srgbClr val="6C6E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ibro Template_10-12-17" id="{D0823302-BD74-408E-ACCE-8B0BE27CD7BF}" vid="{F31E08DD-211F-4B4F-A033-E21617CD9C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F2114CF68FD44FADF1F4C01DCA6D20" ma:contentTypeVersion="13" ma:contentTypeDescription="Create a new document." ma:contentTypeScope="" ma:versionID="9f1beca25d3a94af29fce7ef3b737955">
  <xsd:schema xmlns:xsd="http://www.w3.org/2001/XMLSchema" xmlns:xs="http://www.w3.org/2001/XMLSchema" xmlns:p="http://schemas.microsoft.com/office/2006/metadata/properties" xmlns:ns3="cc67bd3b-79a1-4936-8de4-cc2970245e49" xmlns:ns4="d9827ec4-4827-45cd-8499-7d287c93ebdc" targetNamespace="http://schemas.microsoft.com/office/2006/metadata/properties" ma:root="true" ma:fieldsID="c9eda64981664dbe0a8c7f8aa67670bb" ns3:_="" ns4:_="">
    <xsd:import namespace="cc67bd3b-79a1-4936-8de4-cc2970245e49"/>
    <xsd:import namespace="d9827ec4-4827-45cd-8499-7d287c93ebd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7bd3b-79a1-4936-8de4-cc2970245e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827ec4-4827-45cd-8499-7d287c93ebd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0D80D2-A7FB-4FFB-8FE2-05EA1F195CE4}">
  <ds:schemaRefs>
    <ds:schemaRef ds:uri="http://schemas.microsoft.com/sharepoint/v3/contenttype/forms"/>
  </ds:schemaRefs>
</ds:datastoreItem>
</file>

<file path=customXml/itemProps2.xml><?xml version="1.0" encoding="utf-8"?>
<ds:datastoreItem xmlns:ds="http://schemas.openxmlformats.org/officeDocument/2006/customXml" ds:itemID="{20BD1B0A-C20E-48D7-99CB-C2D32A7238BD}">
  <ds:schemaRefs>
    <ds:schemaRef ds:uri="cc67bd3b-79a1-4936-8de4-cc2970245e49"/>
    <ds:schemaRef ds:uri="d9827ec4-4827-45cd-8499-7d287c93eb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8B70A10-29D6-49FD-A30D-858D8230FC3D}">
  <ds:schemaRefs>
    <ds:schemaRef ds:uri="cc67bd3b-79a1-4936-8de4-cc2970245e49"/>
    <ds:schemaRef ds:uri="d9827ec4-4827-45cd-8499-7d287c93eb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16875</TotalTime>
  <Words>2151</Words>
  <Application>Microsoft Office PowerPoint</Application>
  <PresentationFormat>Custom</PresentationFormat>
  <Paragraphs>566</Paragraphs>
  <Slides>59</Slides>
  <Notes>5</Notes>
  <HiddenSlides>38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arial</vt:lpstr>
      <vt:lpstr>Arial (body)</vt:lpstr>
      <vt:lpstr>Calibri</vt:lpstr>
      <vt:lpstr>1_Office Theme</vt:lpstr>
      <vt:lpstr>California Herd Analysis with OmniGen® Pro</vt:lpstr>
      <vt:lpstr>OmniGen Research</vt:lpstr>
      <vt:lpstr>Four Ways to Protect Your Dairy Cows</vt:lpstr>
      <vt:lpstr>How OmniGen Delivers </vt:lpstr>
      <vt:lpstr>Mitigating heat stress during transition</vt:lpstr>
      <vt:lpstr>Mitigating heat stress during dry period</vt:lpstr>
      <vt:lpstr>Improving Days Open</vt:lpstr>
      <vt:lpstr>Improving Days Open</vt:lpstr>
      <vt:lpstr>Immunity Challenge – field data</vt:lpstr>
      <vt:lpstr>Immunity Challenge – field data</vt:lpstr>
      <vt:lpstr>Immunity Challenge – field data</vt:lpstr>
      <vt:lpstr>Immunity Challenge – field data</vt:lpstr>
      <vt:lpstr>2021 California Internship Project</vt:lpstr>
      <vt:lpstr>Effects of Stress on Immunity </vt:lpstr>
      <vt:lpstr>PowerPoint Presentation</vt:lpstr>
      <vt:lpstr>California Herd Analysis</vt:lpstr>
      <vt:lpstr>California Herd Analysis – Sold &amp; Dead (DIM &lt; 60)</vt:lpstr>
      <vt:lpstr>California Herd Analysis – Dead   All cows as a % of the herd</vt:lpstr>
      <vt:lpstr>California Herd Analysis – Mastitis</vt:lpstr>
      <vt:lpstr>California Herd Analysis – SCC</vt:lpstr>
      <vt:lpstr>California Herd Analysis – Aborts</vt:lpstr>
      <vt:lpstr>California Herd Analysis – Lame</vt:lpstr>
      <vt:lpstr>California Herd Analysis – Reproduction</vt:lpstr>
      <vt:lpstr>California Herd Analysis – Overall Milk</vt:lpstr>
      <vt:lpstr>California Herd Analysis – Summer Milk</vt:lpstr>
      <vt:lpstr>California Herd Analysis – Startup Milk</vt:lpstr>
      <vt:lpstr>PowerPoint Presentation</vt:lpstr>
      <vt:lpstr>Health Events </vt:lpstr>
      <vt:lpstr>Mastitis Tubes to Cow Ratio  With and Without OmniGen Pro Dairy #1 </vt:lpstr>
      <vt:lpstr>Milk Production</vt:lpstr>
      <vt:lpstr>Week Milk all Lactating Cows</vt:lpstr>
      <vt:lpstr>Late Term Aborts &gt;180 DCC</vt:lpstr>
      <vt:lpstr>PowerPoint Presentation</vt:lpstr>
      <vt:lpstr>Overall Health Events</vt:lpstr>
      <vt:lpstr>Milk Production year over year</vt:lpstr>
      <vt:lpstr>Start-up Milk Production</vt:lpstr>
      <vt:lpstr>SCC</vt:lpstr>
      <vt:lpstr>Repro</vt:lpstr>
      <vt:lpstr>PowerPoint Presentation</vt:lpstr>
      <vt:lpstr>Herd Health Events</vt:lpstr>
      <vt:lpstr>Fresh Cow Health Events</vt:lpstr>
      <vt:lpstr>Overall Milk Production</vt:lpstr>
      <vt:lpstr>PowerPoint Presentation</vt:lpstr>
      <vt:lpstr>Fresh Cow Health</vt:lpstr>
      <vt:lpstr>Fresh Cow Health</vt:lpstr>
      <vt:lpstr>Overall Herd Health</vt:lpstr>
      <vt:lpstr>Reproduction</vt:lpstr>
      <vt:lpstr>Reproduction</vt:lpstr>
      <vt:lpstr>Reproduction</vt:lpstr>
      <vt:lpstr>Reproduction</vt:lpstr>
      <vt:lpstr>Start-up Milk Production 2+ Lact Cows </vt:lpstr>
      <vt:lpstr>Start-up Milk Production 1st Lact Cows</vt:lpstr>
      <vt:lpstr>Overall Milk Production 2+ Lact Cows</vt:lpstr>
      <vt:lpstr>Milk Production 1st Lact Cows</vt:lpstr>
      <vt:lpstr>PowerPoint Presentation</vt:lpstr>
      <vt:lpstr>Health Events All Cows</vt:lpstr>
      <vt:lpstr>Milk</vt:lpstr>
      <vt:lpstr>Repro</vt:lpstr>
      <vt:lpstr>PowerPoint Presentation</vt:lpstr>
    </vt:vector>
  </TitlesOfParts>
  <Company>Phibro Animal Health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Photo</dc:title>
  <dc:creator>Michelle Watts</dc:creator>
  <cp:lastModifiedBy>Lauren Lawless</cp:lastModifiedBy>
  <cp:revision>6</cp:revision>
  <dcterms:created xsi:type="dcterms:W3CDTF">2017-10-12T22:36:19Z</dcterms:created>
  <dcterms:modified xsi:type="dcterms:W3CDTF">2022-07-07T18:58:49Z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0x01010096F2114CF68FD44FADF1F4C01DCA6D20</vt:lpwstr>
  </property>
  <property fmtid="{D5CDD505-2E9C-101B-9397-08002B2CF9AE}" pid="3" name="_dlc_DocIdItemGuid">
    <vt:lpwstr>642b9aae-e654-4e01-9776-50be5326e0cc</vt:lpwstr>
  </property>
</Properties>
</file>